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61"/>
  </p:notesMasterIdLst>
  <p:sldIdLst>
    <p:sldId id="256" r:id="rId3"/>
    <p:sldId id="306" r:id="rId4"/>
    <p:sldId id="284" r:id="rId5"/>
    <p:sldId id="285" r:id="rId6"/>
    <p:sldId id="289" r:id="rId7"/>
    <p:sldId id="286" r:id="rId8"/>
    <p:sldId id="288" r:id="rId9"/>
    <p:sldId id="287" r:id="rId10"/>
    <p:sldId id="263" r:id="rId11"/>
    <p:sldId id="297" r:id="rId12"/>
    <p:sldId id="298" r:id="rId13"/>
    <p:sldId id="307" r:id="rId14"/>
    <p:sldId id="293" r:id="rId15"/>
    <p:sldId id="257" r:id="rId16"/>
    <p:sldId id="316" r:id="rId17"/>
    <p:sldId id="299" r:id="rId18"/>
    <p:sldId id="300" r:id="rId19"/>
    <p:sldId id="266" r:id="rId20"/>
    <p:sldId id="268" r:id="rId21"/>
    <p:sldId id="269" r:id="rId22"/>
    <p:sldId id="270" r:id="rId23"/>
    <p:sldId id="272" r:id="rId24"/>
    <p:sldId id="273" r:id="rId25"/>
    <p:sldId id="281" r:id="rId26"/>
    <p:sldId id="265" r:id="rId27"/>
    <p:sldId id="264" r:id="rId28"/>
    <p:sldId id="271" r:id="rId29"/>
    <p:sldId id="309" r:id="rId30"/>
    <p:sldId id="278" r:id="rId31"/>
    <p:sldId id="317" r:id="rId32"/>
    <p:sldId id="274" r:id="rId33"/>
    <p:sldId id="291" r:id="rId34"/>
    <p:sldId id="322" r:id="rId35"/>
    <p:sldId id="308" r:id="rId36"/>
    <p:sldId id="258" r:id="rId37"/>
    <p:sldId id="318" r:id="rId38"/>
    <p:sldId id="321" r:id="rId39"/>
    <p:sldId id="319" r:id="rId40"/>
    <p:sldId id="320" r:id="rId41"/>
    <p:sldId id="260" r:id="rId42"/>
    <p:sldId id="261" r:id="rId43"/>
    <p:sldId id="301" r:id="rId44"/>
    <p:sldId id="259" r:id="rId45"/>
    <p:sldId id="262" r:id="rId46"/>
    <p:sldId id="303" r:id="rId47"/>
    <p:sldId id="305" r:id="rId48"/>
    <p:sldId id="280" r:id="rId49"/>
    <p:sldId id="326" r:id="rId50"/>
    <p:sldId id="323" r:id="rId51"/>
    <p:sldId id="324" r:id="rId52"/>
    <p:sldId id="283" r:id="rId53"/>
    <p:sldId id="295" r:id="rId54"/>
    <p:sldId id="294" r:id="rId55"/>
    <p:sldId id="302" r:id="rId56"/>
    <p:sldId id="325" r:id="rId57"/>
    <p:sldId id="292" r:id="rId58"/>
    <p:sldId id="267" r:id="rId59"/>
    <p:sldId id="304"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39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8A9434-4601-4C33-9EBC-6BDAE09B9285}" type="datetimeFigureOut">
              <a:rPr lang="en-GB" smtClean="0"/>
              <a:t>14/02/2020</a:t>
            </a:fld>
            <a:endParaRPr lang="en-GB"/>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9241FC-83EC-46DD-BDD5-CE771E05FDAF}" type="slidenum">
              <a:rPr lang="en-GB" smtClean="0"/>
              <a:t>‹#›</a:t>
            </a:fld>
            <a:endParaRPr lang="en-GB"/>
          </a:p>
        </p:txBody>
      </p:sp>
    </p:spTree>
    <p:extLst>
      <p:ext uri="{BB962C8B-B14F-4D97-AF65-F5344CB8AC3E}">
        <p14:creationId xmlns:p14="http://schemas.microsoft.com/office/powerpoint/2010/main" val="500929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GB" dirty="0"/>
          </a:p>
        </p:txBody>
      </p:sp>
      <p:sp>
        <p:nvSpPr>
          <p:cNvPr id="4" name="Dian numeron paikkamerkki 3"/>
          <p:cNvSpPr>
            <a:spLocks noGrp="1"/>
          </p:cNvSpPr>
          <p:nvPr>
            <p:ph type="sldNum" sz="quarter" idx="5"/>
          </p:nvPr>
        </p:nvSpPr>
        <p:spPr/>
        <p:txBody>
          <a:bodyPr/>
          <a:lstStyle/>
          <a:p>
            <a:fld id="{169241FC-83EC-46DD-BDD5-CE771E05FDAF}" type="slidenum">
              <a:rPr lang="en-GB" smtClean="0"/>
              <a:t>54</a:t>
            </a:fld>
            <a:endParaRPr lang="en-GB"/>
          </a:p>
        </p:txBody>
      </p:sp>
    </p:spTree>
    <p:extLst>
      <p:ext uri="{BB962C8B-B14F-4D97-AF65-F5344CB8AC3E}">
        <p14:creationId xmlns:p14="http://schemas.microsoft.com/office/powerpoint/2010/main" val="14161261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bg>
      <p:bgPr>
        <a:gradFill flip="none" rotWithShape="1">
          <a:gsLst>
            <a:gs pos="0">
              <a:srgbClr val="B1DDFF"/>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blipFill dpi="0" rotWithShape="1">
            <a:blip r:embed="rId2">
              <a:alphaModFix amt="12000"/>
              <a:duotone>
                <a:schemeClr val="accent1">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a:t>
            </a:r>
          </a:p>
        </p:txBody>
      </p:sp>
      <p:sp>
        <p:nvSpPr>
          <p:cNvPr id="10" name="Rectangle 9"/>
          <p:cNvSpPr/>
          <p:nvPr/>
        </p:nvSpPr>
        <p:spPr>
          <a:xfrm>
            <a:off x="1307870" y="1267730"/>
            <a:ext cx="9576262" cy="430795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bg2"/>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bg1"/>
                </a:solidFill>
                <a:effectLst/>
                <a:latin typeface="+mj-lt"/>
                <a:ea typeface="+mn-ea"/>
                <a:cs typeface="+mn-cs"/>
              </a:defRPr>
            </a:lvl1pPr>
          </a:lstStyle>
          <a:p>
            <a:r>
              <a:rPr lang="fi-FI"/>
              <a:t>Muokkaa ots. perustyyl. napsautt.</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bg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444ABD67-4ABA-40FC-B13F-065F880EB377}" type="datetimeFigureOut">
              <a:rPr lang="en-GB" smtClean="0"/>
              <a:t>14/02/2020</a:t>
            </a:fld>
            <a:endParaRPr lang="en-GB"/>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bg2"/>
                </a:solidFill>
              </a:defRPr>
            </a:lvl1pPr>
          </a:lstStyle>
          <a:p>
            <a:endParaRPr lang="en-GB"/>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bg2"/>
                </a:solidFill>
              </a:defRPr>
            </a:lvl1pPr>
          </a:lstStyle>
          <a:p>
            <a:fld id="{948A26B5-7F78-467F-BB50-A78A559CB1DD}" type="slidenum">
              <a:rPr lang="en-GB" smtClean="0"/>
              <a:t>‹#›</a:t>
            </a:fld>
            <a:endParaRPr lang="en-GB"/>
          </a:p>
        </p:txBody>
      </p:sp>
    </p:spTree>
    <p:extLst>
      <p:ext uri="{BB962C8B-B14F-4D97-AF65-F5344CB8AC3E}">
        <p14:creationId xmlns:p14="http://schemas.microsoft.com/office/powerpoint/2010/main" val="170458593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Vertical Text Placeholder 2"/>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444ABD67-4ABA-40FC-B13F-065F880EB377}" type="datetimeFigureOut">
              <a:rPr lang="en-GB" smtClean="0"/>
              <a:t>14/02/2020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8A26B5-7F78-467F-BB50-A78A559CB1DD}" type="slidenum">
              <a:rPr lang="en-GB" smtClean="0"/>
              <a:t>‹#›</a:t>
            </a:fld>
            <a:endParaRPr lang="en-GB"/>
          </a:p>
        </p:txBody>
      </p:sp>
    </p:spTree>
    <p:extLst>
      <p:ext uri="{BB962C8B-B14F-4D97-AF65-F5344CB8AC3E}">
        <p14:creationId xmlns:p14="http://schemas.microsoft.com/office/powerpoint/2010/main" val="2152042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fi-FI"/>
              <a:t>Muokkaa ots. perustyyl. napsautt.</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444ABD67-4ABA-40FC-B13F-065F880EB377}" type="datetimeFigureOut">
              <a:rPr lang="en-GB" smtClean="0"/>
              <a:t>14/02/2020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8A26B5-7F78-467F-BB50-A78A559CB1DD}" type="slidenum">
              <a:rPr lang="en-GB" smtClean="0"/>
              <a:t>‹#›</a:t>
            </a:fld>
            <a:endParaRPr lang="en-GB"/>
          </a:p>
        </p:txBody>
      </p:sp>
    </p:spTree>
    <p:extLst>
      <p:ext uri="{BB962C8B-B14F-4D97-AF65-F5344CB8AC3E}">
        <p14:creationId xmlns:p14="http://schemas.microsoft.com/office/powerpoint/2010/main" val="968894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Otsikkodia">
    <p:bg>
      <p:bgPr>
        <a:gradFill flip="none" rotWithShape="1">
          <a:gsLst>
            <a:gs pos="0">
              <a:srgbClr val="B1DDFF"/>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blipFill dpi="0" rotWithShape="1">
            <a:blip r:embed="rId2">
              <a:alphaModFix amt="12000"/>
              <a:duotone>
                <a:schemeClr val="accent1">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a:t>
            </a:r>
          </a:p>
        </p:txBody>
      </p:sp>
      <p:sp>
        <p:nvSpPr>
          <p:cNvPr id="10" name="Rectangle 9"/>
          <p:cNvSpPr/>
          <p:nvPr/>
        </p:nvSpPr>
        <p:spPr>
          <a:xfrm>
            <a:off x="1307870" y="1267730"/>
            <a:ext cx="9576262" cy="430795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bg2"/>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bg1"/>
                </a:solidFill>
                <a:effectLst/>
                <a:latin typeface="+mj-lt"/>
                <a:ea typeface="+mn-ea"/>
                <a:cs typeface="+mn-cs"/>
              </a:defRPr>
            </a:lvl1pPr>
          </a:lstStyle>
          <a:p>
            <a:r>
              <a:rPr lang="fi-FI"/>
              <a:t>Muokkaa ots. perustyyl. napsautt.</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bg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C63B532D-D3DA-4025-9A4F-7A3AA9725989}" type="datetimeFigureOut">
              <a:rPr lang="en-GB" smtClean="0"/>
              <a:t>14/02/2020</a:t>
            </a:fld>
            <a:endParaRPr lang="en-GB"/>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bg2"/>
                </a:solidFill>
              </a:defRPr>
            </a:lvl1pPr>
          </a:lstStyle>
          <a:p>
            <a:endParaRPr lang="en-GB"/>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bg2"/>
                </a:solidFill>
              </a:defRPr>
            </a:lvl1pPr>
          </a:lstStyle>
          <a:p>
            <a:fld id="{7C50E6C7-9C80-47EA-B6CE-39DB0CC8DE53}" type="slidenum">
              <a:rPr lang="en-GB" smtClean="0"/>
              <a:t>‹#›</a:t>
            </a:fld>
            <a:endParaRPr lang="en-GB"/>
          </a:p>
        </p:txBody>
      </p:sp>
    </p:spTree>
    <p:extLst>
      <p:ext uri="{BB962C8B-B14F-4D97-AF65-F5344CB8AC3E}">
        <p14:creationId xmlns:p14="http://schemas.microsoft.com/office/powerpoint/2010/main" val="18942453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C63B532D-D3DA-4025-9A4F-7A3AA9725989}" type="datetimeFigureOut">
              <a:rPr lang="en-GB" smtClean="0"/>
              <a:t>14/02/2020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50E6C7-9C80-47EA-B6CE-39DB0CC8DE53}" type="slidenum">
              <a:rPr lang="en-GB" smtClean="0"/>
              <a:t>‹#›</a:t>
            </a:fld>
            <a:endParaRPr lang="en-GB"/>
          </a:p>
        </p:txBody>
      </p:sp>
    </p:spTree>
    <p:extLst>
      <p:ext uri="{BB962C8B-B14F-4D97-AF65-F5344CB8AC3E}">
        <p14:creationId xmlns:p14="http://schemas.microsoft.com/office/powerpoint/2010/main" val="865528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gradFill flip="none" rotWithShape="1">
          <a:gsLst>
            <a:gs pos="0">
              <a:schemeClr val="bg2">
                <a:tint val="80000"/>
                <a:shade val="100000"/>
                <a:satMod val="300000"/>
              </a:schemeClr>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blipFill dpi="0" rotWithShape="1">
            <a:blip r:embed="rId2">
              <a:alphaModFix amt="12000"/>
              <a:duotone>
                <a:schemeClr val="accent2">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a:t>
            </a:r>
          </a:p>
        </p:txBody>
      </p:sp>
      <p:sp>
        <p:nvSpPr>
          <p:cNvPr id="23" name="Rectangle 22"/>
          <p:cNvSpPr/>
          <p:nvPr/>
        </p:nvSpPr>
        <p:spPr>
          <a:xfrm>
            <a:off x="1307870" y="1267730"/>
            <a:ext cx="9576262" cy="430795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bg2"/>
            </a:solid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bg1"/>
                </a:solidFill>
                <a:effectLst/>
                <a:latin typeface="+mj-lt"/>
                <a:ea typeface="+mn-ea"/>
                <a:cs typeface="+mn-cs"/>
              </a:defRPr>
            </a:lvl1pPr>
          </a:lstStyle>
          <a:p>
            <a:r>
              <a:rPr lang="fi-FI"/>
              <a:t>Muokkaa ots. perustyyl. napsautt.</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bg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C63B532D-D3DA-4025-9A4F-7A3AA9725989}" type="datetimeFigureOut">
              <a:rPr lang="en-GB" smtClean="0"/>
              <a:t>14/02/2020</a:t>
            </a:fld>
            <a:endParaRPr lang="en-GB"/>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bg2"/>
                </a:solidFill>
              </a:defRPr>
            </a:lvl1pPr>
          </a:lstStyle>
          <a:p>
            <a:endParaRPr lang="en-GB"/>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bg2"/>
                </a:solidFill>
              </a:defRPr>
            </a:lvl1pPr>
          </a:lstStyle>
          <a:p>
            <a:fld id="{7C50E6C7-9C80-47EA-B6CE-39DB0CC8DE53}" type="slidenum">
              <a:rPr lang="en-GB" smtClean="0"/>
              <a:t>‹#›</a:t>
            </a:fld>
            <a:endParaRPr lang="en-GB"/>
          </a:p>
        </p:txBody>
      </p:sp>
    </p:spTree>
    <p:extLst>
      <p:ext uri="{BB962C8B-B14F-4D97-AF65-F5344CB8AC3E}">
        <p14:creationId xmlns:p14="http://schemas.microsoft.com/office/powerpoint/2010/main" val="686971755"/>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i-FI"/>
              <a:t>Muokkaa ots. perustyyl. napsautt.</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C63B532D-D3DA-4025-9A4F-7A3AA9725989}" type="datetimeFigureOut">
              <a:rPr lang="en-GB" smtClean="0"/>
              <a:t>14/02/2020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50E6C7-9C80-47EA-B6CE-39DB0CC8DE53}" type="slidenum">
              <a:rPr lang="en-GB" smtClean="0"/>
              <a:t>‹#›</a:t>
            </a:fld>
            <a:endParaRPr lang="en-GB"/>
          </a:p>
        </p:txBody>
      </p:sp>
    </p:spTree>
    <p:extLst>
      <p:ext uri="{BB962C8B-B14F-4D97-AF65-F5344CB8AC3E}">
        <p14:creationId xmlns:p14="http://schemas.microsoft.com/office/powerpoint/2010/main" val="3654321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C63B532D-D3DA-4025-9A4F-7A3AA9725989}" type="datetimeFigureOut">
              <a:rPr lang="en-GB" smtClean="0"/>
              <a:t>14/02/2020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C50E6C7-9C80-47EA-B6CE-39DB0CC8DE53}" type="slidenum">
              <a:rPr lang="en-GB" smtClean="0"/>
              <a:t>‹#›</a:t>
            </a:fld>
            <a:endParaRPr lang="en-GB"/>
          </a:p>
        </p:txBody>
      </p:sp>
    </p:spTree>
    <p:extLst>
      <p:ext uri="{BB962C8B-B14F-4D97-AF65-F5344CB8AC3E}">
        <p14:creationId xmlns:p14="http://schemas.microsoft.com/office/powerpoint/2010/main" val="3070629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Date Placeholder 2"/>
          <p:cNvSpPr>
            <a:spLocks noGrp="1"/>
          </p:cNvSpPr>
          <p:nvPr>
            <p:ph type="dt" sz="half" idx="10"/>
          </p:nvPr>
        </p:nvSpPr>
        <p:spPr/>
        <p:txBody>
          <a:bodyPr/>
          <a:lstStyle/>
          <a:p>
            <a:fld id="{C63B532D-D3DA-4025-9A4F-7A3AA9725989}" type="datetimeFigureOut">
              <a:rPr lang="en-GB" smtClean="0"/>
              <a:t>14/02/2020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C50E6C7-9C80-47EA-B6CE-39DB0CC8DE53}" type="slidenum">
              <a:rPr lang="en-GB" smtClean="0"/>
              <a:t>‹#›</a:t>
            </a:fld>
            <a:endParaRPr lang="en-GB"/>
          </a:p>
        </p:txBody>
      </p:sp>
    </p:spTree>
    <p:extLst>
      <p:ext uri="{BB962C8B-B14F-4D97-AF65-F5344CB8AC3E}">
        <p14:creationId xmlns:p14="http://schemas.microsoft.com/office/powerpoint/2010/main" val="955616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3B532D-D3DA-4025-9A4F-7A3AA9725989}" type="datetimeFigureOut">
              <a:rPr lang="en-GB" smtClean="0"/>
              <a:t>14/02/2020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C50E6C7-9C80-47EA-B6CE-39DB0CC8DE53}" type="slidenum">
              <a:rPr lang="en-GB" smtClean="0"/>
              <a:t>‹#›</a:t>
            </a:fld>
            <a:endParaRPr lang="en-GB"/>
          </a:p>
        </p:txBody>
      </p:sp>
    </p:spTree>
    <p:extLst>
      <p:ext uri="{BB962C8B-B14F-4D97-AF65-F5344CB8AC3E}">
        <p14:creationId xmlns:p14="http://schemas.microsoft.com/office/powerpoint/2010/main" val="22128262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Kuvatekstillinen sisältö">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fi-FI"/>
              <a:t>Muokkaa ots. perustyyl. napsautt.</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p:txBody>
          <a:bodyPr/>
          <a:lstStyle/>
          <a:p>
            <a:fld id="{C63B532D-D3DA-4025-9A4F-7A3AA9725989}" type="datetimeFigureOut">
              <a:rPr lang="en-GB" smtClean="0"/>
              <a:t>14/02/2020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C50E6C7-9C80-47EA-B6CE-39DB0CC8DE53}" type="slidenum">
              <a:rPr lang="en-GB" smtClean="0"/>
              <a:t>‹#›</a:t>
            </a:fld>
            <a:endParaRPr lang="en-GB"/>
          </a:p>
        </p:txBody>
      </p:sp>
    </p:spTree>
    <p:extLst>
      <p:ext uri="{BB962C8B-B14F-4D97-AF65-F5344CB8AC3E}">
        <p14:creationId xmlns:p14="http://schemas.microsoft.com/office/powerpoint/2010/main" val="1569274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Content Placeholder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444ABD67-4ABA-40FC-B13F-065F880EB377}" type="datetimeFigureOut">
              <a:rPr lang="en-GB" smtClean="0"/>
              <a:t>14/02/2020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8A26B5-7F78-467F-BB50-A78A559CB1DD}" type="slidenum">
              <a:rPr lang="en-GB" smtClean="0"/>
              <a:t>‹#›</a:t>
            </a:fld>
            <a:endParaRPr lang="en-GB"/>
          </a:p>
        </p:txBody>
      </p:sp>
    </p:spTree>
    <p:extLst>
      <p:ext uri="{BB962C8B-B14F-4D97-AF65-F5344CB8AC3E}">
        <p14:creationId xmlns:p14="http://schemas.microsoft.com/office/powerpoint/2010/main" val="5567640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Kuvatekstillinen kuva">
    <p:spTree>
      <p:nvGrpSpPr>
        <p:cNvPr id="1" name=""/>
        <p:cNvGrpSpPr/>
        <p:nvPr/>
      </p:nvGrpSpPr>
      <p:grpSpPr>
        <a:xfrm>
          <a:off x="0" y="0"/>
          <a:ext cx="0" cy="0"/>
          <a:chOff x="0" y="0"/>
          <a:chExt cx="0" cy="0"/>
        </a:xfrm>
      </p:grpSpPr>
      <p:sp>
        <p:nvSpPr>
          <p:cNvPr id="10" name="Rectangle 9"/>
          <p:cNvSpPr/>
          <p:nvPr/>
        </p:nvSpPr>
        <p:spPr>
          <a:xfrm>
            <a:off x="9020386" y="237744"/>
            <a:ext cx="2926080" cy="638251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fi-FI"/>
              <a:t>Muokkaa ots. perustyyl. napsautt.</a:t>
            </a:r>
            <a:endParaRPr lang="en-US" dirty="0"/>
          </a:p>
        </p:txBody>
      </p:sp>
      <p:sp>
        <p:nvSpPr>
          <p:cNvPr id="3" name="Picture Placeholder 2"/>
          <p:cNvSpPr>
            <a:spLocks noGrp="1" noChangeAspect="1"/>
          </p:cNvSpPr>
          <p:nvPr>
            <p:ph type="pic" idx="1"/>
          </p:nvPr>
        </p:nvSpPr>
        <p:spPr>
          <a:xfrm>
            <a:off x="228599" y="237744"/>
            <a:ext cx="8531352" cy="6382512"/>
          </a:xfrm>
          <a:solidFill>
            <a:srgbClr val="969696"/>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8" name="Date Placeholder 7"/>
          <p:cNvSpPr>
            <a:spLocks noGrp="1"/>
          </p:cNvSpPr>
          <p:nvPr>
            <p:ph type="dt" sz="half" idx="10"/>
          </p:nvPr>
        </p:nvSpPr>
        <p:spPr/>
        <p:txBody>
          <a:bodyPr/>
          <a:lstStyle>
            <a:lvl1pPr>
              <a:defRPr>
                <a:effectLst>
                  <a:outerShdw blurRad="12700" dist="3810" dir="2700000" algn="tl" rotWithShape="0">
                    <a:prstClr val="black">
                      <a:alpha val="40000"/>
                    </a:prstClr>
                  </a:outerShdw>
                </a:effectLst>
              </a:defRPr>
            </a:lvl1pPr>
          </a:lstStyle>
          <a:p>
            <a:fld id="{C63B532D-D3DA-4025-9A4F-7A3AA9725989}" type="datetimeFigureOut">
              <a:rPr lang="en-GB" smtClean="0"/>
              <a:t>14/02/2020</a:t>
            </a:fld>
            <a:endParaRPr lang="en-GB"/>
          </a:p>
        </p:txBody>
      </p:sp>
      <p:sp>
        <p:nvSpPr>
          <p:cNvPr id="12" name="Footer Placeholder 11"/>
          <p:cNvSpPr>
            <a:spLocks noGrp="1"/>
          </p:cNvSpPr>
          <p:nvPr>
            <p:ph type="ftr" sz="quarter" idx="11"/>
          </p:nvPr>
        </p:nvSpPr>
        <p:spPr/>
        <p:txBody>
          <a:bodyPr/>
          <a:lstStyle>
            <a:lvl1pPr algn="r">
              <a:defRPr lang="en-US" sz="1000" kern="1200" dirty="0">
                <a:solidFill>
                  <a:schemeClr val="tx1">
                    <a:lumMod val="75000"/>
                    <a:lumOff val="25000"/>
                  </a:schemeClr>
                </a:solidFill>
                <a:effectLst>
                  <a:outerShdw blurRad="12700" dist="3810" dir="2700000" algn="tl" rotWithShape="0">
                    <a:prstClr val="black">
                      <a:alpha val="40000"/>
                    </a:prstClr>
                  </a:outerShdw>
                </a:effectLst>
                <a:latin typeface="+mn-lt"/>
                <a:ea typeface="+mn-ea"/>
                <a:cs typeface="+mn-cs"/>
              </a:defRPr>
            </a:lvl1pPr>
          </a:lstStyle>
          <a:p>
            <a:endParaRPr lang="en-GB"/>
          </a:p>
        </p:txBody>
      </p:sp>
      <p:sp>
        <p:nvSpPr>
          <p:cNvPr id="13" name="Slide Number Placeholder 12"/>
          <p:cNvSpPr>
            <a:spLocks noGrp="1"/>
          </p:cNvSpPr>
          <p:nvPr>
            <p:ph type="sldNum" sz="quarter" idx="12"/>
          </p:nvPr>
        </p:nvSpPr>
        <p:spPr/>
        <p:txBody>
          <a:bodyPr/>
          <a:lstStyle>
            <a:lvl1pPr>
              <a:defRPr>
                <a:solidFill>
                  <a:srgbClr val="FFFFFF"/>
                </a:solidFill>
              </a:defRPr>
            </a:lvl1pPr>
          </a:lstStyle>
          <a:p>
            <a:fld id="{7C50E6C7-9C80-47EA-B6CE-39DB0CC8DE53}" type="slidenum">
              <a:rPr lang="en-GB" smtClean="0"/>
              <a:t>‹#›</a:t>
            </a:fld>
            <a:endParaRPr lang="en-GB"/>
          </a:p>
        </p:txBody>
      </p:sp>
    </p:spTree>
    <p:extLst>
      <p:ext uri="{BB962C8B-B14F-4D97-AF65-F5344CB8AC3E}">
        <p14:creationId xmlns:p14="http://schemas.microsoft.com/office/powerpoint/2010/main" val="23028385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Vertical Text Placeholder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C63B532D-D3DA-4025-9A4F-7A3AA9725989}" type="datetimeFigureOut">
              <a:rPr lang="en-GB" smtClean="0"/>
              <a:t>14/02/2020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50E6C7-9C80-47EA-B6CE-39DB0CC8DE53}" type="slidenum">
              <a:rPr lang="en-GB" smtClean="0"/>
              <a:t>‹#›</a:t>
            </a:fld>
            <a:endParaRPr lang="en-GB"/>
          </a:p>
        </p:txBody>
      </p:sp>
    </p:spTree>
    <p:extLst>
      <p:ext uri="{BB962C8B-B14F-4D97-AF65-F5344CB8AC3E}">
        <p14:creationId xmlns:p14="http://schemas.microsoft.com/office/powerpoint/2010/main" val="31284904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fi-FI"/>
              <a:t>Muokkaa ots. perustyyl. napsautt.</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C63B532D-D3DA-4025-9A4F-7A3AA9725989}" type="datetimeFigureOut">
              <a:rPr lang="en-GB" smtClean="0"/>
              <a:t>14/02/2020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50E6C7-9C80-47EA-B6CE-39DB0CC8DE53}" type="slidenum">
              <a:rPr lang="en-GB" smtClean="0"/>
              <a:t>‹#›</a:t>
            </a:fld>
            <a:endParaRPr lang="en-GB"/>
          </a:p>
        </p:txBody>
      </p:sp>
    </p:spTree>
    <p:extLst>
      <p:ext uri="{BB962C8B-B14F-4D97-AF65-F5344CB8AC3E}">
        <p14:creationId xmlns:p14="http://schemas.microsoft.com/office/powerpoint/2010/main" val="3893539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gradFill flip="none" rotWithShape="1">
          <a:gsLst>
            <a:gs pos="0">
              <a:schemeClr val="bg2">
                <a:tint val="80000"/>
                <a:shade val="100000"/>
                <a:satMod val="300000"/>
              </a:schemeClr>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blipFill dpi="0" rotWithShape="1">
            <a:blip r:embed="rId2">
              <a:alphaModFix amt="12000"/>
              <a:duotone>
                <a:schemeClr val="accent2">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a:t>
            </a:r>
          </a:p>
        </p:txBody>
      </p:sp>
      <p:sp>
        <p:nvSpPr>
          <p:cNvPr id="23" name="Rectangle 22"/>
          <p:cNvSpPr/>
          <p:nvPr/>
        </p:nvSpPr>
        <p:spPr>
          <a:xfrm>
            <a:off x="1307870" y="1267730"/>
            <a:ext cx="9576262" cy="430795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bg2"/>
            </a:solid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bg1"/>
                </a:solidFill>
                <a:effectLst/>
                <a:latin typeface="+mj-lt"/>
                <a:ea typeface="+mn-ea"/>
                <a:cs typeface="+mn-cs"/>
              </a:defRPr>
            </a:lvl1pPr>
          </a:lstStyle>
          <a:p>
            <a:r>
              <a:rPr lang="fi-FI"/>
              <a:t>Muokkaa ots. perustyyl. napsautt.</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bg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44ABD67-4ABA-40FC-B13F-065F880EB377}" type="datetimeFigureOut">
              <a:rPr lang="en-GB" smtClean="0"/>
              <a:t>14/02/2020</a:t>
            </a:fld>
            <a:endParaRPr lang="en-GB"/>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bg2"/>
                </a:solidFill>
              </a:defRPr>
            </a:lvl1pPr>
          </a:lstStyle>
          <a:p>
            <a:endParaRPr lang="en-GB"/>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bg2"/>
                </a:solidFill>
              </a:defRPr>
            </a:lvl1pPr>
          </a:lstStyle>
          <a:p>
            <a:fld id="{948A26B5-7F78-467F-BB50-A78A559CB1DD}" type="slidenum">
              <a:rPr lang="en-GB" smtClean="0"/>
              <a:t>‹#›</a:t>
            </a:fld>
            <a:endParaRPr lang="en-GB"/>
          </a:p>
        </p:txBody>
      </p:sp>
    </p:spTree>
    <p:extLst>
      <p:ext uri="{BB962C8B-B14F-4D97-AF65-F5344CB8AC3E}">
        <p14:creationId xmlns:p14="http://schemas.microsoft.com/office/powerpoint/2010/main" val="302316320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i-FI"/>
              <a:t>Muokkaa ots. perustyyl. napsautt.</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444ABD67-4ABA-40FC-B13F-065F880EB377}" type="datetimeFigureOut">
              <a:rPr lang="en-GB" smtClean="0"/>
              <a:t>14/02/2020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8A26B5-7F78-467F-BB50-A78A559CB1DD}" type="slidenum">
              <a:rPr lang="en-GB" smtClean="0"/>
              <a:t>‹#›</a:t>
            </a:fld>
            <a:endParaRPr lang="en-GB"/>
          </a:p>
        </p:txBody>
      </p:sp>
    </p:spTree>
    <p:extLst>
      <p:ext uri="{BB962C8B-B14F-4D97-AF65-F5344CB8AC3E}">
        <p14:creationId xmlns:p14="http://schemas.microsoft.com/office/powerpoint/2010/main" val="232209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444ABD67-4ABA-40FC-B13F-065F880EB377}" type="datetimeFigureOut">
              <a:rPr lang="en-GB" smtClean="0"/>
              <a:t>14/02/2020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48A26B5-7F78-467F-BB50-A78A559CB1DD}" type="slidenum">
              <a:rPr lang="en-GB" smtClean="0"/>
              <a:t>‹#›</a:t>
            </a:fld>
            <a:endParaRPr lang="en-GB"/>
          </a:p>
        </p:txBody>
      </p:sp>
    </p:spTree>
    <p:extLst>
      <p:ext uri="{BB962C8B-B14F-4D97-AF65-F5344CB8AC3E}">
        <p14:creationId xmlns:p14="http://schemas.microsoft.com/office/powerpoint/2010/main" val="1515621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Date Placeholder 2"/>
          <p:cNvSpPr>
            <a:spLocks noGrp="1"/>
          </p:cNvSpPr>
          <p:nvPr>
            <p:ph type="dt" sz="half" idx="10"/>
          </p:nvPr>
        </p:nvSpPr>
        <p:spPr/>
        <p:txBody>
          <a:bodyPr/>
          <a:lstStyle/>
          <a:p>
            <a:fld id="{444ABD67-4ABA-40FC-B13F-065F880EB377}" type="datetimeFigureOut">
              <a:rPr lang="en-GB" smtClean="0"/>
              <a:t>14/02/2020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48A26B5-7F78-467F-BB50-A78A559CB1DD}" type="slidenum">
              <a:rPr lang="en-GB" smtClean="0"/>
              <a:t>‹#›</a:t>
            </a:fld>
            <a:endParaRPr lang="en-GB"/>
          </a:p>
        </p:txBody>
      </p:sp>
    </p:spTree>
    <p:extLst>
      <p:ext uri="{BB962C8B-B14F-4D97-AF65-F5344CB8AC3E}">
        <p14:creationId xmlns:p14="http://schemas.microsoft.com/office/powerpoint/2010/main" val="2740703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4ABD67-4ABA-40FC-B13F-065F880EB377}" type="datetimeFigureOut">
              <a:rPr lang="en-GB" smtClean="0"/>
              <a:t>14/02/2020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48A26B5-7F78-467F-BB50-A78A559CB1DD}" type="slidenum">
              <a:rPr lang="en-GB" smtClean="0"/>
              <a:t>‹#›</a:t>
            </a:fld>
            <a:endParaRPr lang="en-GB"/>
          </a:p>
        </p:txBody>
      </p:sp>
    </p:spTree>
    <p:extLst>
      <p:ext uri="{BB962C8B-B14F-4D97-AF65-F5344CB8AC3E}">
        <p14:creationId xmlns:p14="http://schemas.microsoft.com/office/powerpoint/2010/main" val="1539202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Kuvatekstillinen sisältö">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fi-FI"/>
              <a:t>Muokkaa ots. perustyyl. napsautt.</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p:txBody>
          <a:bodyPr/>
          <a:lstStyle/>
          <a:p>
            <a:fld id="{444ABD67-4ABA-40FC-B13F-065F880EB377}" type="datetimeFigureOut">
              <a:rPr lang="en-GB" smtClean="0"/>
              <a:t>14/02/2020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948A26B5-7F78-467F-BB50-A78A559CB1DD}" type="slidenum">
              <a:rPr lang="en-GB" smtClean="0"/>
              <a:t>‹#›</a:t>
            </a:fld>
            <a:endParaRPr lang="en-GB"/>
          </a:p>
        </p:txBody>
      </p:sp>
    </p:spTree>
    <p:extLst>
      <p:ext uri="{BB962C8B-B14F-4D97-AF65-F5344CB8AC3E}">
        <p14:creationId xmlns:p14="http://schemas.microsoft.com/office/powerpoint/2010/main" val="2055083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Kuvatekstillinen kuva">
    <p:spTree>
      <p:nvGrpSpPr>
        <p:cNvPr id="1" name=""/>
        <p:cNvGrpSpPr/>
        <p:nvPr/>
      </p:nvGrpSpPr>
      <p:grpSpPr>
        <a:xfrm>
          <a:off x="0" y="0"/>
          <a:ext cx="0" cy="0"/>
          <a:chOff x="0" y="0"/>
          <a:chExt cx="0" cy="0"/>
        </a:xfrm>
      </p:grpSpPr>
      <p:sp>
        <p:nvSpPr>
          <p:cNvPr id="10" name="Rectangle 9"/>
          <p:cNvSpPr/>
          <p:nvPr/>
        </p:nvSpPr>
        <p:spPr>
          <a:xfrm>
            <a:off x="9020386" y="237744"/>
            <a:ext cx="2926080" cy="638251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fi-FI"/>
              <a:t>Muokkaa ots. perustyyl. napsautt.</a:t>
            </a:r>
            <a:endParaRPr lang="en-US" dirty="0"/>
          </a:p>
        </p:txBody>
      </p:sp>
      <p:sp>
        <p:nvSpPr>
          <p:cNvPr id="3" name="Picture Placeholder 2"/>
          <p:cNvSpPr>
            <a:spLocks noGrp="1" noChangeAspect="1"/>
          </p:cNvSpPr>
          <p:nvPr>
            <p:ph type="pic" idx="1"/>
          </p:nvPr>
        </p:nvSpPr>
        <p:spPr>
          <a:xfrm>
            <a:off x="228599" y="237744"/>
            <a:ext cx="8531352" cy="6382512"/>
          </a:xfrm>
          <a:solidFill>
            <a:srgbClr val="969696"/>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8" name="Date Placeholder 7"/>
          <p:cNvSpPr>
            <a:spLocks noGrp="1"/>
          </p:cNvSpPr>
          <p:nvPr>
            <p:ph type="dt" sz="half" idx="10"/>
          </p:nvPr>
        </p:nvSpPr>
        <p:spPr/>
        <p:txBody>
          <a:bodyPr/>
          <a:lstStyle>
            <a:lvl1pPr>
              <a:defRPr>
                <a:effectLst>
                  <a:outerShdw blurRad="12700" dist="3810" dir="2700000" algn="tl" rotWithShape="0">
                    <a:prstClr val="black">
                      <a:alpha val="40000"/>
                    </a:prstClr>
                  </a:outerShdw>
                </a:effectLst>
              </a:defRPr>
            </a:lvl1pPr>
          </a:lstStyle>
          <a:p>
            <a:fld id="{444ABD67-4ABA-40FC-B13F-065F880EB377}" type="datetimeFigureOut">
              <a:rPr lang="en-GB" smtClean="0"/>
              <a:t>14/02/2020</a:t>
            </a:fld>
            <a:endParaRPr lang="en-GB"/>
          </a:p>
        </p:txBody>
      </p:sp>
      <p:sp>
        <p:nvSpPr>
          <p:cNvPr id="12" name="Footer Placeholder 11"/>
          <p:cNvSpPr>
            <a:spLocks noGrp="1"/>
          </p:cNvSpPr>
          <p:nvPr>
            <p:ph type="ftr" sz="quarter" idx="11"/>
          </p:nvPr>
        </p:nvSpPr>
        <p:spPr/>
        <p:txBody>
          <a:bodyPr/>
          <a:lstStyle>
            <a:lvl1pPr algn="r">
              <a:defRPr lang="en-US" sz="1000" kern="1200" dirty="0">
                <a:solidFill>
                  <a:schemeClr val="tx1">
                    <a:lumMod val="75000"/>
                    <a:lumOff val="25000"/>
                  </a:schemeClr>
                </a:solidFill>
                <a:effectLst>
                  <a:outerShdw blurRad="12700" dist="3810" dir="2700000" algn="tl" rotWithShape="0">
                    <a:prstClr val="black">
                      <a:alpha val="40000"/>
                    </a:prstClr>
                  </a:outerShdw>
                </a:effectLst>
                <a:latin typeface="+mn-lt"/>
                <a:ea typeface="+mn-ea"/>
                <a:cs typeface="+mn-cs"/>
              </a:defRPr>
            </a:lvl1pPr>
          </a:lstStyle>
          <a:p>
            <a:endParaRPr lang="en-GB"/>
          </a:p>
        </p:txBody>
      </p:sp>
      <p:sp>
        <p:nvSpPr>
          <p:cNvPr id="13" name="Slide Number Placeholder 12"/>
          <p:cNvSpPr>
            <a:spLocks noGrp="1"/>
          </p:cNvSpPr>
          <p:nvPr>
            <p:ph type="sldNum" sz="quarter" idx="12"/>
          </p:nvPr>
        </p:nvSpPr>
        <p:spPr/>
        <p:txBody>
          <a:bodyPr/>
          <a:lstStyle>
            <a:lvl1pPr>
              <a:defRPr>
                <a:solidFill>
                  <a:srgbClr val="FFFFFF"/>
                </a:solidFill>
              </a:defRPr>
            </a:lvl1pPr>
          </a:lstStyle>
          <a:p>
            <a:fld id="{948A26B5-7F78-467F-BB50-A78A559CB1DD}" type="slidenum">
              <a:rPr lang="en-GB" smtClean="0"/>
              <a:t>‹#›</a:t>
            </a:fld>
            <a:endParaRPr lang="en-GB"/>
          </a:p>
        </p:txBody>
      </p:sp>
    </p:spTree>
    <p:extLst>
      <p:ext uri="{BB962C8B-B14F-4D97-AF65-F5344CB8AC3E}">
        <p14:creationId xmlns:p14="http://schemas.microsoft.com/office/powerpoint/2010/main" val="713506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fi-FI"/>
              <a:t>Muokkaa ots. perustyyl. napsautt.</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444ABD67-4ABA-40FC-B13F-065F880EB377}" type="datetimeFigureOut">
              <a:rPr lang="en-GB" smtClean="0"/>
              <a:t>14/02/2020</a:t>
            </a:fld>
            <a:endParaRPr lang="en-GB"/>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GB"/>
          </a:p>
        </p:txBody>
      </p:sp>
      <p:sp>
        <p:nvSpPr>
          <p:cNvPr id="6" name="Slide Number Placeholder 5"/>
          <p:cNvSpPr>
            <a:spLocks noGrp="1"/>
          </p:cNvSpPr>
          <p:nvPr>
            <p:ph type="sldNum" sz="quarter" idx="4"/>
          </p:nvPr>
        </p:nvSpPr>
        <p:spPr>
          <a:xfrm>
            <a:off x="10314667"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948A26B5-7F78-467F-BB50-A78A559CB1DD}" type="slidenum">
              <a:rPr lang="en-GB" smtClean="0"/>
              <a:t>‹#›</a:t>
            </a:fld>
            <a:endParaRPr lang="en-GB"/>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2999758190"/>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fi-FI"/>
              <a:t>Muokkaa ots. perustyyl. napsautt.</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63B532D-D3DA-4025-9A4F-7A3AA9725989}" type="datetimeFigureOut">
              <a:rPr lang="en-GB" smtClean="0"/>
              <a:t>14/02/2020</a:t>
            </a:fld>
            <a:endParaRPr lang="en-GB"/>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GB"/>
          </a:p>
        </p:txBody>
      </p:sp>
      <p:sp>
        <p:nvSpPr>
          <p:cNvPr id="6" name="Slide Number Placeholder 5"/>
          <p:cNvSpPr>
            <a:spLocks noGrp="1"/>
          </p:cNvSpPr>
          <p:nvPr>
            <p:ph type="sldNum" sz="quarter" idx="4"/>
          </p:nvPr>
        </p:nvSpPr>
        <p:spPr>
          <a:xfrm>
            <a:off x="10314667"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7C50E6C7-9C80-47EA-B6CE-39DB0CC8DE53}" type="slidenum">
              <a:rPr lang="en-GB" smtClean="0"/>
              <a:t>‹#›</a:t>
            </a:fld>
            <a:endParaRPr lang="en-GB"/>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3167137893"/>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youtu.be/fsXpaPSVasQ?t=34"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humanities.uwe.ac.uk/bhr/Main/intro/hotspots/thorn.htm"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youtu.be/OPT7WsRZneU"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gutenberg.org/files/1904/1904-h/1904-h.htm" TargetMode="Externa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hyperlink" Target="http://www.digitalhistory.uh.edu/era.cfm?eraID=2&amp;smtID=6"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youtu.be/4-hhNHmUd_A?t=3300"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www.historyextra.com/period/georgian/mary-toft-gave-birth-rabbits-hoax-karen-harvey-podcast/"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youtu.be/V7ktD66YvJ0" TargetMode="Externa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hyperlink" Target="https://ebookcentral.proquest.com/lib/jyvaskyla-ebooks/detail.action?docID=880647" TargetMode="External"/><Relationship Id="rId2" Type="http://schemas.openxmlformats.org/officeDocument/2006/relationships/hyperlink" Target="https://ebookcentral.proquest.com/lib/jyvaskyla-" TargetMode="External"/><Relationship Id="rId1" Type="http://schemas.openxmlformats.org/officeDocument/2006/relationships/slideLayout" Target="../slideLayouts/slideLayout2.xml"/><Relationship Id="rId4" Type="http://schemas.openxmlformats.org/officeDocument/2006/relationships/hyperlink" Target="http://ebookcentral.proquest.com/lib/jyvaskyla-ebooks/detail.action?docID=1543715"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www.gutenberg.org/files/1080/1080-h/1080-h.htm" TargetMode="External"/><Relationship Id="rId7" Type="http://schemas.openxmlformats.org/officeDocument/2006/relationships/hyperlink" Target="https://commons.wikimedia.org/w/index.php?curid=32886652" TargetMode="External"/><Relationship Id="rId2" Type="http://schemas.openxmlformats.org/officeDocument/2006/relationships/hyperlink" Target="http://ebookcentral.proquest.com/lib/jyvaskyla-ebooks/detail.action?docID=3440931" TargetMode="External"/><Relationship Id="rId1" Type="http://schemas.openxmlformats.org/officeDocument/2006/relationships/slideLayout" Target="../slideLayouts/slideLayout2.xml"/><Relationship Id="rId6" Type="http://schemas.openxmlformats.org/officeDocument/2006/relationships/hyperlink" Target="https://www.fff.org/explore-freedom/article/enclosure-acts-industrial-revolution/" TargetMode="External"/><Relationship Id="rId5" Type="http://schemas.openxmlformats.org/officeDocument/2006/relationships/hyperlink" Target="https://www.scotsman.com/200voices/cultural-icons/sir-walter-scott-man-invented-scotland/" TargetMode="External"/><Relationship Id="rId4" Type="http://schemas.openxmlformats.org/officeDocument/2006/relationships/hyperlink" Target="http://britishcirculatinglibraries.weebly.com/overview.html"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4DD982D-5EEA-4667-9282-E4D8B19275F8}"/>
              </a:ext>
            </a:extLst>
          </p:cNvPr>
          <p:cNvSpPr>
            <a:spLocks noGrp="1"/>
          </p:cNvSpPr>
          <p:nvPr>
            <p:ph type="ctrTitle"/>
          </p:nvPr>
        </p:nvSpPr>
        <p:spPr/>
        <p:txBody>
          <a:bodyPr/>
          <a:lstStyle/>
          <a:p>
            <a:r>
              <a:rPr lang="en-GB" sz="6000" dirty="0">
                <a:latin typeface="Britannic Bold" panose="020B0903060703020204" pitchFamily="34" charset="0"/>
              </a:rPr>
              <a:t>Cultural history: 18</a:t>
            </a:r>
            <a:r>
              <a:rPr lang="en-GB" sz="6000" baseline="30000" dirty="0">
                <a:latin typeface="Britannic Bold" panose="020B0903060703020204" pitchFamily="34" charset="0"/>
              </a:rPr>
              <a:t>th</a:t>
            </a:r>
            <a:r>
              <a:rPr lang="en-GB" sz="6000" dirty="0">
                <a:latin typeface="Britannic Bold" panose="020B0903060703020204" pitchFamily="34" charset="0"/>
              </a:rPr>
              <a:t> century </a:t>
            </a:r>
          </a:p>
        </p:txBody>
      </p:sp>
      <p:sp>
        <p:nvSpPr>
          <p:cNvPr id="3" name="Alaotsikko 2">
            <a:extLst>
              <a:ext uri="{FF2B5EF4-FFF2-40B4-BE49-F238E27FC236}">
                <a16:creationId xmlns:a16="http://schemas.microsoft.com/office/drawing/2014/main" id="{07A158C4-E29B-4299-AC13-638F798DE091}"/>
              </a:ext>
            </a:extLst>
          </p:cNvPr>
          <p:cNvSpPr>
            <a:spLocks noGrp="1"/>
          </p:cNvSpPr>
          <p:nvPr>
            <p:ph type="subTitle" idx="1"/>
          </p:nvPr>
        </p:nvSpPr>
        <p:spPr/>
        <p:txBody>
          <a:bodyPr>
            <a:normAutofit/>
          </a:bodyPr>
          <a:lstStyle/>
          <a:p>
            <a:r>
              <a:rPr lang="en-GB" sz="2400" dirty="0">
                <a:latin typeface="Book Antiqua" panose="02040602050305030304" pitchFamily="18" charset="0"/>
              </a:rPr>
              <a:t>15 February 2020</a:t>
            </a:r>
          </a:p>
        </p:txBody>
      </p:sp>
    </p:spTree>
    <p:extLst>
      <p:ext uri="{BB962C8B-B14F-4D97-AF65-F5344CB8AC3E}">
        <p14:creationId xmlns:p14="http://schemas.microsoft.com/office/powerpoint/2010/main" val="1466676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51BABF-7AA8-4F81-BB23-7DEF063DA081}"/>
              </a:ext>
            </a:extLst>
          </p:cNvPr>
          <p:cNvSpPr>
            <a:spLocks noGrp="1"/>
          </p:cNvSpPr>
          <p:nvPr>
            <p:ph type="title"/>
          </p:nvPr>
        </p:nvSpPr>
        <p:spPr/>
        <p:txBody>
          <a:bodyPr/>
          <a:lstStyle/>
          <a:p>
            <a:r>
              <a:rPr lang="en-GB" dirty="0">
                <a:latin typeface="Book Antiqua" panose="02040602050305030304" pitchFamily="18" charset="0"/>
              </a:rPr>
              <a:t>The Destruction of Tea at Boston </a:t>
            </a:r>
            <a:r>
              <a:rPr lang="en-GB" dirty="0" err="1">
                <a:latin typeface="Book Antiqua" panose="02040602050305030304" pitchFamily="18" charset="0"/>
              </a:rPr>
              <a:t>Harbor</a:t>
            </a:r>
            <a:endParaRPr lang="en-GB" dirty="0">
              <a:latin typeface="Book Antiqua" panose="02040602050305030304" pitchFamily="18" charset="0"/>
            </a:endParaRPr>
          </a:p>
        </p:txBody>
      </p:sp>
      <p:pic>
        <p:nvPicPr>
          <p:cNvPr id="5" name="Kuvan paikkamerkki 4">
            <a:extLst>
              <a:ext uri="{FF2B5EF4-FFF2-40B4-BE49-F238E27FC236}">
                <a16:creationId xmlns:a16="http://schemas.microsoft.com/office/drawing/2014/main" id="{3C73615A-452F-48AA-9545-0D79E6CDA974}"/>
              </a:ext>
            </a:extLst>
          </p:cNvPr>
          <p:cNvPicPr>
            <a:picLocks noGrp="1" noChangeAspect="1"/>
          </p:cNvPicPr>
          <p:nvPr>
            <p:ph type="pic" idx="1"/>
          </p:nvPr>
        </p:nvPicPr>
        <p:blipFill>
          <a:blip r:embed="rId2"/>
          <a:srcRect l="5008" r="5008"/>
          <a:stretch>
            <a:fillRect/>
          </a:stretch>
        </p:blipFill>
        <p:spPr>
          <a:prstGeom prst="rect">
            <a:avLst/>
          </a:prstGeom>
        </p:spPr>
      </p:pic>
      <p:sp>
        <p:nvSpPr>
          <p:cNvPr id="4" name="Tekstin paikkamerkki 3">
            <a:extLst>
              <a:ext uri="{FF2B5EF4-FFF2-40B4-BE49-F238E27FC236}">
                <a16:creationId xmlns:a16="http://schemas.microsoft.com/office/drawing/2014/main" id="{F457E4EF-2A7F-4386-8EAB-436CBAB52C29}"/>
              </a:ext>
            </a:extLst>
          </p:cNvPr>
          <p:cNvSpPr>
            <a:spLocks noGrp="1"/>
          </p:cNvSpPr>
          <p:nvPr>
            <p:ph type="body" sz="half" idx="2"/>
          </p:nvPr>
        </p:nvSpPr>
        <p:spPr/>
        <p:txBody>
          <a:bodyPr>
            <a:normAutofit/>
          </a:bodyPr>
          <a:lstStyle/>
          <a:p>
            <a:r>
              <a:rPr lang="en-GB" sz="2400" dirty="0">
                <a:latin typeface="Book Antiqua" panose="02040602050305030304" pitchFamily="18" charset="0"/>
              </a:rPr>
              <a:t>Nathaniel Currier, 1846</a:t>
            </a:r>
          </a:p>
        </p:txBody>
      </p:sp>
    </p:spTree>
    <p:extLst>
      <p:ext uri="{BB962C8B-B14F-4D97-AF65-F5344CB8AC3E}">
        <p14:creationId xmlns:p14="http://schemas.microsoft.com/office/powerpoint/2010/main" val="30656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87B071-4E83-4841-B0AA-2E84E2D567BD}"/>
              </a:ext>
            </a:extLst>
          </p:cNvPr>
          <p:cNvSpPr>
            <a:spLocks noGrp="1"/>
          </p:cNvSpPr>
          <p:nvPr>
            <p:ph type="title"/>
          </p:nvPr>
        </p:nvSpPr>
        <p:spPr>
          <a:xfrm>
            <a:off x="979118" y="300624"/>
            <a:ext cx="10058400" cy="1189973"/>
          </a:xfrm>
        </p:spPr>
        <p:txBody>
          <a:bodyPr>
            <a:normAutofit/>
          </a:bodyPr>
          <a:lstStyle/>
          <a:p>
            <a:r>
              <a:rPr lang="en-GB" sz="5400" dirty="0">
                <a:latin typeface="Britannic Bold" panose="020B0903060703020204" pitchFamily="34" charset="0"/>
              </a:rPr>
              <a:t>Canada, eh?</a:t>
            </a:r>
          </a:p>
        </p:txBody>
      </p:sp>
      <p:sp>
        <p:nvSpPr>
          <p:cNvPr id="3" name="Sisällön paikkamerkki 2">
            <a:extLst>
              <a:ext uri="{FF2B5EF4-FFF2-40B4-BE49-F238E27FC236}">
                <a16:creationId xmlns:a16="http://schemas.microsoft.com/office/drawing/2014/main" id="{16CA9691-5E38-44EC-BDC5-FD43563272B1}"/>
              </a:ext>
            </a:extLst>
          </p:cNvPr>
          <p:cNvSpPr>
            <a:spLocks noGrp="1"/>
          </p:cNvSpPr>
          <p:nvPr>
            <p:ph idx="1"/>
          </p:nvPr>
        </p:nvSpPr>
        <p:spPr>
          <a:xfrm>
            <a:off x="551145" y="1490598"/>
            <a:ext cx="6325645" cy="4753628"/>
          </a:xfrm>
        </p:spPr>
        <p:txBody>
          <a:bodyPr>
            <a:normAutofit/>
          </a:bodyPr>
          <a:lstStyle/>
          <a:p>
            <a:pPr algn="just"/>
            <a:r>
              <a:rPr lang="en-GB" sz="2600" dirty="0">
                <a:latin typeface="Book Antiqua" panose="02040602050305030304" pitchFamily="18" charset="0"/>
              </a:rPr>
              <a:t>Newfoundland had been claimed by 	the British in 1583</a:t>
            </a:r>
          </a:p>
          <a:p>
            <a:pPr algn="just"/>
            <a:r>
              <a:rPr lang="en-GB" sz="2600" dirty="0">
                <a:latin typeface="Book Antiqua" panose="02040602050305030304" pitchFamily="18" charset="0"/>
              </a:rPr>
              <a:t>Between 1661 and 1763, France laid 	claim to large swathes of North 	America  </a:t>
            </a:r>
          </a:p>
          <a:p>
            <a:pPr algn="just"/>
            <a:r>
              <a:rPr lang="en-GB" sz="2600" dirty="0">
                <a:latin typeface="Book Antiqua" panose="02040602050305030304" pitchFamily="18" charset="0"/>
              </a:rPr>
              <a:t>During the Seven Years’ War (1756-63), 	the French allied with the First 	Nations’ people </a:t>
            </a:r>
          </a:p>
          <a:p>
            <a:pPr algn="just"/>
            <a:r>
              <a:rPr lang="en-GB" sz="2600" dirty="0">
                <a:latin typeface="Book Antiqua" panose="02040602050305030304" pitchFamily="18" charset="0"/>
              </a:rPr>
              <a:t>Yet, the British were victorious, and 	won the possession of all French 	holdings in North America </a:t>
            </a:r>
          </a:p>
        </p:txBody>
      </p:sp>
      <p:pic>
        <p:nvPicPr>
          <p:cNvPr id="4" name="Kuva 3">
            <a:extLst>
              <a:ext uri="{FF2B5EF4-FFF2-40B4-BE49-F238E27FC236}">
                <a16:creationId xmlns:a16="http://schemas.microsoft.com/office/drawing/2014/main" id="{91775B2D-69ED-43DD-8995-6B39CD5E1567}"/>
              </a:ext>
            </a:extLst>
          </p:cNvPr>
          <p:cNvPicPr>
            <a:picLocks noChangeAspect="1"/>
          </p:cNvPicPr>
          <p:nvPr/>
        </p:nvPicPr>
        <p:blipFill>
          <a:blip r:embed="rId2"/>
          <a:stretch>
            <a:fillRect/>
          </a:stretch>
        </p:blipFill>
        <p:spPr>
          <a:xfrm>
            <a:off x="7348603" y="1362143"/>
            <a:ext cx="4820433" cy="3669555"/>
          </a:xfrm>
          <a:prstGeom prst="rect">
            <a:avLst/>
          </a:prstGeom>
        </p:spPr>
      </p:pic>
    </p:spTree>
    <p:extLst>
      <p:ext uri="{BB962C8B-B14F-4D97-AF65-F5344CB8AC3E}">
        <p14:creationId xmlns:p14="http://schemas.microsoft.com/office/powerpoint/2010/main" val="117919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3702A7CB-6593-4E81-8F04-80EE582209EA}"/>
              </a:ext>
            </a:extLst>
          </p:cNvPr>
          <p:cNvSpPr>
            <a:spLocks noGrp="1"/>
          </p:cNvSpPr>
          <p:nvPr>
            <p:ph idx="1"/>
          </p:nvPr>
        </p:nvSpPr>
        <p:spPr>
          <a:xfrm>
            <a:off x="563671" y="513567"/>
            <a:ext cx="11060482" cy="5521473"/>
          </a:xfrm>
        </p:spPr>
        <p:txBody>
          <a:bodyPr>
            <a:normAutofit/>
          </a:bodyPr>
          <a:lstStyle/>
          <a:p>
            <a:pPr algn="just"/>
            <a:r>
              <a:rPr lang="en-GB" sz="2600" dirty="0">
                <a:latin typeface="Book Antiqua" panose="02040602050305030304" pitchFamily="18" charset="0"/>
              </a:rPr>
              <a:t>After the American war of Independence, some 20,000 Loyalists 	moved to Canada - yet, the population was heterogenous </a:t>
            </a:r>
          </a:p>
          <a:p>
            <a:pPr marL="0" indent="0" algn="just">
              <a:buNone/>
            </a:pPr>
            <a:r>
              <a:rPr lang="en-GB" sz="2400" dirty="0">
                <a:solidFill>
                  <a:schemeClr val="accent2">
                    <a:lumMod val="20000"/>
                    <a:lumOff val="80000"/>
                  </a:schemeClr>
                </a:solidFill>
                <a:latin typeface="Book Antiqua" panose="02040602050305030304" pitchFamily="18" charset="0"/>
              </a:rPr>
              <a:t>In Quebec, Britain faced the novel problem of creating political forms to accommodate the needs of some 80,000 European but non-British settlers. [I]t was naturally feared that the erection of representative institutions might provide the forum for continuing frustration of British rule or even for revolt — revolt that might infect the increasingly tense relations between Britain and the nearby Thirteen Colonies.</a:t>
            </a:r>
          </a:p>
          <a:p>
            <a:pPr marL="0" indent="0" algn="just">
              <a:buNone/>
            </a:pPr>
            <a:r>
              <a:rPr lang="en-GB" sz="2400" dirty="0">
                <a:solidFill>
                  <a:schemeClr val="accent2">
                    <a:lumMod val="20000"/>
                    <a:lumOff val="80000"/>
                  </a:schemeClr>
                </a:solidFill>
                <a:latin typeface="Book Antiqua" panose="02040602050305030304" pitchFamily="18" charset="0"/>
              </a:rPr>
              <a:t>The result was the Quebec Act of 1774 , which placed power firmly in the hands of the Crown or, in practice, the royally appointed governor. An elected assembly was rejected in favour of a council drawn from both the French and British settlers and nominated by the Crown in consultation with the governor. 								</a:t>
            </a:r>
            <a:r>
              <a:rPr lang="en-GB" sz="2400" dirty="0">
                <a:latin typeface="Book Antiqua" panose="02040602050305030304" pitchFamily="18" charset="0"/>
              </a:rPr>
              <a:t>Iain </a:t>
            </a:r>
            <a:r>
              <a:rPr lang="en-GB" sz="2400" dirty="0" err="1">
                <a:latin typeface="Book Antiqua" panose="02040602050305030304" pitchFamily="18" charset="0"/>
              </a:rPr>
              <a:t>McCAlman</a:t>
            </a:r>
            <a:endParaRPr lang="en-GB" sz="2400" dirty="0">
              <a:latin typeface="Book Antiqua" panose="02040602050305030304" pitchFamily="18" charset="0"/>
            </a:endParaRPr>
          </a:p>
          <a:p>
            <a:pPr algn="just"/>
            <a:r>
              <a:rPr lang="en-GB" sz="2600" dirty="0">
                <a:latin typeface="Book Antiqua" panose="02040602050305030304" pitchFamily="18" charset="0"/>
              </a:rPr>
              <a:t>In the aftermath of European and American revolutions, the British were 	extremely reluctant to grant their colonies any significant powers </a:t>
            </a:r>
          </a:p>
          <a:p>
            <a:pPr marL="0" indent="0" algn="just">
              <a:buNone/>
            </a:pPr>
            <a:endParaRPr lang="en-GB" sz="2400" dirty="0">
              <a:latin typeface="Book Antiqua" panose="02040602050305030304" pitchFamily="18" charset="0"/>
            </a:endParaRPr>
          </a:p>
          <a:p>
            <a:pPr marL="0" indent="0" algn="just">
              <a:buNone/>
            </a:pPr>
            <a:endParaRPr lang="en-GB" sz="2600" dirty="0">
              <a:latin typeface="Book Antiqua" panose="02040602050305030304" pitchFamily="18" charset="0"/>
            </a:endParaRPr>
          </a:p>
          <a:p>
            <a:pPr marL="0" indent="0" algn="just">
              <a:buNone/>
            </a:pPr>
            <a:endParaRPr lang="en-GB" sz="2600" dirty="0">
              <a:latin typeface="Book Antiqua" panose="02040602050305030304" pitchFamily="18" charset="0"/>
            </a:endParaRPr>
          </a:p>
          <a:p>
            <a:pPr marL="0" indent="0" algn="just">
              <a:buNone/>
            </a:pPr>
            <a:endParaRPr lang="en-GB" sz="2600" dirty="0">
              <a:latin typeface="Book Antiqua" panose="02040602050305030304" pitchFamily="18" charset="0"/>
            </a:endParaRPr>
          </a:p>
          <a:p>
            <a:endParaRPr lang="en-GB" sz="2600" dirty="0">
              <a:latin typeface="Book Antiqua" panose="02040602050305030304" pitchFamily="18" charset="0"/>
            </a:endParaRPr>
          </a:p>
        </p:txBody>
      </p:sp>
    </p:spTree>
    <p:extLst>
      <p:ext uri="{BB962C8B-B14F-4D97-AF65-F5344CB8AC3E}">
        <p14:creationId xmlns:p14="http://schemas.microsoft.com/office/powerpoint/2010/main" val="3315617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4EDF46B-307B-41B9-A962-097B0AC99C82}"/>
              </a:ext>
            </a:extLst>
          </p:cNvPr>
          <p:cNvSpPr>
            <a:spLocks noGrp="1"/>
          </p:cNvSpPr>
          <p:nvPr>
            <p:ph type="title"/>
          </p:nvPr>
        </p:nvSpPr>
        <p:spPr>
          <a:xfrm>
            <a:off x="1066800" y="642594"/>
            <a:ext cx="10058400" cy="998316"/>
          </a:xfrm>
        </p:spPr>
        <p:txBody>
          <a:bodyPr/>
          <a:lstStyle/>
          <a:p>
            <a:r>
              <a:rPr lang="en-GB" dirty="0">
                <a:latin typeface="Britannic Bold" panose="020B0903060703020204" pitchFamily="34" charset="0"/>
              </a:rPr>
              <a:t>The Short-Lived Unity</a:t>
            </a:r>
          </a:p>
        </p:txBody>
      </p:sp>
      <p:sp>
        <p:nvSpPr>
          <p:cNvPr id="3" name="Sisällön paikkamerkki 2">
            <a:extLst>
              <a:ext uri="{FF2B5EF4-FFF2-40B4-BE49-F238E27FC236}">
                <a16:creationId xmlns:a16="http://schemas.microsoft.com/office/drawing/2014/main" id="{74D26D41-F3AF-4427-8E15-45B5318D88BF}"/>
              </a:ext>
            </a:extLst>
          </p:cNvPr>
          <p:cNvSpPr>
            <a:spLocks noGrp="1"/>
          </p:cNvSpPr>
          <p:nvPr>
            <p:ph idx="1"/>
          </p:nvPr>
        </p:nvSpPr>
        <p:spPr>
          <a:xfrm>
            <a:off x="688931" y="1753644"/>
            <a:ext cx="10809961" cy="4281396"/>
          </a:xfrm>
        </p:spPr>
        <p:txBody>
          <a:bodyPr>
            <a:normAutofit/>
          </a:bodyPr>
          <a:lstStyle/>
          <a:p>
            <a:pPr algn="just"/>
            <a:r>
              <a:rPr lang="en-GB" sz="2600" dirty="0">
                <a:latin typeface="Book Antiqua" panose="02040602050305030304" pitchFamily="18" charset="0"/>
              </a:rPr>
              <a:t>Almost as soon as the United States had got its independence, its initial 	unity began to fracture</a:t>
            </a:r>
          </a:p>
          <a:p>
            <a:pPr algn="just"/>
            <a:r>
              <a:rPr lang="en-GB" sz="2600" dirty="0">
                <a:latin typeface="Book Antiqua" panose="02040602050305030304" pitchFamily="18" charset="0"/>
              </a:rPr>
              <a:t>Most early Congressmen were strongly opposed to party politics, 	believing them to be the source of discord and dissention </a:t>
            </a:r>
          </a:p>
          <a:p>
            <a:pPr algn="just"/>
            <a:r>
              <a:rPr lang="en-GB" sz="2600" dirty="0">
                <a:latin typeface="Book Antiqua" panose="02040602050305030304" pitchFamily="18" charset="0"/>
              </a:rPr>
              <a:t>One of the dividing issues was that of slavery</a:t>
            </a:r>
          </a:p>
          <a:p>
            <a:pPr marL="0" indent="0" algn="just">
              <a:buNone/>
            </a:pPr>
            <a:r>
              <a:rPr lang="en-GB" sz="2600" dirty="0">
                <a:solidFill>
                  <a:schemeClr val="accent4">
                    <a:lumMod val="20000"/>
                    <a:lumOff val="80000"/>
                  </a:schemeClr>
                </a:solidFill>
                <a:latin typeface="Book Antiqua" panose="02040602050305030304" pitchFamily="18" charset="0"/>
              </a:rPr>
              <a:t>“-- seeds of two contending factions appear to be plentifully sown. The names Federalist and Antifederalist are no longer expressive of the sentiments which they were so lately supposed to contain --. The people are evidently dividing into these two parties.” </a:t>
            </a:r>
            <a:r>
              <a:rPr lang="en-GB" sz="2600" dirty="0">
                <a:latin typeface="Book Antiqua" panose="02040602050305030304" pitchFamily="18" charset="0"/>
              </a:rPr>
              <a:t>- John Quincy Adams, 	1790 </a:t>
            </a:r>
          </a:p>
        </p:txBody>
      </p:sp>
    </p:spTree>
    <p:extLst>
      <p:ext uri="{BB962C8B-B14F-4D97-AF65-F5344CB8AC3E}">
        <p14:creationId xmlns:p14="http://schemas.microsoft.com/office/powerpoint/2010/main" val="3115666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73B3D5B-EB66-44B4-AD0B-879B6CA88E33}"/>
              </a:ext>
            </a:extLst>
          </p:cNvPr>
          <p:cNvSpPr>
            <a:spLocks noGrp="1"/>
          </p:cNvSpPr>
          <p:nvPr>
            <p:ph type="title"/>
          </p:nvPr>
        </p:nvSpPr>
        <p:spPr>
          <a:xfrm>
            <a:off x="1066800" y="642594"/>
            <a:ext cx="10058400" cy="885581"/>
          </a:xfrm>
        </p:spPr>
        <p:txBody>
          <a:bodyPr/>
          <a:lstStyle/>
          <a:p>
            <a:r>
              <a:rPr lang="en-GB" dirty="0">
                <a:latin typeface="Britannic Bold" panose="020B0903060703020204" pitchFamily="34" charset="0"/>
              </a:rPr>
              <a:t>What are we fighting for?</a:t>
            </a:r>
          </a:p>
        </p:txBody>
      </p:sp>
      <p:sp>
        <p:nvSpPr>
          <p:cNvPr id="3" name="Sisällön paikkamerkki 2">
            <a:extLst>
              <a:ext uri="{FF2B5EF4-FFF2-40B4-BE49-F238E27FC236}">
                <a16:creationId xmlns:a16="http://schemas.microsoft.com/office/drawing/2014/main" id="{06C1E204-8184-4AEF-808F-56228FC6204D}"/>
              </a:ext>
            </a:extLst>
          </p:cNvPr>
          <p:cNvSpPr>
            <a:spLocks noGrp="1"/>
          </p:cNvSpPr>
          <p:nvPr>
            <p:ph idx="1"/>
          </p:nvPr>
        </p:nvSpPr>
        <p:spPr>
          <a:xfrm>
            <a:off x="663879" y="1741118"/>
            <a:ext cx="10784909" cy="4293922"/>
          </a:xfrm>
        </p:spPr>
        <p:txBody>
          <a:bodyPr>
            <a:normAutofit/>
          </a:bodyPr>
          <a:lstStyle/>
          <a:p>
            <a:pPr marL="0" indent="0" algn="just">
              <a:buNone/>
            </a:pPr>
            <a:r>
              <a:rPr lang="en-GB" sz="2600" dirty="0">
                <a:solidFill>
                  <a:schemeClr val="accent3">
                    <a:lumMod val="20000"/>
                    <a:lumOff val="80000"/>
                  </a:schemeClr>
                </a:solidFill>
                <a:latin typeface="Book Antiqua" panose="02040602050305030304" pitchFamily="18" charset="0"/>
              </a:rPr>
              <a:t>It was not just cold weather that triggered homesickness. Another part of the problem was that soldiers’ sense of home was still quite geographically bounded. Home was not yet the new nation; it was the local </a:t>
            </a:r>
            <a:r>
              <a:rPr lang="en-GB" sz="2600" dirty="0" err="1">
                <a:solidFill>
                  <a:schemeClr val="accent3">
                    <a:lumMod val="20000"/>
                    <a:lumOff val="80000"/>
                  </a:schemeClr>
                </a:solidFill>
                <a:latin typeface="Book Antiqua" panose="02040602050305030304" pitchFamily="18" charset="0"/>
              </a:rPr>
              <a:t>neighborhood</a:t>
            </a:r>
            <a:r>
              <a:rPr lang="en-GB" sz="2600" dirty="0">
                <a:solidFill>
                  <a:schemeClr val="accent3">
                    <a:lumMod val="20000"/>
                    <a:lumOff val="80000"/>
                  </a:schemeClr>
                </a:solidFill>
                <a:latin typeface="Book Antiqua" panose="02040602050305030304" pitchFamily="18" charset="0"/>
              </a:rPr>
              <a:t> or, at best, the colony. The historian Charles Royster notes, “In June 1775, eighteen men from Captain Winthrop Rowe’s New Hampshire company deserted outside Boston, saying ‘that they didn’t intend when they enlisted to join the Army, but to be </a:t>
            </a:r>
            <a:r>
              <a:rPr lang="en-GB" sz="2600" dirty="0" err="1">
                <a:solidFill>
                  <a:schemeClr val="accent3">
                    <a:lumMod val="20000"/>
                    <a:lumOff val="80000"/>
                  </a:schemeClr>
                </a:solidFill>
                <a:latin typeface="Book Antiqua" panose="02040602050305030304" pitchFamily="18" charset="0"/>
              </a:rPr>
              <a:t>station’d</a:t>
            </a:r>
            <a:r>
              <a:rPr lang="en-GB" sz="2600" dirty="0">
                <a:solidFill>
                  <a:schemeClr val="accent3">
                    <a:lumMod val="20000"/>
                    <a:lumOff val="80000"/>
                  </a:schemeClr>
                </a:solidFill>
                <a:latin typeface="Book Antiqua" panose="02040602050305030304" pitchFamily="18" charset="0"/>
              </a:rPr>
              <a:t> at Hampton’ on the New Hampshire coast.”</a:t>
            </a:r>
          </a:p>
          <a:p>
            <a:pPr marL="0" indent="0" algn="just">
              <a:buNone/>
            </a:pPr>
            <a:endParaRPr lang="en-GB" sz="2400" dirty="0">
              <a:latin typeface="Book Antiqua" panose="02040602050305030304" pitchFamily="18" charset="0"/>
            </a:endParaRPr>
          </a:p>
          <a:p>
            <a:pPr marL="0" indent="0" algn="just">
              <a:buNone/>
            </a:pPr>
            <a:r>
              <a:rPr lang="en-GB" sz="2400" dirty="0">
                <a:latin typeface="Book Antiqua" panose="02040602050305030304" pitchFamily="18" charset="0"/>
              </a:rPr>
              <a:t>				Susan Matt: </a:t>
            </a:r>
            <a:r>
              <a:rPr lang="en-GB" sz="2400" i="1" dirty="0">
                <a:latin typeface="Book Antiqua" panose="02040602050305030304" pitchFamily="18" charset="0"/>
              </a:rPr>
              <a:t>Homesickness: An American History</a:t>
            </a:r>
          </a:p>
        </p:txBody>
      </p:sp>
    </p:spTree>
    <p:extLst>
      <p:ext uri="{BB962C8B-B14F-4D97-AF65-F5344CB8AC3E}">
        <p14:creationId xmlns:p14="http://schemas.microsoft.com/office/powerpoint/2010/main" val="2330624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C756AB9-1AD4-4C78-B597-D19082F72690}"/>
              </a:ext>
            </a:extLst>
          </p:cNvPr>
          <p:cNvSpPr>
            <a:spLocks noGrp="1"/>
          </p:cNvSpPr>
          <p:nvPr>
            <p:ph type="title"/>
          </p:nvPr>
        </p:nvSpPr>
        <p:spPr>
          <a:xfrm>
            <a:off x="1066800" y="642594"/>
            <a:ext cx="10058400" cy="797899"/>
          </a:xfrm>
        </p:spPr>
        <p:txBody>
          <a:bodyPr/>
          <a:lstStyle/>
          <a:p>
            <a:r>
              <a:rPr lang="en-GB" dirty="0">
                <a:latin typeface="Britannic Bold" panose="020B0903060703020204" pitchFamily="34" charset="0"/>
              </a:rPr>
              <a:t>Discussion: study questions</a:t>
            </a:r>
          </a:p>
        </p:txBody>
      </p:sp>
      <p:sp>
        <p:nvSpPr>
          <p:cNvPr id="3" name="Sisällön paikkamerkki 2">
            <a:extLst>
              <a:ext uri="{FF2B5EF4-FFF2-40B4-BE49-F238E27FC236}">
                <a16:creationId xmlns:a16="http://schemas.microsoft.com/office/drawing/2014/main" id="{D253BEA1-707A-4ABD-B7C5-9EF788F83A70}"/>
              </a:ext>
            </a:extLst>
          </p:cNvPr>
          <p:cNvSpPr>
            <a:spLocks noGrp="1"/>
          </p:cNvSpPr>
          <p:nvPr>
            <p:ph idx="1"/>
          </p:nvPr>
        </p:nvSpPr>
        <p:spPr>
          <a:xfrm>
            <a:off x="734291" y="1717964"/>
            <a:ext cx="10535392" cy="4317076"/>
          </a:xfrm>
        </p:spPr>
        <p:txBody>
          <a:bodyPr>
            <a:normAutofit/>
          </a:bodyPr>
          <a:lstStyle/>
          <a:p>
            <a:r>
              <a:rPr lang="en-GB" sz="2600" dirty="0">
                <a:latin typeface="Book Antiqua" panose="02040602050305030304" pitchFamily="18" charset="0"/>
              </a:rPr>
              <a:t>In your groups (min. 4 people) discuss the questions (and the 	answers you’ve prepared at home)</a:t>
            </a:r>
          </a:p>
          <a:p>
            <a:r>
              <a:rPr lang="en-GB" sz="2600" dirty="0">
                <a:latin typeface="Book Antiqua" panose="02040602050305030304" pitchFamily="18" charset="0"/>
              </a:rPr>
              <a:t>Write down your answers (in a clear &amp; concise form) </a:t>
            </a:r>
          </a:p>
          <a:p>
            <a:pPr marL="0" indent="0">
              <a:buNone/>
            </a:pPr>
            <a:r>
              <a:rPr lang="en-GB" sz="2600" dirty="0">
                <a:latin typeface="Book Antiqua" panose="02040602050305030304" pitchFamily="18" charset="0"/>
              </a:rPr>
              <a:t>   - make sure to include your names </a:t>
            </a:r>
          </a:p>
          <a:p>
            <a:r>
              <a:rPr lang="en-GB" sz="2600" dirty="0">
                <a:latin typeface="Book Antiqua" panose="02040602050305030304" pitchFamily="18" charset="0"/>
              </a:rPr>
              <a:t>If you have any questions to do with the themes/time periods/ etc., 	you’re more than welcome to ask! </a:t>
            </a:r>
          </a:p>
        </p:txBody>
      </p:sp>
    </p:spTree>
    <p:extLst>
      <p:ext uri="{BB962C8B-B14F-4D97-AF65-F5344CB8AC3E}">
        <p14:creationId xmlns:p14="http://schemas.microsoft.com/office/powerpoint/2010/main" val="2689177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B452C32-DE4E-41B5-95E5-4DEA27712115}"/>
              </a:ext>
            </a:extLst>
          </p:cNvPr>
          <p:cNvSpPr>
            <a:spLocks noGrp="1"/>
          </p:cNvSpPr>
          <p:nvPr>
            <p:ph type="title"/>
          </p:nvPr>
        </p:nvSpPr>
        <p:spPr>
          <a:xfrm>
            <a:off x="1066800" y="152808"/>
            <a:ext cx="10058400" cy="1250108"/>
          </a:xfrm>
        </p:spPr>
        <p:txBody>
          <a:bodyPr/>
          <a:lstStyle/>
          <a:p>
            <a:r>
              <a:rPr lang="en-GB" dirty="0">
                <a:latin typeface="Britannic Bold" panose="020B0903060703020204" pitchFamily="34" charset="0"/>
              </a:rPr>
              <a:t>The Hanoverians: George I and II </a:t>
            </a:r>
          </a:p>
        </p:txBody>
      </p:sp>
      <p:pic>
        <p:nvPicPr>
          <p:cNvPr id="4" name="Sisällön paikkamerkki 3">
            <a:extLst>
              <a:ext uri="{FF2B5EF4-FFF2-40B4-BE49-F238E27FC236}">
                <a16:creationId xmlns:a16="http://schemas.microsoft.com/office/drawing/2014/main" id="{E93214EA-B065-40F4-B5DF-8C30E79E6577}"/>
              </a:ext>
            </a:extLst>
          </p:cNvPr>
          <p:cNvPicPr>
            <a:picLocks noGrp="1" noChangeAspect="1"/>
          </p:cNvPicPr>
          <p:nvPr>
            <p:ph idx="1"/>
          </p:nvPr>
        </p:nvPicPr>
        <p:blipFill>
          <a:blip r:embed="rId2"/>
          <a:stretch>
            <a:fillRect/>
          </a:stretch>
        </p:blipFill>
        <p:spPr>
          <a:xfrm>
            <a:off x="1266452" y="1402916"/>
            <a:ext cx="4039647" cy="5347483"/>
          </a:xfrm>
          <a:prstGeom prst="rect">
            <a:avLst/>
          </a:prstGeom>
        </p:spPr>
      </p:pic>
      <p:pic>
        <p:nvPicPr>
          <p:cNvPr id="5" name="Kuva 4">
            <a:extLst>
              <a:ext uri="{FF2B5EF4-FFF2-40B4-BE49-F238E27FC236}">
                <a16:creationId xmlns:a16="http://schemas.microsoft.com/office/drawing/2014/main" id="{BEAF3630-DC27-4C18-9453-70D0566DA850}"/>
              </a:ext>
            </a:extLst>
          </p:cNvPr>
          <p:cNvPicPr>
            <a:picLocks noChangeAspect="1"/>
          </p:cNvPicPr>
          <p:nvPr/>
        </p:nvPicPr>
        <p:blipFill>
          <a:blip r:embed="rId3"/>
          <a:stretch>
            <a:fillRect/>
          </a:stretch>
        </p:blipFill>
        <p:spPr>
          <a:xfrm>
            <a:off x="6641899" y="1274220"/>
            <a:ext cx="4483301" cy="5514460"/>
          </a:xfrm>
          <a:prstGeom prst="rect">
            <a:avLst/>
          </a:prstGeom>
        </p:spPr>
      </p:pic>
    </p:spTree>
    <p:extLst>
      <p:ext uri="{BB962C8B-B14F-4D97-AF65-F5344CB8AC3E}">
        <p14:creationId xmlns:p14="http://schemas.microsoft.com/office/powerpoint/2010/main" val="535906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29F174-CED6-43C7-812C-CC94962E1E30}"/>
              </a:ext>
            </a:extLst>
          </p:cNvPr>
          <p:cNvSpPr>
            <a:spLocks noGrp="1"/>
          </p:cNvSpPr>
          <p:nvPr>
            <p:ph type="title"/>
          </p:nvPr>
        </p:nvSpPr>
        <p:spPr>
          <a:xfrm>
            <a:off x="501041" y="438412"/>
            <a:ext cx="11173217" cy="876822"/>
          </a:xfrm>
        </p:spPr>
        <p:txBody>
          <a:bodyPr>
            <a:normAutofit/>
          </a:bodyPr>
          <a:lstStyle/>
          <a:p>
            <a:r>
              <a:rPr lang="en-GB" sz="4000" dirty="0">
                <a:latin typeface="Britannic Bold" panose="020B0903060703020204" pitchFamily="34" charset="0"/>
              </a:rPr>
              <a:t>George III and George IV (the Prince Regent) </a:t>
            </a:r>
          </a:p>
        </p:txBody>
      </p:sp>
      <p:pic>
        <p:nvPicPr>
          <p:cNvPr id="4" name="Sisällön paikkamerkki 3">
            <a:extLst>
              <a:ext uri="{FF2B5EF4-FFF2-40B4-BE49-F238E27FC236}">
                <a16:creationId xmlns:a16="http://schemas.microsoft.com/office/drawing/2014/main" id="{FAAD3DFD-B117-4BDC-84B7-66FC84825256}"/>
              </a:ext>
            </a:extLst>
          </p:cNvPr>
          <p:cNvPicPr>
            <a:picLocks noGrp="1" noChangeAspect="1"/>
          </p:cNvPicPr>
          <p:nvPr>
            <p:ph idx="1"/>
          </p:nvPr>
        </p:nvPicPr>
        <p:blipFill>
          <a:blip r:embed="rId2"/>
          <a:stretch>
            <a:fillRect/>
          </a:stretch>
        </p:blipFill>
        <p:spPr>
          <a:xfrm>
            <a:off x="1287387" y="1438903"/>
            <a:ext cx="3730874" cy="5419097"/>
          </a:xfrm>
          <a:prstGeom prst="rect">
            <a:avLst/>
          </a:prstGeom>
        </p:spPr>
      </p:pic>
      <p:pic>
        <p:nvPicPr>
          <p:cNvPr id="5" name="Kuva 4">
            <a:extLst>
              <a:ext uri="{FF2B5EF4-FFF2-40B4-BE49-F238E27FC236}">
                <a16:creationId xmlns:a16="http://schemas.microsoft.com/office/drawing/2014/main" id="{6843877E-DBC0-4AB4-9B62-7A04C7415C01}"/>
              </a:ext>
            </a:extLst>
          </p:cNvPr>
          <p:cNvPicPr>
            <a:picLocks noChangeAspect="1"/>
          </p:cNvPicPr>
          <p:nvPr/>
        </p:nvPicPr>
        <p:blipFill>
          <a:blip r:embed="rId3"/>
          <a:stretch>
            <a:fillRect/>
          </a:stretch>
        </p:blipFill>
        <p:spPr>
          <a:xfrm>
            <a:off x="6864264" y="1438903"/>
            <a:ext cx="3887243" cy="5369254"/>
          </a:xfrm>
          <a:prstGeom prst="rect">
            <a:avLst/>
          </a:prstGeom>
        </p:spPr>
      </p:pic>
    </p:spTree>
    <p:extLst>
      <p:ext uri="{BB962C8B-B14F-4D97-AF65-F5344CB8AC3E}">
        <p14:creationId xmlns:p14="http://schemas.microsoft.com/office/powerpoint/2010/main" val="3860107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A8153A-69A0-49F1-B457-EDDEE046BDD8}"/>
              </a:ext>
            </a:extLst>
          </p:cNvPr>
          <p:cNvSpPr>
            <a:spLocks noGrp="1"/>
          </p:cNvSpPr>
          <p:nvPr>
            <p:ph type="title"/>
          </p:nvPr>
        </p:nvSpPr>
        <p:spPr>
          <a:xfrm>
            <a:off x="1066800" y="513568"/>
            <a:ext cx="10058400" cy="1039660"/>
          </a:xfrm>
        </p:spPr>
        <p:txBody>
          <a:bodyPr/>
          <a:lstStyle/>
          <a:p>
            <a:r>
              <a:rPr lang="en-GB" dirty="0">
                <a:latin typeface="Britannic Bold" panose="020B0903060703020204" pitchFamily="34" charset="0"/>
              </a:rPr>
              <a:t>The Industrial Revolution begins</a:t>
            </a:r>
          </a:p>
        </p:txBody>
      </p:sp>
      <p:sp>
        <p:nvSpPr>
          <p:cNvPr id="3" name="Sisällön paikkamerkki 2">
            <a:extLst>
              <a:ext uri="{FF2B5EF4-FFF2-40B4-BE49-F238E27FC236}">
                <a16:creationId xmlns:a16="http://schemas.microsoft.com/office/drawing/2014/main" id="{247CEF6A-2FB6-48D6-9B10-BFF1A98295C9}"/>
              </a:ext>
            </a:extLst>
          </p:cNvPr>
          <p:cNvSpPr>
            <a:spLocks noGrp="1"/>
          </p:cNvSpPr>
          <p:nvPr>
            <p:ph idx="1"/>
          </p:nvPr>
        </p:nvSpPr>
        <p:spPr>
          <a:xfrm>
            <a:off x="513567" y="1716066"/>
            <a:ext cx="11047956" cy="4318974"/>
          </a:xfrm>
        </p:spPr>
        <p:txBody>
          <a:bodyPr>
            <a:noAutofit/>
          </a:bodyPr>
          <a:lstStyle/>
          <a:p>
            <a:pPr algn="just"/>
            <a:r>
              <a:rPr lang="en-GB" sz="2600" dirty="0">
                <a:latin typeface="Book Antiqua" panose="02040602050305030304" pitchFamily="18" charset="0"/>
              </a:rPr>
              <a:t>The socio-politico-economic factors behind the Revolution are manifold 	and go back at least a century</a:t>
            </a:r>
          </a:p>
          <a:p>
            <a:pPr marL="0" indent="0" algn="just">
              <a:buNone/>
            </a:pPr>
            <a:r>
              <a:rPr lang="en-GB" sz="2600" dirty="0">
                <a:latin typeface="Book Antiqua" panose="02040602050305030304" pitchFamily="18" charset="0"/>
              </a:rPr>
              <a:t>-&gt; not so much “revolution as evolution” (Jeremy Black) </a:t>
            </a:r>
          </a:p>
          <a:p>
            <a:pPr algn="just"/>
            <a:r>
              <a:rPr lang="en-GB" sz="2600" dirty="0">
                <a:latin typeface="Book Antiqua" panose="02040602050305030304" pitchFamily="18" charset="0"/>
              </a:rPr>
              <a:t>The Enclosure Act</a:t>
            </a:r>
          </a:p>
          <a:p>
            <a:pPr algn="just"/>
            <a:r>
              <a:rPr lang="en-GB" sz="2600" dirty="0">
                <a:latin typeface="Book Antiqua" panose="02040602050305030304" pitchFamily="18" charset="0"/>
              </a:rPr>
              <a:t>Urbanisation </a:t>
            </a:r>
          </a:p>
          <a:p>
            <a:pPr algn="just"/>
            <a:r>
              <a:rPr lang="en-GB" sz="2600" dirty="0">
                <a:latin typeface="Book Antiqua" panose="02040602050305030304" pitchFamily="18" charset="0"/>
              </a:rPr>
              <a:t>Population growth: growing domestic markets</a:t>
            </a:r>
          </a:p>
          <a:p>
            <a:pPr algn="just"/>
            <a:r>
              <a:rPr lang="en-GB" sz="2600" dirty="0">
                <a:latin typeface="Book Antiqua" panose="02040602050305030304" pitchFamily="18" charset="0"/>
              </a:rPr>
              <a:t>The union with Scotland (1707), as well as aggressive foreign policy also 	widened the markets (esp. in North America and the Caribbean) </a:t>
            </a:r>
          </a:p>
          <a:p>
            <a:pPr algn="just"/>
            <a:r>
              <a:rPr lang="en-GB" sz="2600" dirty="0">
                <a:latin typeface="Book Antiqua" panose="02040602050305030304" pitchFamily="18" charset="0"/>
              </a:rPr>
              <a:t>Political stability after the Restoration </a:t>
            </a:r>
          </a:p>
        </p:txBody>
      </p:sp>
    </p:spTree>
    <p:extLst>
      <p:ext uri="{BB962C8B-B14F-4D97-AF65-F5344CB8AC3E}">
        <p14:creationId xmlns:p14="http://schemas.microsoft.com/office/powerpoint/2010/main" val="3820373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2FECB244-7ABA-441E-B70B-7A85E736880A}"/>
              </a:ext>
            </a:extLst>
          </p:cNvPr>
          <p:cNvSpPr>
            <a:spLocks noGrp="1"/>
          </p:cNvSpPr>
          <p:nvPr>
            <p:ph idx="1"/>
          </p:nvPr>
        </p:nvSpPr>
        <p:spPr>
          <a:xfrm>
            <a:off x="739035" y="563671"/>
            <a:ext cx="10697227" cy="5471369"/>
          </a:xfrm>
        </p:spPr>
        <p:txBody>
          <a:bodyPr/>
          <a:lstStyle/>
          <a:p>
            <a:pPr lvl="0" algn="just">
              <a:buClr>
                <a:srgbClr val="BCD0E0"/>
              </a:buClr>
            </a:pPr>
            <a:r>
              <a:rPr lang="en-GB" sz="2600" dirty="0">
                <a:solidFill>
                  <a:prstClr val="white"/>
                </a:solidFill>
                <a:latin typeface="Book Antiqua" panose="02040602050305030304" pitchFamily="18" charset="0"/>
              </a:rPr>
              <a:t>The manufacture of weapons: unlike on the Continent, where 	weapons were made in small workshops, in Britain arms were 	made in ‘yards’ which could turn out complete weapon systems </a:t>
            </a:r>
          </a:p>
          <a:p>
            <a:pPr marL="0" lvl="0" indent="0" algn="just">
              <a:buClr>
                <a:srgbClr val="BCD0E0"/>
              </a:buClr>
              <a:buNone/>
            </a:pPr>
            <a:r>
              <a:rPr lang="en-GB" sz="2600" dirty="0">
                <a:solidFill>
                  <a:prstClr val="white"/>
                </a:solidFill>
                <a:latin typeface="Book Antiqua" panose="02040602050305030304" pitchFamily="18" charset="0"/>
              </a:rPr>
              <a:t>	-&gt; mass-produced, standardised, interchangeable parts </a:t>
            </a:r>
          </a:p>
          <a:p>
            <a:pPr marL="0" lvl="0" indent="0" algn="just">
              <a:buClr>
                <a:srgbClr val="BCD0E0"/>
              </a:buClr>
              <a:buNone/>
            </a:pPr>
            <a:r>
              <a:rPr lang="en-GB" sz="2600" dirty="0">
                <a:solidFill>
                  <a:prstClr val="white"/>
                </a:solidFill>
                <a:latin typeface="Book Antiqua" panose="02040602050305030304" pitchFamily="18" charset="0"/>
              </a:rPr>
              <a:t>	-&gt; the idea was soon taken up and refined in the United States </a:t>
            </a:r>
          </a:p>
          <a:p>
            <a:pPr lvl="0" algn="just">
              <a:buClr>
                <a:srgbClr val="BCD0E0"/>
              </a:buClr>
            </a:pPr>
            <a:r>
              <a:rPr lang="en-GB" sz="2600" dirty="0">
                <a:solidFill>
                  <a:prstClr val="white"/>
                </a:solidFill>
                <a:latin typeface="Book Antiqua" panose="02040602050305030304" pitchFamily="18" charset="0"/>
              </a:rPr>
              <a:t>The percentage of the male labour force employed in industry rose 	from c. 19% in 1700 to about 30% in 1800 </a:t>
            </a:r>
          </a:p>
          <a:p>
            <a:pPr marL="0" lvl="0" indent="0" algn="just">
              <a:buClr>
                <a:srgbClr val="BCD0E0"/>
              </a:buClr>
              <a:buNone/>
            </a:pPr>
            <a:r>
              <a:rPr lang="en-GB" sz="2600" dirty="0">
                <a:solidFill>
                  <a:prstClr val="white"/>
                </a:solidFill>
                <a:latin typeface="Book Antiqua" panose="02040602050305030304" pitchFamily="18" charset="0"/>
              </a:rPr>
              <a:t>   -&gt; a significant number, taking into account the rapid population 	growth </a:t>
            </a:r>
          </a:p>
          <a:p>
            <a:pPr marL="0" lvl="0" indent="0" algn="just">
              <a:buClr>
                <a:srgbClr val="BCD0E0"/>
              </a:buClr>
              <a:buNone/>
            </a:pPr>
            <a:r>
              <a:rPr lang="en-GB" sz="2600" dirty="0">
                <a:solidFill>
                  <a:prstClr val="white"/>
                </a:solidFill>
                <a:latin typeface="Book Antiqua" panose="02040602050305030304" pitchFamily="18" charset="0"/>
              </a:rPr>
              <a:t>   -&gt; at the same time, the number of men working in agriculture 	fell steeply (60% to 40%) so that by 1750 there were more 	people employed in manufacturing than in agriculture </a:t>
            </a:r>
          </a:p>
          <a:p>
            <a:endParaRPr lang="en-GB" dirty="0"/>
          </a:p>
        </p:txBody>
      </p:sp>
    </p:spTree>
    <p:extLst>
      <p:ext uri="{BB962C8B-B14F-4D97-AF65-F5344CB8AC3E}">
        <p14:creationId xmlns:p14="http://schemas.microsoft.com/office/powerpoint/2010/main" val="163554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arn(inVertical)">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8D722E0-5315-452A-94C0-1208F2F7F6F2}"/>
              </a:ext>
            </a:extLst>
          </p:cNvPr>
          <p:cNvSpPr>
            <a:spLocks noGrp="1"/>
          </p:cNvSpPr>
          <p:nvPr>
            <p:ph type="title"/>
          </p:nvPr>
        </p:nvSpPr>
        <p:spPr>
          <a:xfrm>
            <a:off x="1066800" y="475990"/>
            <a:ext cx="10058400" cy="1027134"/>
          </a:xfrm>
        </p:spPr>
        <p:txBody>
          <a:bodyPr/>
          <a:lstStyle/>
          <a:p>
            <a:r>
              <a:rPr lang="en-GB" dirty="0">
                <a:latin typeface="Britannic Bold" panose="020B0903060703020204" pitchFamily="34" charset="0"/>
              </a:rPr>
              <a:t>The Era of Revolutions </a:t>
            </a:r>
          </a:p>
        </p:txBody>
      </p:sp>
      <p:sp>
        <p:nvSpPr>
          <p:cNvPr id="3" name="Sisällön paikkamerkki 2">
            <a:extLst>
              <a:ext uri="{FF2B5EF4-FFF2-40B4-BE49-F238E27FC236}">
                <a16:creationId xmlns:a16="http://schemas.microsoft.com/office/drawing/2014/main" id="{9863D06C-D4EA-4614-9C2A-C3C145C2063D}"/>
              </a:ext>
            </a:extLst>
          </p:cNvPr>
          <p:cNvSpPr>
            <a:spLocks noGrp="1"/>
          </p:cNvSpPr>
          <p:nvPr>
            <p:ph idx="1"/>
          </p:nvPr>
        </p:nvSpPr>
        <p:spPr>
          <a:xfrm>
            <a:off x="638828" y="1653437"/>
            <a:ext cx="11010378" cy="3842984"/>
          </a:xfrm>
        </p:spPr>
        <p:txBody>
          <a:bodyPr/>
          <a:lstStyle/>
          <a:p>
            <a:pPr marL="0" indent="0" algn="just">
              <a:buNone/>
            </a:pPr>
            <a:r>
              <a:rPr lang="en-GB" sz="2600" dirty="0">
                <a:solidFill>
                  <a:schemeClr val="accent2">
                    <a:lumMod val="20000"/>
                    <a:lumOff val="80000"/>
                  </a:schemeClr>
                </a:solidFill>
                <a:latin typeface="Book Antiqua" panose="02040602050305030304" pitchFamily="18" charset="0"/>
              </a:rPr>
              <a:t>The sense of the term ‘revolution’ changes dramatically between the first shots of American Revolution in the spring of 1775 through to the year of European revolutions in 1848. It changes in three ways: in the growing sense that revolutionary change might be progressive, rather than merely restoring a political system or constitution to some historically prior and uncorrupt state; in broadening its scope to move from a restoration of the political domain to encapsulate a sense of social and economic, as well as political, restructuring; and in the independent role which the common people come to play in the dynamics of the revolutionary process.</a:t>
            </a:r>
          </a:p>
          <a:p>
            <a:pPr marL="0" indent="0" algn="just">
              <a:buNone/>
            </a:pPr>
            <a:endParaRPr lang="en-GB" sz="2600" dirty="0">
              <a:solidFill>
                <a:schemeClr val="accent2">
                  <a:lumMod val="20000"/>
                  <a:lumOff val="80000"/>
                </a:schemeClr>
              </a:solidFill>
              <a:latin typeface="Book Antiqua" panose="02040602050305030304" pitchFamily="18" charset="0"/>
            </a:endParaRPr>
          </a:p>
          <a:p>
            <a:pPr marL="0" indent="0" algn="just">
              <a:buNone/>
            </a:pPr>
            <a:r>
              <a:rPr lang="en-GB" sz="2400" dirty="0">
                <a:latin typeface="Book Antiqua" panose="02040602050305030304" pitchFamily="18" charset="0"/>
              </a:rPr>
              <a:t>Iain McCalman: </a:t>
            </a:r>
            <a:r>
              <a:rPr lang="en-GB" sz="2400" i="1" dirty="0">
                <a:latin typeface="Book Antiqua" panose="02040602050305030304" pitchFamily="18" charset="0"/>
              </a:rPr>
              <a:t>An Oxford Companion to the Romantic Age: British Culture, 1776-											1832</a:t>
            </a:r>
            <a:endParaRPr lang="en-GB" sz="2400" dirty="0">
              <a:latin typeface="Book Antiqua" panose="02040602050305030304" pitchFamily="18" charset="0"/>
            </a:endParaRPr>
          </a:p>
          <a:p>
            <a:endParaRPr lang="en-GB" dirty="0"/>
          </a:p>
        </p:txBody>
      </p:sp>
    </p:spTree>
    <p:extLst>
      <p:ext uri="{BB962C8B-B14F-4D97-AF65-F5344CB8AC3E}">
        <p14:creationId xmlns:p14="http://schemas.microsoft.com/office/powerpoint/2010/main" val="3188540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061FDFC-8AC4-4E95-B263-CE5D35A0415E}"/>
              </a:ext>
            </a:extLst>
          </p:cNvPr>
          <p:cNvSpPr>
            <a:spLocks noGrp="1"/>
          </p:cNvSpPr>
          <p:nvPr>
            <p:ph type="title"/>
          </p:nvPr>
        </p:nvSpPr>
        <p:spPr>
          <a:xfrm>
            <a:off x="1066800" y="642594"/>
            <a:ext cx="10058400" cy="1073472"/>
          </a:xfrm>
        </p:spPr>
        <p:txBody>
          <a:bodyPr>
            <a:normAutofit/>
          </a:bodyPr>
          <a:lstStyle/>
          <a:p>
            <a:r>
              <a:rPr lang="en-GB" sz="5400" dirty="0">
                <a:latin typeface="Britannic Bold" panose="020B0903060703020204" pitchFamily="34" charset="0"/>
              </a:rPr>
              <a:t>The Textile Industry </a:t>
            </a:r>
          </a:p>
        </p:txBody>
      </p:sp>
      <p:sp>
        <p:nvSpPr>
          <p:cNvPr id="3" name="Sisällön paikkamerkki 2">
            <a:extLst>
              <a:ext uri="{FF2B5EF4-FFF2-40B4-BE49-F238E27FC236}">
                <a16:creationId xmlns:a16="http://schemas.microsoft.com/office/drawing/2014/main" id="{2A52F804-1CC0-409A-9792-8D6D608B1C8C}"/>
              </a:ext>
            </a:extLst>
          </p:cNvPr>
          <p:cNvSpPr>
            <a:spLocks noGrp="1"/>
          </p:cNvSpPr>
          <p:nvPr>
            <p:ph idx="1"/>
          </p:nvPr>
        </p:nvSpPr>
        <p:spPr>
          <a:xfrm>
            <a:off x="513567" y="2459968"/>
            <a:ext cx="10935222" cy="3990936"/>
          </a:xfrm>
        </p:spPr>
        <p:txBody>
          <a:bodyPr>
            <a:noAutofit/>
          </a:bodyPr>
          <a:lstStyle/>
          <a:p>
            <a:pPr algn="just"/>
            <a:r>
              <a:rPr lang="en-GB" sz="2600" dirty="0">
                <a:latin typeface="Book Antiqua" panose="02040602050305030304" pitchFamily="18" charset="0"/>
              </a:rPr>
              <a:t>Here, too, changes in the 18</a:t>
            </a:r>
            <a:r>
              <a:rPr lang="en-GB" sz="2600" baseline="30000" dirty="0">
                <a:latin typeface="Book Antiqua" panose="02040602050305030304" pitchFamily="18" charset="0"/>
              </a:rPr>
              <a:t>th</a:t>
            </a:r>
            <a:r>
              <a:rPr lang="en-GB" sz="2600" dirty="0">
                <a:latin typeface="Book Antiqua" panose="02040602050305030304" pitchFamily="18" charset="0"/>
              </a:rPr>
              <a:t> century were slow, but they gradually laid 	the foundation for greater innovations in the future</a:t>
            </a:r>
          </a:p>
          <a:p>
            <a:pPr algn="just"/>
            <a:r>
              <a:rPr lang="en-GB" sz="2600" dirty="0">
                <a:latin typeface="Book Antiqua" panose="02040602050305030304" pitchFamily="18" charset="0"/>
              </a:rPr>
              <a:t>John Kay’s flying shuttle (1733) and James Hargreaves’s spinning 	jenny (1764) increased productivity in textile manufacturing </a:t>
            </a:r>
          </a:p>
          <a:p>
            <a:pPr marL="0" indent="0" algn="just">
              <a:buNone/>
            </a:pPr>
            <a:r>
              <a:rPr lang="en-GB" sz="2600" dirty="0">
                <a:latin typeface="Book Antiqua" panose="02040602050305030304" pitchFamily="18" charset="0"/>
              </a:rPr>
              <a:t>   -&gt; workers often saw the new inventions as a threat, and sought to 	destroy them</a:t>
            </a:r>
          </a:p>
          <a:p>
            <a:pPr marL="0" indent="0" algn="just">
              <a:buNone/>
            </a:pPr>
            <a:r>
              <a:rPr lang="en-GB" sz="2600" dirty="0">
                <a:latin typeface="Book Antiqua" panose="02040602050305030304" pitchFamily="18" charset="0"/>
              </a:rPr>
              <a:t>   -&gt; the Blackburn riots 1768-9 </a:t>
            </a:r>
          </a:p>
          <a:p>
            <a:pPr marL="0" indent="0" algn="just">
              <a:buNone/>
            </a:pPr>
            <a:r>
              <a:rPr lang="en-GB" sz="2600" dirty="0">
                <a:latin typeface="Book Antiqua" panose="02040602050305030304" pitchFamily="18" charset="0"/>
              </a:rPr>
              <a:t>   -&gt; the Lancashire riots in 1776, which destroyed over 100 spinning 	machines </a:t>
            </a:r>
          </a:p>
        </p:txBody>
      </p:sp>
      <p:pic>
        <p:nvPicPr>
          <p:cNvPr id="4" name="Kuva 3">
            <a:extLst>
              <a:ext uri="{FF2B5EF4-FFF2-40B4-BE49-F238E27FC236}">
                <a16:creationId xmlns:a16="http://schemas.microsoft.com/office/drawing/2014/main" id="{C997DEFF-1E6C-4778-A47D-703B5B2A15FF}"/>
              </a:ext>
            </a:extLst>
          </p:cNvPr>
          <p:cNvPicPr>
            <a:picLocks noChangeAspect="1"/>
          </p:cNvPicPr>
          <p:nvPr/>
        </p:nvPicPr>
        <p:blipFill>
          <a:blip r:embed="rId2"/>
          <a:stretch>
            <a:fillRect/>
          </a:stretch>
        </p:blipFill>
        <p:spPr>
          <a:xfrm>
            <a:off x="9239084" y="0"/>
            <a:ext cx="2952915" cy="2292263"/>
          </a:xfrm>
          <a:prstGeom prst="rect">
            <a:avLst/>
          </a:prstGeom>
        </p:spPr>
      </p:pic>
    </p:spTree>
    <p:extLst>
      <p:ext uri="{BB962C8B-B14F-4D97-AF65-F5344CB8AC3E}">
        <p14:creationId xmlns:p14="http://schemas.microsoft.com/office/powerpoint/2010/main" val="483150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C703CB36-0690-4137-A7F8-DCCB56771C16}"/>
              </a:ext>
            </a:extLst>
          </p:cNvPr>
          <p:cNvSpPr>
            <a:spLocks noGrp="1"/>
          </p:cNvSpPr>
          <p:nvPr>
            <p:ph idx="1"/>
          </p:nvPr>
        </p:nvSpPr>
        <p:spPr>
          <a:xfrm>
            <a:off x="651353" y="826718"/>
            <a:ext cx="10897644" cy="5208322"/>
          </a:xfrm>
        </p:spPr>
        <p:txBody>
          <a:bodyPr>
            <a:normAutofit/>
          </a:bodyPr>
          <a:lstStyle/>
          <a:p>
            <a:pPr algn="just"/>
            <a:r>
              <a:rPr lang="en-GB" sz="2600" dirty="0">
                <a:latin typeface="Book Antiqua" panose="02040602050305030304" pitchFamily="18" charset="0"/>
              </a:rPr>
              <a:t>First water-powered cotton mills in 1771; followed by a coal-powered 	one in 1790</a:t>
            </a:r>
          </a:p>
          <a:p>
            <a:pPr algn="just"/>
            <a:r>
              <a:rPr lang="en-GB" sz="2600" dirty="0">
                <a:latin typeface="Book Antiqua" panose="02040602050305030304" pitchFamily="18" charset="0"/>
              </a:rPr>
              <a:t>In 1772, a Nottingham mill employed over 300 people, some of whom 	were children from the parish workhouses </a:t>
            </a:r>
          </a:p>
          <a:p>
            <a:pPr algn="just"/>
            <a:endParaRPr lang="en-GB" sz="2600" dirty="0">
              <a:latin typeface="Book Antiqua" panose="02040602050305030304" pitchFamily="18" charset="0"/>
            </a:endParaRPr>
          </a:p>
          <a:p>
            <a:pPr marL="0" indent="0" algn="just">
              <a:buNone/>
            </a:pPr>
            <a:r>
              <a:rPr lang="en-GB" sz="2600" dirty="0">
                <a:solidFill>
                  <a:schemeClr val="accent3">
                    <a:lumMod val="20000"/>
                    <a:lumOff val="80000"/>
                  </a:schemeClr>
                </a:solidFill>
                <a:latin typeface="Book Antiqua" panose="02040602050305030304" pitchFamily="18" charset="0"/>
              </a:rPr>
              <a:t>A readily transportable and controllable fuel, certainly in comparison with wood --, coal was useful even in the preparatory stages of traditional manufacturing processes, such as soap-boiling, let alone in factories. -- Coal could be mined throughout the year, whereas water mills were affected by ice, flooding and summertime drops in water flow</a:t>
            </a:r>
            <a:r>
              <a:rPr lang="en-GB" sz="2600" dirty="0">
                <a:latin typeface="Book Antiqua" panose="02040602050305030304" pitchFamily="18" charset="0"/>
              </a:rPr>
              <a:t>.   Jeremy Black </a:t>
            </a:r>
          </a:p>
        </p:txBody>
      </p:sp>
    </p:spTree>
    <p:extLst>
      <p:ext uri="{BB962C8B-B14F-4D97-AF65-F5344CB8AC3E}">
        <p14:creationId xmlns:p14="http://schemas.microsoft.com/office/powerpoint/2010/main" val="1487435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E7B145-6F26-4535-B990-1DDB76320CA9}"/>
              </a:ext>
            </a:extLst>
          </p:cNvPr>
          <p:cNvSpPr>
            <a:spLocks noGrp="1"/>
          </p:cNvSpPr>
          <p:nvPr>
            <p:ph type="title"/>
          </p:nvPr>
        </p:nvSpPr>
        <p:spPr/>
        <p:txBody>
          <a:bodyPr/>
          <a:lstStyle/>
          <a:p>
            <a:r>
              <a:rPr lang="en-GB" dirty="0">
                <a:latin typeface="Britannic Bold" panose="020B0903060703020204" pitchFamily="34" charset="0"/>
              </a:rPr>
              <a:t>The Age of Steam</a:t>
            </a:r>
          </a:p>
        </p:txBody>
      </p:sp>
      <p:sp>
        <p:nvSpPr>
          <p:cNvPr id="3" name="Sisällön paikkamerkki 2">
            <a:extLst>
              <a:ext uri="{FF2B5EF4-FFF2-40B4-BE49-F238E27FC236}">
                <a16:creationId xmlns:a16="http://schemas.microsoft.com/office/drawing/2014/main" id="{D4DA5D3E-EE72-45B2-907D-56C62A2746F7}"/>
              </a:ext>
            </a:extLst>
          </p:cNvPr>
          <p:cNvSpPr>
            <a:spLocks noGrp="1"/>
          </p:cNvSpPr>
          <p:nvPr>
            <p:ph idx="1"/>
          </p:nvPr>
        </p:nvSpPr>
        <p:spPr>
          <a:xfrm>
            <a:off x="751562" y="2103120"/>
            <a:ext cx="10373638" cy="3931920"/>
          </a:xfrm>
        </p:spPr>
        <p:txBody>
          <a:bodyPr>
            <a:normAutofit/>
          </a:bodyPr>
          <a:lstStyle/>
          <a:p>
            <a:pPr algn="just"/>
            <a:r>
              <a:rPr lang="en-GB" sz="2600" dirty="0">
                <a:latin typeface="Book Antiqua" panose="02040602050305030304" pitchFamily="18" charset="0"/>
              </a:rPr>
              <a:t>Coal was also used to power steam engines</a:t>
            </a:r>
          </a:p>
          <a:p>
            <a:pPr algn="just"/>
            <a:r>
              <a:rPr lang="en-GB" sz="2600" dirty="0">
                <a:latin typeface="Book Antiqua" panose="02040602050305030304" pitchFamily="18" charset="0"/>
              </a:rPr>
              <a:t>The first prototype was developed by Thomas Savery in 1698, but it 	was Thomas Watt’s much improved model in 1769 which 	changed the game for good </a:t>
            </a:r>
          </a:p>
          <a:p>
            <a:pPr algn="just"/>
            <a:r>
              <a:rPr lang="en-GB" sz="2600" dirty="0">
                <a:latin typeface="Book Antiqua" panose="02040602050305030304" pitchFamily="18" charset="0"/>
              </a:rPr>
              <a:t>The production of iron and coal went hand in hand, each boosting 	the other </a:t>
            </a:r>
          </a:p>
          <a:p>
            <a:pPr algn="just"/>
            <a:r>
              <a:rPr lang="en-GB" sz="2600" dirty="0">
                <a:latin typeface="Book Antiqua" panose="02040602050305030304" pitchFamily="18" charset="0"/>
              </a:rPr>
              <a:t>How a steam engine works:</a:t>
            </a:r>
          </a:p>
          <a:p>
            <a:pPr marL="0" indent="0" algn="just">
              <a:buNone/>
            </a:pPr>
            <a:r>
              <a:rPr lang="en-GB" sz="2600" dirty="0">
                <a:latin typeface="Book Antiqua" panose="02040602050305030304" pitchFamily="18" charset="0"/>
                <a:hlinkClick r:id="rId2"/>
              </a:rPr>
              <a:t>https://youtu.be/fsXpaPSVasQ?t=34</a:t>
            </a:r>
            <a:endParaRPr lang="en-GB" sz="2600" dirty="0">
              <a:latin typeface="Book Antiqua" panose="02040602050305030304" pitchFamily="18" charset="0"/>
            </a:endParaRPr>
          </a:p>
          <a:p>
            <a:pPr marL="0" indent="0" algn="just">
              <a:buNone/>
            </a:pPr>
            <a:endParaRPr lang="en-GB" sz="2600" dirty="0">
              <a:latin typeface="Book Antiqua" panose="02040602050305030304" pitchFamily="18" charset="0"/>
            </a:endParaRPr>
          </a:p>
        </p:txBody>
      </p:sp>
    </p:spTree>
    <p:extLst>
      <p:ext uri="{BB962C8B-B14F-4D97-AF65-F5344CB8AC3E}">
        <p14:creationId xmlns:p14="http://schemas.microsoft.com/office/powerpoint/2010/main" val="781555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C6648D0C-A23E-49A2-B042-BE3FC0822880}"/>
              </a:ext>
            </a:extLst>
          </p:cNvPr>
          <p:cNvSpPr>
            <a:spLocks noGrp="1"/>
          </p:cNvSpPr>
          <p:nvPr>
            <p:ph idx="1"/>
          </p:nvPr>
        </p:nvSpPr>
        <p:spPr>
          <a:xfrm>
            <a:off x="538619" y="413359"/>
            <a:ext cx="11098060" cy="5621681"/>
          </a:xfrm>
        </p:spPr>
        <p:txBody>
          <a:bodyPr>
            <a:normAutofit/>
          </a:bodyPr>
          <a:lstStyle/>
          <a:p>
            <a:pPr algn="just"/>
            <a:r>
              <a:rPr lang="en-GB" sz="2600" dirty="0">
                <a:latin typeface="Book Antiqua" panose="02040602050305030304" pitchFamily="18" charset="0"/>
              </a:rPr>
              <a:t>Yet, the pace of industrialisation was still slow </a:t>
            </a:r>
          </a:p>
          <a:p>
            <a:pPr algn="just"/>
            <a:r>
              <a:rPr lang="en-GB" sz="2600" dirty="0">
                <a:latin typeface="Book Antiqua" panose="02040602050305030304" pitchFamily="18" charset="0"/>
              </a:rPr>
              <a:t>Production was very much based on trial and error; products were 	often 	of poor quality </a:t>
            </a:r>
          </a:p>
          <a:p>
            <a:pPr algn="just"/>
            <a:r>
              <a:rPr lang="en-GB" sz="2600" dirty="0">
                <a:latin typeface="Book Antiqua" panose="02040602050305030304" pitchFamily="18" charset="0"/>
              </a:rPr>
              <a:t>There was very little specialisation or skilled labour</a:t>
            </a:r>
          </a:p>
          <a:p>
            <a:pPr algn="just"/>
            <a:r>
              <a:rPr lang="en-GB" sz="2600" dirty="0">
                <a:latin typeface="Book Antiqua" panose="02040602050305030304" pitchFamily="18" charset="0"/>
              </a:rPr>
              <a:t>The artisanal tradition didn’t encourage innovations, and people were 	slow to change their ways </a:t>
            </a:r>
          </a:p>
          <a:p>
            <a:pPr algn="just"/>
            <a:r>
              <a:rPr lang="en-GB" sz="2600" dirty="0">
                <a:latin typeface="Book Antiqua" panose="02040602050305030304" pitchFamily="18" charset="0"/>
              </a:rPr>
              <a:t>Flax spinning and linen weaving were still cottage-based </a:t>
            </a:r>
          </a:p>
          <a:p>
            <a:pPr algn="just"/>
            <a:r>
              <a:rPr lang="en-GB" sz="2600" dirty="0">
                <a:latin typeface="Book Antiqua" panose="02040602050305030304" pitchFamily="18" charset="0"/>
              </a:rPr>
              <a:t>Steam didn’t become the major source of energy in manufacturing 	until 	the 1870s</a:t>
            </a:r>
          </a:p>
        </p:txBody>
      </p:sp>
      <p:pic>
        <p:nvPicPr>
          <p:cNvPr id="2" name="Kuva 1">
            <a:extLst>
              <a:ext uri="{FF2B5EF4-FFF2-40B4-BE49-F238E27FC236}">
                <a16:creationId xmlns:a16="http://schemas.microsoft.com/office/drawing/2014/main" id="{90E3F4E4-8E3A-4417-B947-7416E09F218D}"/>
              </a:ext>
            </a:extLst>
          </p:cNvPr>
          <p:cNvPicPr>
            <a:picLocks noChangeAspect="1"/>
          </p:cNvPicPr>
          <p:nvPr/>
        </p:nvPicPr>
        <p:blipFill>
          <a:blip r:embed="rId2"/>
          <a:stretch>
            <a:fillRect/>
          </a:stretch>
        </p:blipFill>
        <p:spPr>
          <a:xfrm>
            <a:off x="7949069" y="4382957"/>
            <a:ext cx="4242931" cy="2475043"/>
          </a:xfrm>
          <a:prstGeom prst="rect">
            <a:avLst/>
          </a:prstGeom>
        </p:spPr>
      </p:pic>
    </p:spTree>
    <p:extLst>
      <p:ext uri="{BB962C8B-B14F-4D97-AF65-F5344CB8AC3E}">
        <p14:creationId xmlns:p14="http://schemas.microsoft.com/office/powerpoint/2010/main" val="4112957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A8D21F8-B274-49D0-8751-8AFF93A5251B}"/>
              </a:ext>
            </a:extLst>
          </p:cNvPr>
          <p:cNvSpPr>
            <a:spLocks noGrp="1"/>
          </p:cNvSpPr>
          <p:nvPr>
            <p:ph type="title"/>
          </p:nvPr>
        </p:nvSpPr>
        <p:spPr>
          <a:xfrm>
            <a:off x="1066800" y="327547"/>
            <a:ext cx="10058400" cy="1160059"/>
          </a:xfrm>
        </p:spPr>
        <p:txBody>
          <a:bodyPr/>
          <a:lstStyle/>
          <a:p>
            <a:r>
              <a:rPr lang="en-GB" dirty="0">
                <a:latin typeface="Britannic Bold" panose="020B0903060703020204" pitchFamily="34" charset="0"/>
              </a:rPr>
              <a:t>Slavery as Fuel for Industrialisation</a:t>
            </a:r>
          </a:p>
        </p:txBody>
      </p:sp>
      <p:sp>
        <p:nvSpPr>
          <p:cNvPr id="3" name="Sisällön paikkamerkki 2">
            <a:extLst>
              <a:ext uri="{FF2B5EF4-FFF2-40B4-BE49-F238E27FC236}">
                <a16:creationId xmlns:a16="http://schemas.microsoft.com/office/drawing/2014/main" id="{0CF662DE-5E4E-4AFB-994E-B7DAB7D887CA}"/>
              </a:ext>
            </a:extLst>
          </p:cNvPr>
          <p:cNvSpPr>
            <a:spLocks noGrp="1"/>
          </p:cNvSpPr>
          <p:nvPr>
            <p:ph idx="1"/>
          </p:nvPr>
        </p:nvSpPr>
        <p:spPr>
          <a:xfrm>
            <a:off x="491319" y="1487606"/>
            <a:ext cx="11082729" cy="4547434"/>
          </a:xfrm>
        </p:spPr>
        <p:txBody>
          <a:bodyPr>
            <a:normAutofit/>
          </a:bodyPr>
          <a:lstStyle/>
          <a:p>
            <a:pPr algn="just"/>
            <a:r>
              <a:rPr lang="en-GB" sz="2600" dirty="0">
                <a:latin typeface="Book Antiqua" panose="02040602050305030304" pitchFamily="18" charset="0"/>
              </a:rPr>
              <a:t>African communities on the Gold/Slave Coast became increasingly 	dependent on British goods</a:t>
            </a:r>
          </a:p>
          <a:p>
            <a:pPr algn="just"/>
            <a:r>
              <a:rPr lang="en-GB" sz="2600" dirty="0">
                <a:latin typeface="Book Antiqua" panose="02040602050305030304" pitchFamily="18" charset="0"/>
              </a:rPr>
              <a:t>The English city of Bristol in particular flourished</a:t>
            </a:r>
          </a:p>
          <a:p>
            <a:pPr marL="0" indent="0" algn="just">
              <a:buNone/>
            </a:pPr>
            <a:r>
              <a:rPr lang="en-GB" sz="2600" dirty="0">
                <a:latin typeface="Book Antiqua" panose="02040602050305030304" pitchFamily="18" charset="0"/>
              </a:rPr>
              <a:t>  -&gt; metal goods were exchanged for slaves </a:t>
            </a:r>
          </a:p>
          <a:p>
            <a:pPr algn="just"/>
            <a:r>
              <a:rPr lang="en-GB" sz="2600" dirty="0">
                <a:latin typeface="Book Antiqua" panose="02040602050305030304" pitchFamily="18" charset="0"/>
              </a:rPr>
              <a:t>The same ships that carried brass pots to Africa could be used to 	transport slaves to America - and sugar back to England</a:t>
            </a:r>
          </a:p>
          <a:p>
            <a:pPr marL="0" indent="0" algn="just">
              <a:buNone/>
            </a:pPr>
            <a:r>
              <a:rPr lang="en-GB" sz="2600" dirty="0">
                <a:latin typeface="Book Antiqua" panose="02040602050305030304" pitchFamily="18" charset="0"/>
              </a:rPr>
              <a:t>   -&gt; the birth of the triangular trade </a:t>
            </a:r>
          </a:p>
          <a:p>
            <a:pPr algn="just"/>
            <a:r>
              <a:rPr lang="en-GB" sz="2600" dirty="0">
                <a:latin typeface="Book Antiqua" panose="02040602050305030304" pitchFamily="18" charset="0"/>
              </a:rPr>
              <a:t> The money made from the slave trade could be used to fund new 	industrial inventions </a:t>
            </a:r>
          </a:p>
          <a:p>
            <a:pPr algn="just"/>
            <a:endParaRPr lang="en-GB" sz="2600" dirty="0">
              <a:latin typeface="Book Antiqua" panose="02040602050305030304" pitchFamily="18" charset="0"/>
            </a:endParaRPr>
          </a:p>
          <a:p>
            <a:pPr marL="0" indent="0" algn="just">
              <a:buNone/>
            </a:pPr>
            <a:r>
              <a:rPr lang="en-GB" sz="2400" dirty="0">
                <a:latin typeface="Book Antiqua" panose="02040602050305030304" pitchFamily="18" charset="0"/>
                <a:hlinkClick r:id="rId2"/>
              </a:rPr>
              <a:t>http://humanities.uwe.ac.uk/bhr/Main/intro/hotspots/thorn.htm</a:t>
            </a:r>
            <a:endParaRPr lang="en-GB" sz="2400" dirty="0">
              <a:latin typeface="Book Antiqua" panose="02040602050305030304" pitchFamily="18" charset="0"/>
            </a:endParaRPr>
          </a:p>
          <a:p>
            <a:pPr marL="0" indent="0" algn="just">
              <a:buNone/>
            </a:pPr>
            <a:endParaRPr lang="en-GB" sz="2400" dirty="0">
              <a:latin typeface="Book Antiqua" panose="02040602050305030304" pitchFamily="18" charset="0"/>
            </a:endParaRPr>
          </a:p>
        </p:txBody>
      </p:sp>
    </p:spTree>
    <p:extLst>
      <p:ext uri="{BB962C8B-B14F-4D97-AF65-F5344CB8AC3E}">
        <p14:creationId xmlns:p14="http://schemas.microsoft.com/office/powerpoint/2010/main" val="1860044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134D3D1-ECAB-4626-8222-E0704408E8A1}"/>
              </a:ext>
            </a:extLst>
          </p:cNvPr>
          <p:cNvSpPr>
            <a:spLocks noGrp="1"/>
          </p:cNvSpPr>
          <p:nvPr>
            <p:ph idx="1"/>
          </p:nvPr>
        </p:nvSpPr>
        <p:spPr>
          <a:xfrm>
            <a:off x="676405" y="538619"/>
            <a:ext cx="10797436" cy="5496421"/>
          </a:xfrm>
        </p:spPr>
        <p:txBody>
          <a:bodyPr/>
          <a:lstStyle/>
          <a:p>
            <a:pPr marL="0" indent="0" algn="just">
              <a:buNone/>
            </a:pPr>
            <a:r>
              <a:rPr lang="en-GB" sz="2600" dirty="0">
                <a:solidFill>
                  <a:schemeClr val="accent3">
                    <a:lumMod val="20000"/>
                    <a:lumOff val="80000"/>
                  </a:schemeClr>
                </a:solidFill>
                <a:latin typeface="Book Antiqua" panose="02040602050305030304" pitchFamily="18" charset="0"/>
              </a:rPr>
              <a:t>Modern capitalism needs to maintain growth, and after the industrial revolution began in eighteenth-century Britain, the search for resources and markets increased. Overseas operations were financed by metropolitan capital, accelerating modern colonialism’s shift away from older notions of imperial tribute-gathering. Modern empires regarded their subjects very differently as a result of this shift. Colonised peoples had once been valuable in their own right, but modern imperial powers sometimes replaced them by others who provided a better return on investment, as in the replacement of indigenous labour by African slaves in the Americas, or the large-scale importation of Asian workers to colonies in Africa or the Pacific. 	</a:t>
            </a:r>
            <a:r>
              <a:rPr lang="en-GB" sz="2400" dirty="0">
                <a:solidFill>
                  <a:schemeClr val="accent3">
                    <a:lumMod val="20000"/>
                    <a:lumOff val="80000"/>
                  </a:schemeClr>
                </a:solidFill>
                <a:latin typeface="Book Antiqua" panose="02040602050305030304" pitchFamily="18" charset="0"/>
              </a:rPr>
              <a:t>		</a:t>
            </a:r>
          </a:p>
          <a:p>
            <a:pPr marL="0" indent="0" algn="just">
              <a:buNone/>
            </a:pPr>
            <a:r>
              <a:rPr lang="en-GB" sz="2400" dirty="0">
                <a:solidFill>
                  <a:schemeClr val="accent3">
                    <a:lumMod val="20000"/>
                    <a:lumOff val="80000"/>
                  </a:schemeClr>
                </a:solidFill>
                <a:latin typeface="Book Antiqua" panose="02040602050305030304" pitchFamily="18" charset="0"/>
              </a:rPr>
              <a:t>					                        </a:t>
            </a:r>
            <a:r>
              <a:rPr lang="en-GB" sz="2400" dirty="0">
                <a:latin typeface="Book Antiqua" panose="02040602050305030304" pitchFamily="18" charset="0"/>
              </a:rPr>
              <a:t>Jane Samson: </a:t>
            </a:r>
            <a:r>
              <a:rPr lang="en-GB" sz="2400" i="1" dirty="0">
                <a:latin typeface="Book Antiqua" panose="02040602050305030304" pitchFamily="18" charset="0"/>
              </a:rPr>
              <a:t>Race and Empire</a:t>
            </a:r>
          </a:p>
          <a:p>
            <a:pPr marL="0" indent="0">
              <a:buNone/>
            </a:pPr>
            <a:endParaRPr lang="en-GB" dirty="0"/>
          </a:p>
        </p:txBody>
      </p:sp>
    </p:spTree>
    <p:extLst>
      <p:ext uri="{BB962C8B-B14F-4D97-AF65-F5344CB8AC3E}">
        <p14:creationId xmlns:p14="http://schemas.microsoft.com/office/powerpoint/2010/main" val="448407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75575DC-B75A-46C9-9C55-B5C08A40047B}"/>
              </a:ext>
            </a:extLst>
          </p:cNvPr>
          <p:cNvSpPr>
            <a:spLocks noGrp="1"/>
          </p:cNvSpPr>
          <p:nvPr>
            <p:ph type="title"/>
          </p:nvPr>
        </p:nvSpPr>
        <p:spPr>
          <a:xfrm>
            <a:off x="1066800" y="218364"/>
            <a:ext cx="10058400" cy="1209604"/>
          </a:xfrm>
        </p:spPr>
        <p:txBody>
          <a:bodyPr/>
          <a:lstStyle/>
          <a:p>
            <a:r>
              <a:rPr lang="en-GB" dirty="0">
                <a:latin typeface="Britannic Bold" panose="020B0903060703020204" pitchFamily="34" charset="0"/>
              </a:rPr>
              <a:t>Now we’re getting somewhere!</a:t>
            </a:r>
          </a:p>
        </p:txBody>
      </p:sp>
      <p:sp>
        <p:nvSpPr>
          <p:cNvPr id="3" name="Sisällön paikkamerkki 2">
            <a:extLst>
              <a:ext uri="{FF2B5EF4-FFF2-40B4-BE49-F238E27FC236}">
                <a16:creationId xmlns:a16="http://schemas.microsoft.com/office/drawing/2014/main" id="{A1A586B7-F9CF-43CF-B08C-08B5A18D601A}"/>
              </a:ext>
            </a:extLst>
          </p:cNvPr>
          <p:cNvSpPr>
            <a:spLocks noGrp="1"/>
          </p:cNvSpPr>
          <p:nvPr>
            <p:ph idx="1"/>
          </p:nvPr>
        </p:nvSpPr>
        <p:spPr>
          <a:xfrm>
            <a:off x="663879" y="1327759"/>
            <a:ext cx="10847539" cy="4707281"/>
          </a:xfrm>
        </p:spPr>
        <p:txBody>
          <a:bodyPr>
            <a:normAutofit/>
          </a:bodyPr>
          <a:lstStyle/>
          <a:p>
            <a:pPr algn="just"/>
            <a:r>
              <a:rPr lang="en-GB" sz="2600" dirty="0">
                <a:latin typeface="Book Antiqua" panose="02040602050305030304" pitchFamily="18" charset="0"/>
              </a:rPr>
              <a:t>Although the greatest breakthroughs in transportation would take 	place during the following century, there were many things 	underway in 18</a:t>
            </a:r>
            <a:r>
              <a:rPr lang="en-GB" sz="2600" baseline="30000" dirty="0">
                <a:latin typeface="Book Antiqua" panose="02040602050305030304" pitchFamily="18" charset="0"/>
              </a:rPr>
              <a:t>th</a:t>
            </a:r>
            <a:r>
              <a:rPr lang="en-GB" sz="2600" dirty="0">
                <a:latin typeface="Book Antiqua" panose="02040602050305030304" pitchFamily="18" charset="0"/>
              </a:rPr>
              <a:t> century Britain, too.</a:t>
            </a:r>
          </a:p>
          <a:p>
            <a:pPr algn="just"/>
            <a:r>
              <a:rPr lang="en-GB" sz="2600" dirty="0">
                <a:latin typeface="Book Antiqua" panose="02040602050305030304" pitchFamily="18" charset="0"/>
              </a:rPr>
              <a:t>Road mileage increased 5-fold between 1750 and 1790</a:t>
            </a:r>
          </a:p>
          <a:p>
            <a:pPr algn="just"/>
            <a:r>
              <a:rPr lang="en-GB" sz="2600" dirty="0">
                <a:latin typeface="Book Antiqua" panose="02040602050305030304" pitchFamily="18" charset="0"/>
              </a:rPr>
              <a:t>The first iron bridges appeared </a:t>
            </a:r>
          </a:p>
          <a:p>
            <a:pPr algn="just"/>
            <a:r>
              <a:rPr lang="en-GB" sz="2600" dirty="0">
                <a:latin typeface="Book Antiqua" panose="02040602050305030304" pitchFamily="18" charset="0"/>
              </a:rPr>
              <a:t>The first ‘canal craze’ was already transforming the economic life of 	the English Midlands and the North </a:t>
            </a:r>
          </a:p>
        </p:txBody>
      </p:sp>
      <p:pic>
        <p:nvPicPr>
          <p:cNvPr id="4" name="Kuva 3">
            <a:extLst>
              <a:ext uri="{FF2B5EF4-FFF2-40B4-BE49-F238E27FC236}">
                <a16:creationId xmlns:a16="http://schemas.microsoft.com/office/drawing/2014/main" id="{67169E4A-DA69-470B-B579-D29175A01CAF}"/>
              </a:ext>
            </a:extLst>
          </p:cNvPr>
          <p:cNvPicPr>
            <a:picLocks noChangeAspect="1"/>
          </p:cNvPicPr>
          <p:nvPr/>
        </p:nvPicPr>
        <p:blipFill>
          <a:blip r:embed="rId2"/>
          <a:stretch>
            <a:fillRect/>
          </a:stretch>
        </p:blipFill>
        <p:spPr>
          <a:xfrm>
            <a:off x="3948080" y="4757034"/>
            <a:ext cx="4120475" cy="1990972"/>
          </a:xfrm>
          <a:prstGeom prst="rect">
            <a:avLst/>
          </a:prstGeom>
        </p:spPr>
      </p:pic>
    </p:spTree>
    <p:extLst>
      <p:ext uri="{BB962C8B-B14F-4D97-AF65-F5344CB8AC3E}">
        <p14:creationId xmlns:p14="http://schemas.microsoft.com/office/powerpoint/2010/main" val="3138286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6C437B9E-C5FF-49FC-BDF8-35A642F2D683}"/>
              </a:ext>
            </a:extLst>
          </p:cNvPr>
          <p:cNvSpPr>
            <a:spLocks noGrp="1"/>
          </p:cNvSpPr>
          <p:nvPr>
            <p:ph idx="1"/>
          </p:nvPr>
        </p:nvSpPr>
        <p:spPr>
          <a:xfrm>
            <a:off x="576197" y="538620"/>
            <a:ext cx="11085533" cy="5872202"/>
          </a:xfrm>
        </p:spPr>
        <p:txBody>
          <a:bodyPr>
            <a:noAutofit/>
          </a:bodyPr>
          <a:lstStyle/>
          <a:p>
            <a:pPr algn="just"/>
            <a:r>
              <a:rPr lang="en-GB" sz="2600" dirty="0">
                <a:latin typeface="Book Antiqua" panose="02040602050305030304" pitchFamily="18" charset="0"/>
              </a:rPr>
              <a:t>The transportation of coal called for a more sophisticated system:</a:t>
            </a:r>
          </a:p>
          <a:p>
            <a:pPr marL="0" indent="0" algn="just">
              <a:buNone/>
            </a:pPr>
            <a:r>
              <a:rPr lang="en-GB" sz="2600" dirty="0">
                <a:latin typeface="Book Antiqua" panose="02040602050305030304" pitchFamily="18" charset="0"/>
              </a:rPr>
              <a:t>   -&gt; wagonways with cast-iron wheels (from the 1780s on) </a:t>
            </a:r>
          </a:p>
          <a:p>
            <a:pPr marL="0" indent="0" algn="just">
              <a:buNone/>
            </a:pPr>
            <a:r>
              <a:rPr lang="en-GB" sz="2600" dirty="0">
                <a:latin typeface="Book Antiqua" panose="02040602050305030304" pitchFamily="18" charset="0"/>
              </a:rPr>
              <a:t>   -&gt; the wagonways connected local coalmines to waterways and to 	ironworks in the North of England </a:t>
            </a:r>
          </a:p>
          <a:p>
            <a:pPr marL="0" indent="0" algn="just">
              <a:buNone/>
            </a:pPr>
            <a:r>
              <a:rPr lang="en-GB" sz="2600" dirty="0">
                <a:solidFill>
                  <a:schemeClr val="accent2">
                    <a:lumMod val="20000"/>
                    <a:lumOff val="80000"/>
                  </a:schemeClr>
                </a:solidFill>
                <a:latin typeface="Book Antiqua" panose="02040602050305030304" pitchFamily="18" charset="0"/>
              </a:rPr>
              <a:t>For rapid industrial growth, the essentials were capital, transport, markets 	and coal. - </a:t>
            </a:r>
            <a:r>
              <a:rPr lang="en-GB" sz="2600" dirty="0">
                <a:latin typeface="Book Antiqua" panose="02040602050305030304" pitchFamily="18" charset="0"/>
              </a:rPr>
              <a:t>Jeremy Black</a:t>
            </a:r>
          </a:p>
          <a:p>
            <a:pPr algn="just"/>
            <a:r>
              <a:rPr lang="en-GB" sz="2600" dirty="0">
                <a:latin typeface="Book Antiqua" panose="02040602050305030304" pitchFamily="18" charset="0"/>
              </a:rPr>
              <a:t>Yet, travelling long distances for pleasure was still rare</a:t>
            </a:r>
          </a:p>
          <a:p>
            <a:pPr marL="0" indent="0" algn="just">
              <a:buNone/>
            </a:pPr>
            <a:endParaRPr lang="en-GB" sz="2600" dirty="0">
              <a:latin typeface="Book Antiqua" panose="02040602050305030304" pitchFamily="18" charset="0"/>
            </a:endParaRPr>
          </a:p>
          <a:p>
            <a:pPr marL="0" indent="0" algn="just">
              <a:buNone/>
            </a:pPr>
            <a:r>
              <a:rPr lang="en-GB" sz="2600" dirty="0">
                <a:solidFill>
                  <a:schemeClr val="accent2">
                    <a:lumMod val="20000"/>
                    <a:lumOff val="80000"/>
                  </a:schemeClr>
                </a:solidFill>
                <a:latin typeface="Book Antiqua" panose="02040602050305030304" pitchFamily="18" charset="0"/>
              </a:rPr>
              <a:t>‘The road from Greenwich to London was actually busier than the most popular streets in Berlin,’ judged the Prussian Pastor Moritz, ‘so many people were to be encountered riding, driving or walking. Already we saw houses on all sides, and all along the road at suitable distances lamp-posts were provided.’    </a:t>
            </a:r>
            <a:r>
              <a:rPr lang="en-GB" sz="2600" dirty="0">
                <a:latin typeface="Book Antiqua" panose="02040602050305030304" pitchFamily="18" charset="0"/>
              </a:rPr>
              <a:t>Iain McCalman</a:t>
            </a:r>
          </a:p>
          <a:p>
            <a:pPr algn="just"/>
            <a:endParaRPr lang="en-GB" sz="2600" dirty="0">
              <a:latin typeface="Book Antiqua" panose="02040602050305030304" pitchFamily="18" charset="0"/>
            </a:endParaRPr>
          </a:p>
        </p:txBody>
      </p:sp>
    </p:spTree>
    <p:extLst>
      <p:ext uri="{BB962C8B-B14F-4D97-AF65-F5344CB8AC3E}">
        <p14:creationId xmlns:p14="http://schemas.microsoft.com/office/powerpoint/2010/main" val="359259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8ADFB69-C82A-4F43-AE33-46F3891953C4}"/>
              </a:ext>
            </a:extLst>
          </p:cNvPr>
          <p:cNvSpPr>
            <a:spLocks noGrp="1"/>
          </p:cNvSpPr>
          <p:nvPr>
            <p:ph idx="1"/>
          </p:nvPr>
        </p:nvSpPr>
        <p:spPr>
          <a:xfrm>
            <a:off x="463463" y="651353"/>
            <a:ext cx="7991605" cy="5383687"/>
          </a:xfrm>
        </p:spPr>
        <p:txBody>
          <a:bodyPr>
            <a:normAutofit/>
          </a:bodyPr>
          <a:lstStyle/>
          <a:p>
            <a:r>
              <a:rPr lang="en-GB" sz="2600" dirty="0">
                <a:latin typeface="Book Antiqua" panose="02040602050305030304" pitchFamily="18" charset="0"/>
              </a:rPr>
              <a:t>The pace of life was increasing - which didn’t go unnoticed by contemporaries: </a:t>
            </a:r>
          </a:p>
          <a:p>
            <a:pPr marL="0" indent="0" algn="just">
              <a:buNone/>
            </a:pPr>
            <a:r>
              <a:rPr lang="en-GB" sz="2600" dirty="0">
                <a:solidFill>
                  <a:schemeClr val="accent2">
                    <a:lumMod val="20000"/>
                    <a:lumOff val="80000"/>
                  </a:schemeClr>
                </a:solidFill>
                <a:latin typeface="Book Antiqua" panose="02040602050305030304" pitchFamily="18" charset="0"/>
              </a:rPr>
              <a:t>‘I happened to go into a pastrycook’s shop one morning,’ observed Robert Southey, ‘and inquired of the mistress why she kept her window open during this severe weather—which I observed most of the trade did. She told me, that were she to close it, her receipts would be lessened forty or fifty shillings a day so many were the persons who took up buns or biscuits as they passed by and threw their pence in, not allowing themselves time to enter. Was there ever so indefatigable a people!’</a:t>
            </a:r>
          </a:p>
          <a:p>
            <a:pPr marL="0" indent="0">
              <a:buNone/>
            </a:pPr>
            <a:endParaRPr lang="en-GB" sz="2600" dirty="0">
              <a:latin typeface="Book Antiqua" panose="02040602050305030304" pitchFamily="18" charset="0"/>
            </a:endParaRPr>
          </a:p>
        </p:txBody>
      </p:sp>
      <p:pic>
        <p:nvPicPr>
          <p:cNvPr id="4" name="Kuva 3">
            <a:extLst>
              <a:ext uri="{FF2B5EF4-FFF2-40B4-BE49-F238E27FC236}">
                <a16:creationId xmlns:a16="http://schemas.microsoft.com/office/drawing/2014/main" id="{9671A656-99E4-4A5B-B15B-59A0C006B661}"/>
              </a:ext>
            </a:extLst>
          </p:cNvPr>
          <p:cNvPicPr>
            <a:picLocks noChangeAspect="1"/>
          </p:cNvPicPr>
          <p:nvPr/>
        </p:nvPicPr>
        <p:blipFill>
          <a:blip r:embed="rId2"/>
          <a:stretch>
            <a:fillRect/>
          </a:stretch>
        </p:blipFill>
        <p:spPr>
          <a:xfrm>
            <a:off x="8745283" y="2016690"/>
            <a:ext cx="3446717" cy="2619505"/>
          </a:xfrm>
          <a:prstGeom prst="rect">
            <a:avLst/>
          </a:prstGeom>
        </p:spPr>
      </p:pic>
    </p:spTree>
    <p:extLst>
      <p:ext uri="{BB962C8B-B14F-4D97-AF65-F5344CB8AC3E}">
        <p14:creationId xmlns:p14="http://schemas.microsoft.com/office/powerpoint/2010/main" val="1414245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AC97CD-2BEC-425B-9252-DBE34B9E4E29}"/>
              </a:ext>
            </a:extLst>
          </p:cNvPr>
          <p:cNvSpPr>
            <a:spLocks noGrp="1"/>
          </p:cNvSpPr>
          <p:nvPr>
            <p:ph type="title"/>
          </p:nvPr>
        </p:nvSpPr>
        <p:spPr>
          <a:xfrm>
            <a:off x="1066800" y="642594"/>
            <a:ext cx="10058400" cy="1085998"/>
          </a:xfrm>
        </p:spPr>
        <p:txBody>
          <a:bodyPr/>
          <a:lstStyle/>
          <a:p>
            <a:r>
              <a:rPr lang="en-GB" dirty="0">
                <a:latin typeface="Britannic Bold" panose="020B0903060703020204" pitchFamily="34" charset="0"/>
              </a:rPr>
              <a:t>The Social Order</a:t>
            </a:r>
          </a:p>
        </p:txBody>
      </p:sp>
      <p:sp>
        <p:nvSpPr>
          <p:cNvPr id="3" name="Sisällön paikkamerkki 2">
            <a:extLst>
              <a:ext uri="{FF2B5EF4-FFF2-40B4-BE49-F238E27FC236}">
                <a16:creationId xmlns:a16="http://schemas.microsoft.com/office/drawing/2014/main" id="{60D900E3-F716-4919-9CA3-D00DEB9BE1D3}"/>
              </a:ext>
            </a:extLst>
          </p:cNvPr>
          <p:cNvSpPr>
            <a:spLocks noGrp="1"/>
          </p:cNvSpPr>
          <p:nvPr>
            <p:ph idx="1"/>
          </p:nvPr>
        </p:nvSpPr>
        <p:spPr>
          <a:xfrm>
            <a:off x="638827" y="1869743"/>
            <a:ext cx="10847540" cy="4165297"/>
          </a:xfrm>
        </p:spPr>
        <p:txBody>
          <a:bodyPr>
            <a:normAutofit/>
          </a:bodyPr>
          <a:lstStyle/>
          <a:p>
            <a:pPr marL="0" indent="0" algn="just">
              <a:buNone/>
            </a:pPr>
            <a:r>
              <a:rPr lang="en-GB" sz="2600" dirty="0">
                <a:solidFill>
                  <a:schemeClr val="accent4">
                    <a:lumMod val="20000"/>
                    <a:lumOff val="80000"/>
                  </a:schemeClr>
                </a:solidFill>
                <a:latin typeface="Book Antiqua" panose="02040602050305030304" pitchFamily="18" charset="0"/>
              </a:rPr>
              <a:t>The dominant ethos was patriarchal, hierarchical, conservative, religious and male-dominated, although each involved both tensions and a variety of means of expression. </a:t>
            </a:r>
            <a:r>
              <a:rPr lang="en-GB" sz="2600" dirty="0">
                <a:latin typeface="Book Antiqua" panose="02040602050305030304" pitchFamily="18" charset="0"/>
              </a:rPr>
              <a:t>Jeremy Black</a:t>
            </a:r>
          </a:p>
          <a:p>
            <a:pPr algn="just"/>
            <a:r>
              <a:rPr lang="en-GB" sz="2600" dirty="0">
                <a:latin typeface="Book Antiqua" panose="02040602050305030304" pitchFamily="18" charset="0"/>
              </a:rPr>
              <a:t>Domestic service was a common form of work for unmarried men and 	women </a:t>
            </a:r>
          </a:p>
          <a:p>
            <a:pPr marL="0" indent="0" algn="just">
              <a:buNone/>
            </a:pPr>
            <a:r>
              <a:rPr lang="en-GB" sz="2600" dirty="0">
                <a:latin typeface="Book Antiqua" panose="02040602050305030304" pitchFamily="18" charset="0"/>
              </a:rPr>
              <a:t>   -&gt; service was rarely a career; it was poorly paid and notoriously 	unregulated, leaving servants at the mercy of their masters </a:t>
            </a:r>
          </a:p>
          <a:p>
            <a:pPr algn="just"/>
            <a:r>
              <a:rPr lang="en-GB" sz="2600" dirty="0">
                <a:latin typeface="Book Antiqua" panose="02040602050305030304" pitchFamily="18" charset="0"/>
              </a:rPr>
              <a:t>Agricultural service was even more precarious, due to the cyclical 	nature of the work</a:t>
            </a:r>
          </a:p>
          <a:p>
            <a:pPr marL="0" indent="0" algn="just">
              <a:buNone/>
            </a:pPr>
            <a:endParaRPr lang="en-GB" sz="2400" dirty="0">
              <a:latin typeface="Book Antiqua" panose="02040602050305030304" pitchFamily="18" charset="0"/>
            </a:endParaRPr>
          </a:p>
        </p:txBody>
      </p:sp>
    </p:spTree>
    <p:extLst>
      <p:ext uri="{BB962C8B-B14F-4D97-AF65-F5344CB8AC3E}">
        <p14:creationId xmlns:p14="http://schemas.microsoft.com/office/powerpoint/2010/main" val="2446423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520A0F7-467D-42C0-BD80-25D78C9835F6}"/>
              </a:ext>
            </a:extLst>
          </p:cNvPr>
          <p:cNvSpPr>
            <a:spLocks noGrp="1"/>
          </p:cNvSpPr>
          <p:nvPr>
            <p:ph type="title"/>
          </p:nvPr>
        </p:nvSpPr>
        <p:spPr>
          <a:xfrm>
            <a:off x="1066800" y="350730"/>
            <a:ext cx="10058400" cy="826717"/>
          </a:xfrm>
        </p:spPr>
        <p:txBody>
          <a:bodyPr/>
          <a:lstStyle/>
          <a:p>
            <a:r>
              <a:rPr lang="en-GB" dirty="0">
                <a:latin typeface="Britannic Bold" panose="020B0903060703020204" pitchFamily="34" charset="0"/>
              </a:rPr>
              <a:t>Look what we found! </a:t>
            </a:r>
          </a:p>
        </p:txBody>
      </p:sp>
      <p:sp>
        <p:nvSpPr>
          <p:cNvPr id="3" name="Sisällön paikkamerkki 2">
            <a:extLst>
              <a:ext uri="{FF2B5EF4-FFF2-40B4-BE49-F238E27FC236}">
                <a16:creationId xmlns:a16="http://schemas.microsoft.com/office/drawing/2014/main" id="{539E62EF-464F-43CE-A4A3-154033043C80}"/>
              </a:ext>
            </a:extLst>
          </p:cNvPr>
          <p:cNvSpPr>
            <a:spLocks noGrp="1"/>
          </p:cNvSpPr>
          <p:nvPr>
            <p:ph idx="1"/>
          </p:nvPr>
        </p:nvSpPr>
        <p:spPr>
          <a:xfrm>
            <a:off x="450938" y="1315233"/>
            <a:ext cx="11248372" cy="4719807"/>
          </a:xfrm>
        </p:spPr>
        <p:txBody>
          <a:bodyPr>
            <a:normAutofit/>
          </a:bodyPr>
          <a:lstStyle/>
          <a:p>
            <a:pPr marL="0" indent="0">
              <a:buNone/>
            </a:pPr>
            <a:r>
              <a:rPr lang="en-GB" sz="2600" dirty="0">
                <a:solidFill>
                  <a:schemeClr val="accent3">
                    <a:lumMod val="20000"/>
                    <a:lumOff val="80000"/>
                  </a:schemeClr>
                </a:solidFill>
                <a:latin typeface="Book Antiqua" panose="02040602050305030304" pitchFamily="18" charset="0"/>
              </a:rPr>
              <a:t>“In 1770 -- Britain was in a buoyantly expansive mood.” </a:t>
            </a:r>
          </a:p>
          <a:p>
            <a:r>
              <a:rPr lang="en-GB" sz="2600" dirty="0">
                <a:latin typeface="Book Antiqua" panose="02040602050305030304" pitchFamily="18" charset="0"/>
              </a:rPr>
              <a:t>Australia has a long history of habitation (at least 40 000 years)</a:t>
            </a:r>
          </a:p>
          <a:p>
            <a:r>
              <a:rPr lang="en-GB" sz="2600" dirty="0">
                <a:latin typeface="Book Antiqua" panose="02040602050305030304" pitchFamily="18" charset="0"/>
              </a:rPr>
              <a:t>New Zealand, on the other hand, is one of the last major landmasses to be 	inhabited by humans (The Maori arrived in the 13</a:t>
            </a:r>
            <a:r>
              <a:rPr lang="en-GB" sz="2600" baseline="30000" dirty="0">
                <a:latin typeface="Book Antiqua" panose="02040602050305030304" pitchFamily="18" charset="0"/>
              </a:rPr>
              <a:t>th</a:t>
            </a:r>
            <a:r>
              <a:rPr lang="en-GB" sz="2600" dirty="0">
                <a:latin typeface="Book Antiqua" panose="02040602050305030304" pitchFamily="18" charset="0"/>
              </a:rPr>
              <a:t> century)</a:t>
            </a:r>
          </a:p>
          <a:p>
            <a:r>
              <a:rPr lang="en-GB" sz="2600" dirty="0">
                <a:latin typeface="Book Antiqua" panose="02040602050305030304" pitchFamily="18" charset="0"/>
              </a:rPr>
              <a:t>The Aboriginal peoples of Australia led a nomadic life</a:t>
            </a:r>
          </a:p>
          <a:p>
            <a:r>
              <a:rPr lang="en-GB" sz="2600" dirty="0">
                <a:latin typeface="Book Antiqua" panose="02040602050305030304" pitchFamily="18" charset="0"/>
              </a:rPr>
              <a:t> A very sophisticated oral culture; some 300 different languages spoken on 	the continent </a:t>
            </a:r>
          </a:p>
          <a:p>
            <a:pPr marL="0" indent="0" algn="just">
              <a:buNone/>
            </a:pPr>
            <a:r>
              <a:rPr lang="en-GB" sz="2400" dirty="0">
                <a:solidFill>
                  <a:schemeClr val="accent3">
                    <a:lumMod val="20000"/>
                    <a:lumOff val="80000"/>
                  </a:schemeClr>
                </a:solidFill>
                <a:latin typeface="Book Antiqua" panose="02040602050305030304" pitchFamily="18" charset="0"/>
              </a:rPr>
              <a:t>In Aboriginal tribal lore, the deep past melded into a dreamtime of supernatural ancestors creating the indigenous society and its customs; celebrated religiously with ceremonies of dance and song, their culture blended into the land, surrounding natural world and unseen spirits. </a:t>
            </a:r>
            <a:r>
              <a:rPr lang="en-GB" sz="2400" dirty="0">
                <a:latin typeface="Book Antiqua" panose="02040602050305030304" pitchFamily="18" charset="0"/>
              </a:rPr>
              <a:t>Robert Murray: </a:t>
            </a:r>
            <a:r>
              <a:rPr lang="en-GB" sz="2400" i="1" dirty="0">
                <a:latin typeface="Book Antiqua" panose="02040602050305030304" pitchFamily="18" charset="0"/>
              </a:rPr>
              <a:t>Making of 	Australia: A Concise History.</a:t>
            </a:r>
          </a:p>
        </p:txBody>
      </p:sp>
    </p:spTree>
    <p:extLst>
      <p:ext uri="{BB962C8B-B14F-4D97-AF65-F5344CB8AC3E}">
        <p14:creationId xmlns:p14="http://schemas.microsoft.com/office/powerpoint/2010/main" val="319793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35B9C901-533C-48B9-A246-434332C77342}"/>
              </a:ext>
            </a:extLst>
          </p:cNvPr>
          <p:cNvSpPr>
            <a:spLocks noGrp="1"/>
          </p:cNvSpPr>
          <p:nvPr>
            <p:ph type="title"/>
          </p:nvPr>
        </p:nvSpPr>
        <p:spPr/>
        <p:txBody>
          <a:bodyPr>
            <a:normAutofit/>
          </a:bodyPr>
          <a:lstStyle/>
          <a:p>
            <a:r>
              <a:rPr lang="en-GB" sz="3600" i="1" dirty="0" err="1">
                <a:latin typeface="Book Antiqua" panose="02040602050305030304" pitchFamily="18" charset="0"/>
              </a:rPr>
              <a:t>Mariage</a:t>
            </a:r>
            <a:r>
              <a:rPr lang="en-GB" sz="3600" i="1" dirty="0">
                <a:latin typeface="Book Antiqua" panose="02040602050305030304" pitchFamily="18" charset="0"/>
              </a:rPr>
              <a:t> à la mode </a:t>
            </a:r>
          </a:p>
        </p:txBody>
      </p:sp>
      <p:pic>
        <p:nvPicPr>
          <p:cNvPr id="7" name="Sisällön paikkamerkki 6">
            <a:extLst>
              <a:ext uri="{FF2B5EF4-FFF2-40B4-BE49-F238E27FC236}">
                <a16:creationId xmlns:a16="http://schemas.microsoft.com/office/drawing/2014/main" id="{594F3866-061B-40A7-A99E-2260D8546BD1}"/>
              </a:ext>
            </a:extLst>
          </p:cNvPr>
          <p:cNvPicPr>
            <a:picLocks noGrp="1" noChangeAspect="1"/>
          </p:cNvPicPr>
          <p:nvPr>
            <p:ph idx="1"/>
          </p:nvPr>
        </p:nvPicPr>
        <p:blipFill>
          <a:blip r:embed="rId2"/>
          <a:stretch>
            <a:fillRect/>
          </a:stretch>
        </p:blipFill>
        <p:spPr>
          <a:xfrm>
            <a:off x="0" y="49843"/>
            <a:ext cx="8951408" cy="6758314"/>
          </a:xfrm>
          <a:prstGeom prst="rect">
            <a:avLst/>
          </a:prstGeom>
        </p:spPr>
      </p:pic>
      <p:sp>
        <p:nvSpPr>
          <p:cNvPr id="6" name="Tekstin paikkamerkki 5">
            <a:extLst>
              <a:ext uri="{FF2B5EF4-FFF2-40B4-BE49-F238E27FC236}">
                <a16:creationId xmlns:a16="http://schemas.microsoft.com/office/drawing/2014/main" id="{26E28CE3-B2B6-42AD-B254-9020FE6DD33F}"/>
              </a:ext>
            </a:extLst>
          </p:cNvPr>
          <p:cNvSpPr>
            <a:spLocks noGrp="1"/>
          </p:cNvSpPr>
          <p:nvPr>
            <p:ph type="body" sz="half" idx="2"/>
          </p:nvPr>
        </p:nvSpPr>
        <p:spPr/>
        <p:txBody>
          <a:bodyPr>
            <a:normAutofit/>
          </a:bodyPr>
          <a:lstStyle/>
          <a:p>
            <a:r>
              <a:rPr lang="en-GB" sz="3600" dirty="0">
                <a:latin typeface="Book Antiqua" panose="02040602050305030304" pitchFamily="18" charset="0"/>
              </a:rPr>
              <a:t>William Hogarth</a:t>
            </a:r>
          </a:p>
          <a:p>
            <a:r>
              <a:rPr lang="en-GB" sz="3600" dirty="0">
                <a:latin typeface="Book Antiqua" panose="02040602050305030304" pitchFamily="18" charset="0"/>
              </a:rPr>
              <a:t>1743 </a:t>
            </a:r>
          </a:p>
        </p:txBody>
      </p:sp>
    </p:spTree>
    <p:extLst>
      <p:ext uri="{BB962C8B-B14F-4D97-AF65-F5344CB8AC3E}">
        <p14:creationId xmlns:p14="http://schemas.microsoft.com/office/powerpoint/2010/main" val="195964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26261F5-ED67-45B1-9A06-5FE56D356BE9}"/>
              </a:ext>
            </a:extLst>
          </p:cNvPr>
          <p:cNvSpPr>
            <a:spLocks noGrp="1"/>
          </p:cNvSpPr>
          <p:nvPr>
            <p:ph type="title"/>
          </p:nvPr>
        </p:nvSpPr>
        <p:spPr>
          <a:xfrm>
            <a:off x="1066800" y="425885"/>
            <a:ext cx="10058400" cy="876822"/>
          </a:xfrm>
        </p:spPr>
        <p:txBody>
          <a:bodyPr/>
          <a:lstStyle/>
          <a:p>
            <a:r>
              <a:rPr lang="en-GB" dirty="0">
                <a:latin typeface="Britannic Bold" panose="020B0903060703020204" pitchFamily="34" charset="0"/>
              </a:rPr>
              <a:t>The middle classes buy stuff</a:t>
            </a:r>
          </a:p>
        </p:txBody>
      </p:sp>
      <p:sp>
        <p:nvSpPr>
          <p:cNvPr id="3" name="Sisällön paikkamerkki 2">
            <a:extLst>
              <a:ext uri="{FF2B5EF4-FFF2-40B4-BE49-F238E27FC236}">
                <a16:creationId xmlns:a16="http://schemas.microsoft.com/office/drawing/2014/main" id="{8AC98964-7DC6-4ADD-9A1A-9A5E0DBF1DC7}"/>
              </a:ext>
            </a:extLst>
          </p:cNvPr>
          <p:cNvSpPr>
            <a:spLocks noGrp="1"/>
          </p:cNvSpPr>
          <p:nvPr>
            <p:ph idx="1"/>
          </p:nvPr>
        </p:nvSpPr>
        <p:spPr>
          <a:xfrm>
            <a:off x="576198" y="1415441"/>
            <a:ext cx="11123112" cy="4619599"/>
          </a:xfrm>
        </p:spPr>
        <p:txBody>
          <a:bodyPr>
            <a:normAutofit/>
          </a:bodyPr>
          <a:lstStyle/>
          <a:p>
            <a:pPr algn="just"/>
            <a:r>
              <a:rPr lang="en-GB" sz="2600" dirty="0">
                <a:latin typeface="Book Antiqua" panose="02040602050305030304" pitchFamily="18" charset="0"/>
              </a:rPr>
              <a:t>The rapid industrial growth fed into the consuming habits of the 	middle classes </a:t>
            </a:r>
          </a:p>
          <a:p>
            <a:pPr algn="just"/>
            <a:r>
              <a:rPr lang="en-GB" sz="2600" dirty="0">
                <a:latin typeface="Book Antiqua" panose="02040602050305030304" pitchFamily="18" charset="0"/>
              </a:rPr>
              <a:t>People could buy goods instead of making them </a:t>
            </a:r>
          </a:p>
          <a:p>
            <a:pPr marL="0" indent="0" algn="just">
              <a:buNone/>
            </a:pPr>
            <a:r>
              <a:rPr lang="en-GB" sz="2600" dirty="0">
                <a:solidFill>
                  <a:schemeClr val="accent3">
                    <a:lumMod val="20000"/>
                    <a:lumOff val="80000"/>
                  </a:schemeClr>
                </a:solidFill>
                <a:latin typeface="Book Antiqua" panose="02040602050305030304" pitchFamily="18" charset="0"/>
              </a:rPr>
              <a:t>The term “consumer revolution” encompasses two ideas. One is that the expansion of goods, in quantity and in variety, was truly revolutionary. The other is that it was consumers who drove this revolution. Their interests, their tastes, their desire for goods, and ultimately their purchasing power created and gave cultural meaning to this economic phenomenon. This transformation in the habits and expectations of consumption in British America was </a:t>
            </a:r>
            <a:r>
              <a:rPr lang="en-GB" sz="2600" dirty="0" err="1">
                <a:solidFill>
                  <a:schemeClr val="accent3">
                    <a:lumMod val="20000"/>
                    <a:lumOff val="80000"/>
                  </a:schemeClr>
                </a:solidFill>
                <a:latin typeface="Book Antiqua" panose="02040602050305030304" pitchFamily="18" charset="0"/>
              </a:rPr>
              <a:t>fueled</a:t>
            </a:r>
            <a:r>
              <a:rPr lang="en-GB" sz="2600" dirty="0">
                <a:solidFill>
                  <a:schemeClr val="accent3">
                    <a:lumMod val="20000"/>
                    <a:lumOff val="80000"/>
                  </a:schemeClr>
                </a:solidFill>
                <a:latin typeface="Book Antiqua" panose="02040602050305030304" pitchFamily="18" charset="0"/>
              </a:rPr>
              <a:t> by England’s ability to produce and provide through trade more goods, and a wider variety of goods over the eighteenth century.       </a:t>
            </a:r>
            <a:r>
              <a:rPr lang="en-GB" sz="2400" dirty="0">
                <a:latin typeface="Book Antiqua" panose="02040602050305030304" pitchFamily="18" charset="0"/>
              </a:rPr>
              <a:t>Halttunen et al. </a:t>
            </a:r>
          </a:p>
        </p:txBody>
      </p:sp>
    </p:spTree>
    <p:extLst>
      <p:ext uri="{BB962C8B-B14F-4D97-AF65-F5344CB8AC3E}">
        <p14:creationId xmlns:p14="http://schemas.microsoft.com/office/powerpoint/2010/main" val="9211617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FCBDF0DE-8FED-481C-B88F-4FC5FF75DC3F}"/>
              </a:ext>
            </a:extLst>
          </p:cNvPr>
          <p:cNvSpPr>
            <a:spLocks noGrp="1"/>
          </p:cNvSpPr>
          <p:nvPr>
            <p:ph idx="1"/>
          </p:nvPr>
        </p:nvSpPr>
        <p:spPr>
          <a:xfrm>
            <a:off x="676405" y="588723"/>
            <a:ext cx="10835014" cy="5446317"/>
          </a:xfrm>
        </p:spPr>
        <p:txBody>
          <a:bodyPr>
            <a:normAutofit/>
          </a:bodyPr>
          <a:lstStyle/>
          <a:p>
            <a:pPr algn="just"/>
            <a:r>
              <a:rPr lang="en-GB" sz="2600" dirty="0">
                <a:latin typeface="Book Antiqua" panose="02040602050305030304" pitchFamily="18" charset="0"/>
              </a:rPr>
              <a:t>New kinds of material possessions, such as pottery and furniture</a:t>
            </a:r>
          </a:p>
          <a:p>
            <a:pPr marL="0" indent="0" algn="just">
              <a:buNone/>
            </a:pPr>
            <a:r>
              <a:rPr lang="en-GB" sz="2600" dirty="0">
                <a:latin typeface="Book Antiqua" panose="02040602050305030304" pitchFamily="18" charset="0"/>
              </a:rPr>
              <a:t>   -&gt; Josiah Wedgwood, Thomas Chippendale </a:t>
            </a:r>
          </a:p>
          <a:p>
            <a:pPr algn="just"/>
            <a:r>
              <a:rPr lang="en-GB" sz="2600" dirty="0">
                <a:latin typeface="Book Antiqua" panose="02040602050305030304" pitchFamily="18" charset="0"/>
              </a:rPr>
              <a:t>The intensified trade relations between Britain and the colonies 	meant that the people of the colonies, too, could enjoy the 	new goods </a:t>
            </a:r>
          </a:p>
          <a:p>
            <a:pPr marL="0" indent="0" algn="just">
              <a:buNone/>
            </a:pPr>
            <a:r>
              <a:rPr lang="en-GB" sz="2600" dirty="0">
                <a:solidFill>
                  <a:schemeClr val="accent3">
                    <a:lumMod val="20000"/>
                    <a:lumOff val="80000"/>
                  </a:schemeClr>
                </a:solidFill>
                <a:latin typeface="Book Antiqua" panose="02040602050305030304" pitchFamily="18" charset="0"/>
              </a:rPr>
              <a:t>But discerning customers were expected to understand more than the distinctions among “German </a:t>
            </a:r>
            <a:r>
              <a:rPr lang="en-GB" sz="2600" dirty="0" err="1">
                <a:solidFill>
                  <a:schemeClr val="accent3">
                    <a:lumMod val="20000"/>
                    <a:lumOff val="80000"/>
                  </a:schemeClr>
                </a:solidFill>
                <a:latin typeface="Book Antiqua" panose="02040602050305030304" pitchFamily="18" charset="0"/>
              </a:rPr>
              <a:t>serges</a:t>
            </a:r>
            <a:r>
              <a:rPr lang="en-GB" sz="2600" dirty="0">
                <a:solidFill>
                  <a:schemeClr val="accent3">
                    <a:lumMod val="20000"/>
                    <a:lumOff val="80000"/>
                  </a:schemeClr>
                </a:solidFill>
                <a:latin typeface="Book Antiqua" panose="02040602050305030304" pitchFamily="18" charset="0"/>
              </a:rPr>
              <a:t>,” “Devonshire kersey,” “India satins,” and “Genoa velvets.” They would or should know that, at least in 1765, broadcloth could be had in many </a:t>
            </a:r>
            <a:r>
              <a:rPr lang="en-GB" sz="2600" dirty="0" err="1">
                <a:solidFill>
                  <a:schemeClr val="accent3">
                    <a:lumMod val="20000"/>
                    <a:lumOff val="80000"/>
                  </a:schemeClr>
                </a:solidFill>
                <a:latin typeface="Book Antiqua" panose="02040602050305030304" pitchFamily="18" charset="0"/>
              </a:rPr>
              <a:t>colors</a:t>
            </a:r>
            <a:r>
              <a:rPr lang="en-GB" sz="2600" dirty="0">
                <a:solidFill>
                  <a:schemeClr val="accent3">
                    <a:lumMod val="20000"/>
                    <a:lumOff val="80000"/>
                  </a:schemeClr>
                </a:solidFill>
                <a:latin typeface="Book Antiqua" panose="02040602050305030304" pitchFamily="18" charset="0"/>
              </a:rPr>
              <a:t>, “of the newest fashion, and . . . suitable for the summer season.” They should care that a retailer had his goods “upon the best terms and from the best house in London,” and that anyone was welcome to “see the sterling cost” to appreciate the fair price of these fine offerings. </a:t>
            </a:r>
            <a:r>
              <a:rPr lang="en-GB" sz="2600" i="1" dirty="0">
                <a:latin typeface="Book Antiqua" panose="02040602050305030304" pitchFamily="18" charset="0"/>
              </a:rPr>
              <a:t>Pennsylvania Gazette </a:t>
            </a:r>
            <a:r>
              <a:rPr lang="en-GB" sz="2600" dirty="0">
                <a:latin typeface="Book Antiqua" panose="02040602050305030304" pitchFamily="18" charset="0"/>
              </a:rPr>
              <a:t>, 1765.</a:t>
            </a:r>
          </a:p>
        </p:txBody>
      </p:sp>
    </p:spTree>
    <p:extLst>
      <p:ext uri="{BB962C8B-B14F-4D97-AF65-F5344CB8AC3E}">
        <p14:creationId xmlns:p14="http://schemas.microsoft.com/office/powerpoint/2010/main" val="444925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6CEC2A8D-9ACF-4FC3-A893-B7D43E37ABDB}"/>
              </a:ext>
            </a:extLst>
          </p:cNvPr>
          <p:cNvSpPr>
            <a:spLocks noGrp="1"/>
          </p:cNvSpPr>
          <p:nvPr>
            <p:ph type="title"/>
          </p:nvPr>
        </p:nvSpPr>
        <p:spPr>
          <a:xfrm>
            <a:off x="9296400" y="607391"/>
            <a:ext cx="2430780" cy="2561693"/>
          </a:xfrm>
        </p:spPr>
        <p:txBody>
          <a:bodyPr>
            <a:noAutofit/>
          </a:bodyPr>
          <a:lstStyle/>
          <a:p>
            <a:r>
              <a:rPr lang="en-GB" sz="3200" dirty="0">
                <a:latin typeface="Book Antiqua" panose="02040602050305030304" pitchFamily="18" charset="0"/>
              </a:rPr>
              <a:t>Works by Wedgwood </a:t>
            </a:r>
          </a:p>
        </p:txBody>
      </p:sp>
      <p:pic>
        <p:nvPicPr>
          <p:cNvPr id="7" name="Sisällön paikkamerkki 6">
            <a:extLst>
              <a:ext uri="{FF2B5EF4-FFF2-40B4-BE49-F238E27FC236}">
                <a16:creationId xmlns:a16="http://schemas.microsoft.com/office/drawing/2014/main" id="{F6E092CD-2B47-47FA-A87C-49064BF461F4}"/>
              </a:ext>
            </a:extLst>
          </p:cNvPr>
          <p:cNvPicPr>
            <a:picLocks noGrp="1" noChangeAspect="1"/>
          </p:cNvPicPr>
          <p:nvPr>
            <p:ph idx="1"/>
          </p:nvPr>
        </p:nvPicPr>
        <p:blipFill>
          <a:blip r:embed="rId2"/>
          <a:stretch>
            <a:fillRect/>
          </a:stretch>
        </p:blipFill>
        <p:spPr>
          <a:xfrm>
            <a:off x="5986160" y="1979112"/>
            <a:ext cx="2763038" cy="3002321"/>
          </a:xfrm>
          <a:prstGeom prst="rect">
            <a:avLst/>
          </a:prstGeom>
        </p:spPr>
      </p:pic>
      <p:sp>
        <p:nvSpPr>
          <p:cNvPr id="6" name="Tekstin paikkamerkki 5">
            <a:extLst>
              <a:ext uri="{FF2B5EF4-FFF2-40B4-BE49-F238E27FC236}">
                <a16:creationId xmlns:a16="http://schemas.microsoft.com/office/drawing/2014/main" id="{E0A56962-2E9F-4826-87DE-3A96145BCB99}"/>
              </a:ext>
            </a:extLst>
          </p:cNvPr>
          <p:cNvSpPr>
            <a:spLocks noGrp="1"/>
          </p:cNvSpPr>
          <p:nvPr>
            <p:ph type="body" sz="half" idx="2"/>
          </p:nvPr>
        </p:nvSpPr>
        <p:spPr>
          <a:xfrm>
            <a:off x="9296400" y="3933172"/>
            <a:ext cx="2430780" cy="1858027"/>
          </a:xfrm>
        </p:spPr>
        <p:txBody>
          <a:bodyPr>
            <a:normAutofit/>
          </a:bodyPr>
          <a:lstStyle/>
          <a:p>
            <a:r>
              <a:rPr lang="en-GB" sz="2000" dirty="0">
                <a:latin typeface="Book Antiqua" panose="02040602050305030304" pitchFamily="18" charset="0"/>
              </a:rPr>
              <a:t>Transfer printed creamware 1775;     a medallion opposing slavery 1786</a:t>
            </a:r>
          </a:p>
        </p:txBody>
      </p:sp>
      <p:pic>
        <p:nvPicPr>
          <p:cNvPr id="8" name="Kuva 7">
            <a:extLst>
              <a:ext uri="{FF2B5EF4-FFF2-40B4-BE49-F238E27FC236}">
                <a16:creationId xmlns:a16="http://schemas.microsoft.com/office/drawing/2014/main" id="{2143F12C-8A3E-4B8A-82B0-B61840944D37}"/>
              </a:ext>
            </a:extLst>
          </p:cNvPr>
          <p:cNvPicPr>
            <a:picLocks noChangeAspect="1"/>
          </p:cNvPicPr>
          <p:nvPr/>
        </p:nvPicPr>
        <p:blipFill>
          <a:blip r:embed="rId3"/>
          <a:stretch>
            <a:fillRect/>
          </a:stretch>
        </p:blipFill>
        <p:spPr>
          <a:xfrm>
            <a:off x="245660" y="758610"/>
            <a:ext cx="5286724" cy="5456222"/>
          </a:xfrm>
          <a:prstGeom prst="rect">
            <a:avLst/>
          </a:prstGeom>
        </p:spPr>
      </p:pic>
    </p:spTree>
    <p:extLst>
      <p:ext uri="{BB962C8B-B14F-4D97-AF65-F5344CB8AC3E}">
        <p14:creationId xmlns:p14="http://schemas.microsoft.com/office/powerpoint/2010/main" val="1992806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182A2D-4CFA-41F2-82A8-BCB59DD4C6CC}"/>
              </a:ext>
            </a:extLst>
          </p:cNvPr>
          <p:cNvSpPr>
            <a:spLocks noGrp="1"/>
          </p:cNvSpPr>
          <p:nvPr>
            <p:ph type="title"/>
          </p:nvPr>
        </p:nvSpPr>
        <p:spPr>
          <a:xfrm>
            <a:off x="1066800" y="388308"/>
            <a:ext cx="10058400" cy="1014607"/>
          </a:xfrm>
        </p:spPr>
        <p:txBody>
          <a:bodyPr/>
          <a:lstStyle/>
          <a:p>
            <a:r>
              <a:rPr lang="en-GB" dirty="0">
                <a:latin typeface="Britannic Bold" panose="020B0903060703020204" pitchFamily="34" charset="0"/>
              </a:rPr>
              <a:t>The Consumer Revolution Continues </a:t>
            </a:r>
          </a:p>
        </p:txBody>
      </p:sp>
      <p:sp>
        <p:nvSpPr>
          <p:cNvPr id="3" name="Sisällön paikkamerkki 2">
            <a:extLst>
              <a:ext uri="{FF2B5EF4-FFF2-40B4-BE49-F238E27FC236}">
                <a16:creationId xmlns:a16="http://schemas.microsoft.com/office/drawing/2014/main" id="{C638E21D-EA63-42B9-9AF1-5F5BF0719BBE}"/>
              </a:ext>
            </a:extLst>
          </p:cNvPr>
          <p:cNvSpPr>
            <a:spLocks noGrp="1"/>
          </p:cNvSpPr>
          <p:nvPr>
            <p:ph idx="1"/>
          </p:nvPr>
        </p:nvSpPr>
        <p:spPr>
          <a:xfrm>
            <a:off x="576197" y="1565753"/>
            <a:ext cx="11010378" cy="4469287"/>
          </a:xfrm>
        </p:spPr>
        <p:txBody>
          <a:bodyPr>
            <a:normAutofit/>
          </a:bodyPr>
          <a:lstStyle/>
          <a:p>
            <a:pPr marL="0" indent="0" algn="just">
              <a:buNone/>
            </a:pPr>
            <a:r>
              <a:rPr lang="en-GB" sz="2600" dirty="0">
                <a:solidFill>
                  <a:schemeClr val="accent2">
                    <a:lumMod val="20000"/>
                    <a:lumOff val="80000"/>
                  </a:schemeClr>
                </a:solidFill>
                <a:latin typeface="Book Antiqua" panose="02040602050305030304" pitchFamily="18" charset="0"/>
              </a:rPr>
              <a:t>[Ordinary people had] possessions like curtains and carpets; upholstered chairs; tablecloths; glass and china-ware; tea services; fancy pottery; looking-glasses; clocks; cases of books other than just the Bible, supplied by circulating libraries --; prints or ornaments to put on the wall or the mantelshelf; and all manner of </a:t>
            </a:r>
            <a:r>
              <a:rPr lang="en-GB" sz="2600" dirty="0" err="1">
                <a:solidFill>
                  <a:schemeClr val="accent2">
                    <a:lumMod val="20000"/>
                    <a:lumOff val="80000"/>
                  </a:schemeClr>
                </a:solidFill>
                <a:latin typeface="Book Antiqua" panose="02040602050305030304" pitchFamily="18" charset="0"/>
              </a:rPr>
              <a:t>bric</a:t>
            </a:r>
            <a:r>
              <a:rPr lang="en-GB" sz="2600" dirty="0">
                <a:solidFill>
                  <a:schemeClr val="accent2">
                    <a:lumMod val="20000"/>
                    <a:lumOff val="80000"/>
                  </a:schemeClr>
                </a:solidFill>
                <a:latin typeface="Book Antiqua" panose="02040602050305030304" pitchFamily="18" charset="0"/>
              </a:rPr>
              <a:t>-à-</a:t>
            </a:r>
            <a:r>
              <a:rPr lang="en-GB" sz="2600" dirty="0" err="1">
                <a:solidFill>
                  <a:schemeClr val="accent2">
                    <a:lumMod val="20000"/>
                    <a:lumOff val="80000"/>
                  </a:schemeClr>
                </a:solidFill>
                <a:latin typeface="Book Antiqua" panose="02040602050305030304" pitchFamily="18" charset="0"/>
              </a:rPr>
              <a:t>brac</a:t>
            </a:r>
            <a:r>
              <a:rPr lang="en-GB" sz="2600" dirty="0">
                <a:solidFill>
                  <a:schemeClr val="accent2">
                    <a:lumMod val="20000"/>
                    <a:lumOff val="80000"/>
                  </a:schemeClr>
                </a:solidFill>
                <a:latin typeface="Book Antiqua" panose="02040602050305030304" pitchFamily="18" charset="0"/>
              </a:rPr>
              <a:t> and decorations. Shop-bought toys, games, and jigsaw puzzles for children had become common. Not least, diet was more varied, with a greater range of fruit and vegetables. People owned more changes of clothes, particularly with the growing availability of cheaper calicoes and cottons. Efficient oil-lamps dispelled the age-old stygian gloom; gas lighting arrived with the new century, soon to be followed by railway travel and the electric telegraph. 										</a:t>
            </a:r>
            <a:r>
              <a:rPr lang="en-GB" sz="2600" dirty="0">
                <a:latin typeface="Book Antiqua" panose="02040602050305030304" pitchFamily="18" charset="0"/>
              </a:rPr>
              <a:t>Iain McCalman </a:t>
            </a:r>
          </a:p>
          <a:p>
            <a:pPr marL="0" indent="0">
              <a:buNone/>
            </a:pPr>
            <a:endParaRPr lang="en-GB" sz="2600" dirty="0">
              <a:latin typeface="Book Antiqua" panose="02040602050305030304" pitchFamily="18" charset="0"/>
            </a:endParaRPr>
          </a:p>
        </p:txBody>
      </p:sp>
    </p:spTree>
    <p:extLst>
      <p:ext uri="{BB962C8B-B14F-4D97-AF65-F5344CB8AC3E}">
        <p14:creationId xmlns:p14="http://schemas.microsoft.com/office/powerpoint/2010/main" val="587906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874023AB-3CCF-4F1C-81F2-ADF69DAD658C}"/>
              </a:ext>
            </a:extLst>
          </p:cNvPr>
          <p:cNvSpPr>
            <a:spLocks noGrp="1"/>
          </p:cNvSpPr>
          <p:nvPr>
            <p:ph idx="1"/>
          </p:nvPr>
        </p:nvSpPr>
        <p:spPr>
          <a:xfrm>
            <a:off x="663879" y="576197"/>
            <a:ext cx="10997853" cy="5458843"/>
          </a:xfrm>
        </p:spPr>
        <p:txBody>
          <a:bodyPr>
            <a:normAutofit/>
          </a:bodyPr>
          <a:lstStyle/>
          <a:p>
            <a:pPr marL="0" indent="0" algn="just">
              <a:buNone/>
            </a:pPr>
            <a:r>
              <a:rPr lang="en-GB" sz="2600" dirty="0">
                <a:solidFill>
                  <a:schemeClr val="accent3">
                    <a:lumMod val="20000"/>
                    <a:lumOff val="80000"/>
                  </a:schemeClr>
                </a:solidFill>
                <a:latin typeface="Book Antiqua" panose="02040602050305030304" pitchFamily="18" charset="0"/>
              </a:rPr>
              <a:t>English examples of the commercialisation of leisure at this period included horse-racing at Newmarket, concerts in London (from the 1670s onwards) and some provincial cities, operas at the Royal Academy of Music (founded in 1718), lectures on science in the coffee-houses, and balls and masquerades in newly constructed public assembly rooms in London, Bath and elsewhere. -- [T]</a:t>
            </a:r>
            <a:r>
              <a:rPr lang="en-GB" sz="2600" dirty="0" err="1">
                <a:solidFill>
                  <a:schemeClr val="accent3">
                    <a:lumMod val="20000"/>
                    <a:lumOff val="80000"/>
                  </a:schemeClr>
                </a:solidFill>
                <a:latin typeface="Book Antiqua" panose="02040602050305030304" pitchFamily="18" charset="0"/>
              </a:rPr>
              <a:t>hese</a:t>
            </a:r>
            <a:r>
              <a:rPr lang="en-GB" sz="2600" dirty="0">
                <a:solidFill>
                  <a:schemeClr val="accent3">
                    <a:lumMod val="20000"/>
                    <a:lumOff val="80000"/>
                  </a:schemeClr>
                </a:solidFill>
                <a:latin typeface="Book Antiqua" panose="02040602050305030304" pitchFamily="18" charset="0"/>
              </a:rPr>
              <a:t> events were open to anyone who could afford the price of a ticket. 							                                       </a:t>
            </a:r>
            <a:r>
              <a:rPr lang="en-GB" sz="2400" dirty="0">
                <a:latin typeface="Book Antiqua" panose="02040602050305030304" pitchFamily="18" charset="0"/>
              </a:rPr>
              <a:t>Briggs and Burke: </a:t>
            </a:r>
            <a:r>
              <a:rPr lang="en-GB" sz="2400" i="1" dirty="0">
                <a:latin typeface="Book Antiqua" panose="02040602050305030304" pitchFamily="18" charset="0"/>
              </a:rPr>
              <a:t>A Social History of the Media</a:t>
            </a:r>
          </a:p>
        </p:txBody>
      </p:sp>
      <p:pic>
        <p:nvPicPr>
          <p:cNvPr id="2" name="Kuva 1">
            <a:extLst>
              <a:ext uri="{FF2B5EF4-FFF2-40B4-BE49-F238E27FC236}">
                <a16:creationId xmlns:a16="http://schemas.microsoft.com/office/drawing/2014/main" id="{13F6DBC2-4DE6-4FEC-87A4-98E5A75F5E9E}"/>
              </a:ext>
            </a:extLst>
          </p:cNvPr>
          <p:cNvPicPr>
            <a:picLocks noChangeAspect="1"/>
          </p:cNvPicPr>
          <p:nvPr/>
        </p:nvPicPr>
        <p:blipFill>
          <a:blip r:embed="rId2"/>
          <a:stretch>
            <a:fillRect/>
          </a:stretch>
        </p:blipFill>
        <p:spPr>
          <a:xfrm>
            <a:off x="0" y="3640377"/>
            <a:ext cx="4290164" cy="3217623"/>
          </a:xfrm>
          <a:prstGeom prst="rect">
            <a:avLst/>
          </a:prstGeom>
        </p:spPr>
      </p:pic>
    </p:spTree>
    <p:extLst>
      <p:ext uri="{BB962C8B-B14F-4D97-AF65-F5344CB8AC3E}">
        <p14:creationId xmlns:p14="http://schemas.microsoft.com/office/powerpoint/2010/main" val="39892774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D3960DE-A1A3-4319-9925-71B2BEAF7CA7}"/>
              </a:ext>
            </a:extLst>
          </p:cNvPr>
          <p:cNvSpPr>
            <a:spLocks noGrp="1"/>
          </p:cNvSpPr>
          <p:nvPr>
            <p:ph type="title"/>
          </p:nvPr>
        </p:nvSpPr>
        <p:spPr>
          <a:xfrm>
            <a:off x="1066800" y="425886"/>
            <a:ext cx="10058400" cy="1077237"/>
          </a:xfrm>
        </p:spPr>
        <p:txBody>
          <a:bodyPr/>
          <a:lstStyle/>
          <a:p>
            <a:r>
              <a:rPr lang="en-GB" dirty="0">
                <a:latin typeface="Britannic Bold" panose="020B0903060703020204" pitchFamily="34" charset="0"/>
              </a:rPr>
              <a:t>The Gin Craze</a:t>
            </a:r>
          </a:p>
        </p:txBody>
      </p:sp>
      <p:sp>
        <p:nvSpPr>
          <p:cNvPr id="3" name="Sisällön paikkamerkki 2">
            <a:extLst>
              <a:ext uri="{FF2B5EF4-FFF2-40B4-BE49-F238E27FC236}">
                <a16:creationId xmlns:a16="http://schemas.microsoft.com/office/drawing/2014/main" id="{9BE54436-5836-4F81-BF5A-A5D718809E10}"/>
              </a:ext>
            </a:extLst>
          </p:cNvPr>
          <p:cNvSpPr>
            <a:spLocks noGrp="1"/>
          </p:cNvSpPr>
          <p:nvPr>
            <p:ph idx="1"/>
          </p:nvPr>
        </p:nvSpPr>
        <p:spPr>
          <a:xfrm>
            <a:off x="488514" y="1503123"/>
            <a:ext cx="11173217" cy="4531917"/>
          </a:xfrm>
        </p:spPr>
        <p:txBody>
          <a:bodyPr>
            <a:normAutofit/>
          </a:bodyPr>
          <a:lstStyle/>
          <a:p>
            <a:pPr marL="0" indent="0" algn="just">
              <a:buNone/>
            </a:pPr>
            <a:r>
              <a:rPr lang="en-GB" sz="2600" dirty="0">
                <a:solidFill>
                  <a:schemeClr val="accent3">
                    <a:lumMod val="20000"/>
                    <a:lumOff val="80000"/>
                  </a:schemeClr>
                </a:solidFill>
                <a:latin typeface="Book Antiqua" panose="02040602050305030304" pitchFamily="18" charset="0"/>
              </a:rPr>
              <a:t>At the start of the eighteenth century gin stood for modernity, free trade and economic security. By 1750 gin stood for urban decay, social </a:t>
            </a:r>
            <a:r>
              <a:rPr lang="en-GB" sz="2600" dirty="0" err="1">
                <a:solidFill>
                  <a:schemeClr val="accent3">
                    <a:lumMod val="20000"/>
                    <a:lumOff val="80000"/>
                  </a:schemeClr>
                </a:solidFill>
                <a:latin typeface="Book Antiqua" panose="02040602050305030304" pitchFamily="18" charset="0"/>
              </a:rPr>
              <a:t>disin</a:t>
            </a:r>
            <a:r>
              <a:rPr lang="en-GB" sz="2600" dirty="0">
                <a:solidFill>
                  <a:schemeClr val="accent3">
                    <a:lumMod val="20000"/>
                    <a:lumOff val="80000"/>
                  </a:schemeClr>
                </a:solidFill>
                <a:latin typeface="Book Antiqua" panose="02040602050305030304" pitchFamily="18" charset="0"/>
              </a:rPr>
              <a:t>- </a:t>
            </a:r>
            <a:r>
              <a:rPr lang="en-GB" sz="2600" dirty="0" err="1">
                <a:solidFill>
                  <a:schemeClr val="accent3">
                    <a:lumMod val="20000"/>
                    <a:lumOff val="80000"/>
                  </a:schemeClr>
                </a:solidFill>
                <a:latin typeface="Book Antiqua" panose="02040602050305030304" pitchFamily="18" charset="0"/>
              </a:rPr>
              <a:t>tegration</a:t>
            </a:r>
            <a:r>
              <a:rPr lang="en-GB" sz="2600" dirty="0">
                <a:solidFill>
                  <a:schemeClr val="accent3">
                    <a:lumMod val="20000"/>
                    <a:lumOff val="80000"/>
                  </a:schemeClr>
                </a:solidFill>
                <a:latin typeface="Book Antiqua" panose="02040602050305030304" pitchFamily="18" charset="0"/>
              </a:rPr>
              <a:t> and economic collapse.   </a:t>
            </a:r>
            <a:r>
              <a:rPr lang="en-GB" sz="2600" dirty="0">
                <a:latin typeface="Book Antiqua" panose="02040602050305030304" pitchFamily="18" charset="0"/>
              </a:rPr>
              <a:t>James Nicholls </a:t>
            </a:r>
          </a:p>
          <a:p>
            <a:pPr algn="just"/>
            <a:r>
              <a:rPr lang="en-GB" sz="2600" dirty="0">
                <a:latin typeface="Book Antiqua" panose="02040602050305030304" pitchFamily="18" charset="0"/>
              </a:rPr>
              <a:t>Gin wasn’t the first distilled drink available in Britain, but it was the 	first to gain widespread popularity</a:t>
            </a:r>
          </a:p>
          <a:p>
            <a:pPr algn="just"/>
            <a:r>
              <a:rPr lang="en-GB" sz="2600" dirty="0">
                <a:latin typeface="Book Antiqua" panose="02040602050305030304" pitchFamily="18" charset="0"/>
              </a:rPr>
              <a:t>After 1688, William III encouraged the use of his native Dutch ‘</a:t>
            </a:r>
            <a:r>
              <a:rPr lang="en-GB" sz="2600" i="1" dirty="0" err="1">
                <a:latin typeface="Book Antiqua" panose="02040602050305030304" pitchFamily="18" charset="0"/>
              </a:rPr>
              <a:t>geneva</a:t>
            </a:r>
            <a:r>
              <a:rPr lang="en-GB" sz="2600" dirty="0">
                <a:latin typeface="Book Antiqua" panose="02040602050305030304" pitchFamily="18" charset="0"/>
              </a:rPr>
              <a:t>’ 	(instead of French brandy)</a:t>
            </a:r>
          </a:p>
          <a:p>
            <a:pPr algn="just"/>
            <a:r>
              <a:rPr lang="en-GB" sz="2600" dirty="0">
                <a:latin typeface="Book Antiqua" panose="02040602050305030304" pitchFamily="18" charset="0"/>
              </a:rPr>
              <a:t>Being made from native corn, gin boosted the British economy as well as 	agriculture </a:t>
            </a:r>
          </a:p>
          <a:p>
            <a:pPr algn="just"/>
            <a:r>
              <a:rPr lang="en-GB" sz="2600" dirty="0">
                <a:latin typeface="Book Antiqua" panose="02040602050305030304" pitchFamily="18" charset="0"/>
              </a:rPr>
              <a:t>Anyone who wished could set up shop as a producer or retailer of gin - 	without a licence </a:t>
            </a:r>
          </a:p>
        </p:txBody>
      </p:sp>
    </p:spTree>
    <p:extLst>
      <p:ext uri="{BB962C8B-B14F-4D97-AF65-F5344CB8AC3E}">
        <p14:creationId xmlns:p14="http://schemas.microsoft.com/office/powerpoint/2010/main" val="10081749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2CFCB9C0-810E-480F-BF59-A16BF0DE135C}"/>
              </a:ext>
            </a:extLst>
          </p:cNvPr>
          <p:cNvSpPr>
            <a:spLocks noGrp="1"/>
          </p:cNvSpPr>
          <p:nvPr>
            <p:ph idx="1"/>
          </p:nvPr>
        </p:nvSpPr>
        <p:spPr>
          <a:xfrm>
            <a:off x="651353" y="576197"/>
            <a:ext cx="10910169" cy="5458843"/>
          </a:xfrm>
        </p:spPr>
        <p:txBody>
          <a:bodyPr>
            <a:normAutofit/>
          </a:bodyPr>
          <a:lstStyle/>
          <a:p>
            <a:pPr algn="just"/>
            <a:r>
              <a:rPr lang="en-GB" sz="2600" dirty="0">
                <a:latin typeface="Book Antiqua" panose="02040602050305030304" pitchFamily="18" charset="0"/>
              </a:rPr>
              <a:t>18</a:t>
            </a:r>
            <a:r>
              <a:rPr lang="en-GB" sz="2600" baseline="30000" dirty="0">
                <a:latin typeface="Book Antiqua" panose="02040602050305030304" pitchFamily="18" charset="0"/>
              </a:rPr>
              <a:t>th</a:t>
            </a:r>
            <a:r>
              <a:rPr lang="en-GB" sz="2600" dirty="0">
                <a:latin typeface="Book Antiqua" panose="02040602050305030304" pitchFamily="18" charset="0"/>
              </a:rPr>
              <a:t> century ‘gin’ is a shorthand for any corn-based distilled (and often 	flavoured and sweetened) spirits</a:t>
            </a:r>
          </a:p>
          <a:p>
            <a:pPr algn="just"/>
            <a:r>
              <a:rPr lang="en-GB" sz="2600" dirty="0">
                <a:latin typeface="Book Antiqua" panose="02040602050305030304" pitchFamily="18" charset="0"/>
              </a:rPr>
              <a:t>By the 1720s, an average Londoner consumed an estimated pint of gin a 	week </a:t>
            </a:r>
          </a:p>
          <a:p>
            <a:pPr marL="0" indent="0" algn="just">
              <a:buNone/>
            </a:pPr>
            <a:r>
              <a:rPr lang="en-GB" sz="2600" dirty="0">
                <a:latin typeface="Book Antiqua" panose="02040602050305030304" pitchFamily="18" charset="0"/>
              </a:rPr>
              <a:t>    -&gt; there were said to be over 8500 ‘dram shops’ in London </a:t>
            </a:r>
          </a:p>
          <a:p>
            <a:pPr algn="just"/>
            <a:r>
              <a:rPr lang="en-GB" sz="2600" dirty="0">
                <a:latin typeface="Book Antiqua" panose="02040602050305030304" pitchFamily="18" charset="0"/>
              </a:rPr>
              <a:t>Having been barred from clubs and alehouses, women could also 	partake of the new drink as liberally as men</a:t>
            </a:r>
          </a:p>
          <a:p>
            <a:pPr algn="just"/>
            <a:r>
              <a:rPr lang="en-GB" sz="2600" dirty="0">
                <a:latin typeface="Book Antiqua" panose="02040602050305030304" pitchFamily="18" charset="0"/>
              </a:rPr>
              <a:t>Along with the gin craze, a moral panic began to spread</a:t>
            </a:r>
          </a:p>
          <a:p>
            <a:pPr marL="0" indent="0" algn="just">
              <a:buNone/>
            </a:pPr>
            <a:r>
              <a:rPr lang="en-GB" sz="2600" dirty="0">
                <a:latin typeface="Book Antiqua" panose="02040602050305030304" pitchFamily="18" charset="0"/>
              </a:rPr>
              <a:t>   -&gt; worry about the health and morals of the working classes </a:t>
            </a:r>
          </a:p>
          <a:p>
            <a:pPr algn="just"/>
            <a:r>
              <a:rPr lang="en-GB" sz="2600" dirty="0">
                <a:latin typeface="Book Antiqua" panose="02040602050305030304" pitchFamily="18" charset="0"/>
              </a:rPr>
              <a:t>The 1736 Gin Act sought to limit the sale of gin by imposing a yearly 	£50 licence on anyone wanting to sell it</a:t>
            </a:r>
          </a:p>
          <a:p>
            <a:pPr marL="0" indent="0" algn="just">
              <a:buNone/>
            </a:pPr>
            <a:r>
              <a:rPr lang="en-GB" sz="2600" dirty="0">
                <a:latin typeface="Book Antiqua" panose="02040602050305030304" pitchFamily="18" charset="0"/>
              </a:rPr>
              <a:t>                                                                Roderick Phillips </a:t>
            </a:r>
            <a:r>
              <a:rPr lang="en-GB" sz="2600" i="1" dirty="0">
                <a:latin typeface="Book Antiqua" panose="02040602050305030304" pitchFamily="18" charset="0"/>
              </a:rPr>
              <a:t>Alcohol: A History</a:t>
            </a:r>
            <a:endParaRPr lang="en-GB" sz="2600" dirty="0">
              <a:latin typeface="Book Antiqua" panose="02040602050305030304" pitchFamily="18" charset="0"/>
            </a:endParaRPr>
          </a:p>
        </p:txBody>
      </p:sp>
    </p:spTree>
    <p:extLst>
      <p:ext uri="{BB962C8B-B14F-4D97-AF65-F5344CB8AC3E}">
        <p14:creationId xmlns:p14="http://schemas.microsoft.com/office/powerpoint/2010/main" val="279136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D922A120-09DB-4962-A648-AF6CB03D6D2E}"/>
              </a:ext>
            </a:extLst>
          </p:cNvPr>
          <p:cNvSpPr>
            <a:spLocks noGrp="1"/>
          </p:cNvSpPr>
          <p:nvPr>
            <p:ph type="title"/>
          </p:nvPr>
        </p:nvSpPr>
        <p:spPr>
          <a:xfrm>
            <a:off x="9296400" y="607392"/>
            <a:ext cx="2430780" cy="920783"/>
          </a:xfrm>
        </p:spPr>
        <p:txBody>
          <a:bodyPr>
            <a:normAutofit/>
          </a:bodyPr>
          <a:lstStyle/>
          <a:p>
            <a:r>
              <a:rPr lang="en-GB" sz="4000" i="1" dirty="0">
                <a:latin typeface="Book Antiqua" panose="02040602050305030304" pitchFamily="18" charset="0"/>
              </a:rPr>
              <a:t>Gin Lane </a:t>
            </a:r>
          </a:p>
        </p:txBody>
      </p:sp>
      <p:pic>
        <p:nvPicPr>
          <p:cNvPr id="8" name="Sisällön paikkamerkki 7">
            <a:extLst>
              <a:ext uri="{FF2B5EF4-FFF2-40B4-BE49-F238E27FC236}">
                <a16:creationId xmlns:a16="http://schemas.microsoft.com/office/drawing/2014/main" id="{BAC546CA-EFED-4FD7-B48B-2BC697611972}"/>
              </a:ext>
            </a:extLst>
          </p:cNvPr>
          <p:cNvPicPr>
            <a:picLocks noGrp="1" noChangeAspect="1"/>
          </p:cNvPicPr>
          <p:nvPr>
            <p:ph idx="1"/>
          </p:nvPr>
        </p:nvPicPr>
        <p:blipFill>
          <a:blip r:embed="rId2"/>
          <a:stretch>
            <a:fillRect/>
          </a:stretch>
        </p:blipFill>
        <p:spPr>
          <a:xfrm>
            <a:off x="1160060" y="6124"/>
            <a:ext cx="5931131" cy="6851876"/>
          </a:xfrm>
          <a:prstGeom prst="rect">
            <a:avLst/>
          </a:prstGeom>
        </p:spPr>
      </p:pic>
      <p:sp>
        <p:nvSpPr>
          <p:cNvPr id="6" name="Tekstin paikkamerkki 5">
            <a:extLst>
              <a:ext uri="{FF2B5EF4-FFF2-40B4-BE49-F238E27FC236}">
                <a16:creationId xmlns:a16="http://schemas.microsoft.com/office/drawing/2014/main" id="{6F4FDF8C-B07E-40DC-825D-1E7495CE3685}"/>
              </a:ext>
            </a:extLst>
          </p:cNvPr>
          <p:cNvSpPr>
            <a:spLocks noGrp="1"/>
          </p:cNvSpPr>
          <p:nvPr>
            <p:ph type="body" sz="half" idx="2"/>
          </p:nvPr>
        </p:nvSpPr>
        <p:spPr>
          <a:xfrm>
            <a:off x="9296400" y="2567836"/>
            <a:ext cx="2430780" cy="3223364"/>
          </a:xfrm>
        </p:spPr>
        <p:txBody>
          <a:bodyPr>
            <a:normAutofit/>
          </a:bodyPr>
          <a:lstStyle/>
          <a:p>
            <a:r>
              <a:rPr lang="en-GB" sz="3600" dirty="0">
                <a:latin typeface="Book Antiqua" panose="02040602050305030304" pitchFamily="18" charset="0"/>
              </a:rPr>
              <a:t>William Hogarth 1751</a:t>
            </a:r>
          </a:p>
        </p:txBody>
      </p:sp>
    </p:spTree>
    <p:extLst>
      <p:ext uri="{BB962C8B-B14F-4D97-AF65-F5344CB8AC3E}">
        <p14:creationId xmlns:p14="http://schemas.microsoft.com/office/powerpoint/2010/main" val="785223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8DEBFD-930A-471D-9A9D-7CFF7FA0A51D}"/>
              </a:ext>
            </a:extLst>
          </p:cNvPr>
          <p:cNvSpPr>
            <a:spLocks noGrp="1"/>
          </p:cNvSpPr>
          <p:nvPr>
            <p:ph type="title"/>
          </p:nvPr>
        </p:nvSpPr>
        <p:spPr>
          <a:xfrm>
            <a:off x="9296400" y="607392"/>
            <a:ext cx="2430780" cy="1258986"/>
          </a:xfrm>
        </p:spPr>
        <p:txBody>
          <a:bodyPr>
            <a:normAutofit/>
          </a:bodyPr>
          <a:lstStyle/>
          <a:p>
            <a:r>
              <a:rPr lang="en-GB" sz="4000" i="1" dirty="0">
                <a:latin typeface="Book Antiqua" panose="02040602050305030304" pitchFamily="18" charset="0"/>
              </a:rPr>
              <a:t>Beer Street </a:t>
            </a:r>
          </a:p>
        </p:txBody>
      </p:sp>
      <p:pic>
        <p:nvPicPr>
          <p:cNvPr id="5" name="Sisällön paikkamerkki 4">
            <a:extLst>
              <a:ext uri="{FF2B5EF4-FFF2-40B4-BE49-F238E27FC236}">
                <a16:creationId xmlns:a16="http://schemas.microsoft.com/office/drawing/2014/main" id="{96C47323-6AF3-4631-B221-AFB9732AB9EA}"/>
              </a:ext>
            </a:extLst>
          </p:cNvPr>
          <p:cNvPicPr>
            <a:picLocks noGrp="1" noChangeAspect="1"/>
          </p:cNvPicPr>
          <p:nvPr>
            <p:ph idx="1"/>
          </p:nvPr>
        </p:nvPicPr>
        <p:blipFill>
          <a:blip r:embed="rId2"/>
          <a:stretch>
            <a:fillRect/>
          </a:stretch>
        </p:blipFill>
        <p:spPr>
          <a:xfrm>
            <a:off x="1496049" y="0"/>
            <a:ext cx="5806544" cy="6858000"/>
          </a:xfrm>
          <a:prstGeom prst="rect">
            <a:avLst/>
          </a:prstGeom>
        </p:spPr>
      </p:pic>
      <p:sp>
        <p:nvSpPr>
          <p:cNvPr id="4" name="Tekstin paikkamerkki 3">
            <a:extLst>
              <a:ext uri="{FF2B5EF4-FFF2-40B4-BE49-F238E27FC236}">
                <a16:creationId xmlns:a16="http://schemas.microsoft.com/office/drawing/2014/main" id="{6E01D360-01D2-459B-9570-CA44EE5CA7F5}"/>
              </a:ext>
            </a:extLst>
          </p:cNvPr>
          <p:cNvSpPr>
            <a:spLocks noGrp="1"/>
          </p:cNvSpPr>
          <p:nvPr>
            <p:ph type="body" sz="half" idx="2"/>
          </p:nvPr>
        </p:nvSpPr>
        <p:spPr/>
        <p:txBody>
          <a:bodyPr>
            <a:normAutofit/>
          </a:bodyPr>
          <a:lstStyle/>
          <a:p>
            <a:r>
              <a:rPr lang="en-GB" sz="4000" dirty="0">
                <a:latin typeface="Book Antiqua" panose="02040602050305030304" pitchFamily="18" charset="0"/>
              </a:rPr>
              <a:t>William Hogarth</a:t>
            </a:r>
          </a:p>
          <a:p>
            <a:endParaRPr lang="en-GB" sz="4000" dirty="0">
              <a:latin typeface="Book Antiqua" panose="02040602050305030304" pitchFamily="18" charset="0"/>
            </a:endParaRPr>
          </a:p>
          <a:p>
            <a:r>
              <a:rPr lang="en-GB" sz="3600" dirty="0">
                <a:latin typeface="Book Antiqua" panose="02040602050305030304" pitchFamily="18" charset="0"/>
              </a:rPr>
              <a:t>1751/ 1759</a:t>
            </a:r>
          </a:p>
        </p:txBody>
      </p:sp>
    </p:spTree>
    <p:extLst>
      <p:ext uri="{BB962C8B-B14F-4D97-AF65-F5344CB8AC3E}">
        <p14:creationId xmlns:p14="http://schemas.microsoft.com/office/powerpoint/2010/main" val="3574118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BE86591C-ED3E-4902-9095-12D9D88C7983}"/>
              </a:ext>
            </a:extLst>
          </p:cNvPr>
          <p:cNvSpPr>
            <a:spLocks noGrp="1"/>
          </p:cNvSpPr>
          <p:nvPr>
            <p:ph idx="1"/>
          </p:nvPr>
        </p:nvSpPr>
        <p:spPr>
          <a:xfrm>
            <a:off x="363255" y="538619"/>
            <a:ext cx="8279705" cy="5496421"/>
          </a:xfrm>
        </p:spPr>
        <p:txBody>
          <a:bodyPr>
            <a:normAutofit/>
          </a:bodyPr>
          <a:lstStyle/>
          <a:p>
            <a:pPr algn="just"/>
            <a:r>
              <a:rPr lang="en-GB" sz="2600" dirty="0">
                <a:latin typeface="Book Antiqua" panose="02040602050305030304" pitchFamily="18" charset="0"/>
              </a:rPr>
              <a:t>The first documented outsiders to visit Australia 	were the Dutch who arrived in the 17</a:t>
            </a:r>
            <a:r>
              <a:rPr lang="en-GB" sz="2600" baseline="30000" dirty="0">
                <a:latin typeface="Book Antiqua" panose="02040602050305030304" pitchFamily="18" charset="0"/>
              </a:rPr>
              <a:t>th</a:t>
            </a:r>
            <a:r>
              <a:rPr lang="en-GB" sz="2600" dirty="0">
                <a:latin typeface="Book Antiqua" panose="02040602050305030304" pitchFamily="18" charset="0"/>
              </a:rPr>
              <a:t> century </a:t>
            </a:r>
          </a:p>
          <a:p>
            <a:pPr algn="just"/>
            <a:r>
              <a:rPr lang="en-GB" sz="2600" dirty="0">
                <a:latin typeface="Book Antiqua" panose="02040602050305030304" pitchFamily="18" charset="0"/>
              </a:rPr>
              <a:t>As in America, contact with new peoples led to 	widespread epidemics 	(f.ex. smallpox), with	 devastating effects on the local populations</a:t>
            </a:r>
          </a:p>
          <a:p>
            <a:pPr algn="just"/>
            <a:r>
              <a:rPr lang="en-GB" sz="2600" dirty="0">
                <a:latin typeface="Book Antiqua" panose="02040602050305030304" pitchFamily="18" charset="0"/>
              </a:rPr>
              <a:t>In 1767 the Royal Society planned to observe the 	transit of the planet Venus across the face of the 	sun in June 1769</a:t>
            </a:r>
          </a:p>
          <a:p>
            <a:pPr algn="just"/>
            <a:r>
              <a:rPr lang="en-GB" sz="2600" dirty="0">
                <a:latin typeface="Book Antiqua" panose="02040602050305030304" pitchFamily="18" charset="0"/>
              </a:rPr>
              <a:t>One of the voyages was commanded by James Cook, 	a lieutenant in the Royal Navy </a:t>
            </a:r>
          </a:p>
          <a:p>
            <a:pPr algn="just"/>
            <a:r>
              <a:rPr lang="en-GB" sz="2600" dirty="0">
                <a:latin typeface="Book Antiqua" panose="02040602050305030304" pitchFamily="18" charset="0"/>
              </a:rPr>
              <a:t>A skilled mapper and explorer, Cook was given 	instructions to take a look at the mainly 	uncharted area of the Pacific Ocean</a:t>
            </a:r>
          </a:p>
        </p:txBody>
      </p:sp>
      <p:pic>
        <p:nvPicPr>
          <p:cNvPr id="2" name="Kuva 1">
            <a:extLst>
              <a:ext uri="{FF2B5EF4-FFF2-40B4-BE49-F238E27FC236}">
                <a16:creationId xmlns:a16="http://schemas.microsoft.com/office/drawing/2014/main" id="{0D41BFD3-3683-4705-ADB2-E0FFC0BD6922}"/>
              </a:ext>
            </a:extLst>
          </p:cNvPr>
          <p:cNvPicPr>
            <a:picLocks noChangeAspect="1"/>
          </p:cNvPicPr>
          <p:nvPr/>
        </p:nvPicPr>
        <p:blipFill>
          <a:blip r:embed="rId2"/>
          <a:stretch>
            <a:fillRect/>
          </a:stretch>
        </p:blipFill>
        <p:spPr>
          <a:xfrm>
            <a:off x="8830849" y="2360316"/>
            <a:ext cx="3361151" cy="2424626"/>
          </a:xfrm>
          <a:prstGeom prst="rect">
            <a:avLst/>
          </a:prstGeom>
        </p:spPr>
      </p:pic>
    </p:spTree>
    <p:extLst>
      <p:ext uri="{BB962C8B-B14F-4D97-AF65-F5344CB8AC3E}">
        <p14:creationId xmlns:p14="http://schemas.microsoft.com/office/powerpoint/2010/main" val="415431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80F2469-F124-450D-9E2D-D1EE9938AD9D}"/>
              </a:ext>
            </a:extLst>
          </p:cNvPr>
          <p:cNvSpPr>
            <a:spLocks noGrp="1"/>
          </p:cNvSpPr>
          <p:nvPr>
            <p:ph type="title"/>
          </p:nvPr>
        </p:nvSpPr>
        <p:spPr>
          <a:xfrm>
            <a:off x="1066800" y="475990"/>
            <a:ext cx="10058400" cy="964503"/>
          </a:xfrm>
        </p:spPr>
        <p:txBody>
          <a:bodyPr/>
          <a:lstStyle/>
          <a:p>
            <a:r>
              <a:rPr lang="en-GB" dirty="0">
                <a:latin typeface="Britannic Bold" panose="020B0903060703020204" pitchFamily="34" charset="0"/>
              </a:rPr>
              <a:t>Finally, the Enlightenment! </a:t>
            </a:r>
          </a:p>
        </p:txBody>
      </p:sp>
      <p:sp>
        <p:nvSpPr>
          <p:cNvPr id="3" name="Sisällön paikkamerkki 2">
            <a:extLst>
              <a:ext uri="{FF2B5EF4-FFF2-40B4-BE49-F238E27FC236}">
                <a16:creationId xmlns:a16="http://schemas.microsoft.com/office/drawing/2014/main" id="{1F97203E-F96E-40CD-8987-EED8AD60BC63}"/>
              </a:ext>
            </a:extLst>
          </p:cNvPr>
          <p:cNvSpPr>
            <a:spLocks noGrp="1"/>
          </p:cNvSpPr>
          <p:nvPr>
            <p:ph idx="1"/>
          </p:nvPr>
        </p:nvSpPr>
        <p:spPr>
          <a:xfrm>
            <a:off x="688931" y="1653436"/>
            <a:ext cx="10772383" cy="4381604"/>
          </a:xfrm>
        </p:spPr>
        <p:txBody>
          <a:bodyPr>
            <a:normAutofit/>
          </a:bodyPr>
          <a:lstStyle/>
          <a:p>
            <a:pPr marL="0" indent="0" algn="just">
              <a:buNone/>
            </a:pPr>
            <a:r>
              <a:rPr lang="en-GB" sz="2600" dirty="0">
                <a:solidFill>
                  <a:schemeClr val="accent3">
                    <a:lumMod val="20000"/>
                    <a:lumOff val="80000"/>
                  </a:schemeClr>
                </a:solidFill>
                <a:latin typeface="Book Antiqua" panose="02040602050305030304" pitchFamily="18" charset="0"/>
              </a:rPr>
              <a:t>“A tendency towards critical enquiry and the application of reason” 										</a:t>
            </a:r>
            <a:r>
              <a:rPr lang="en-GB" sz="2600" dirty="0">
                <a:latin typeface="Book Antiqua" panose="02040602050305030304" pitchFamily="18" charset="0"/>
              </a:rPr>
              <a:t>- Jeremy Black </a:t>
            </a:r>
          </a:p>
          <a:p>
            <a:pPr algn="just"/>
            <a:r>
              <a:rPr lang="en-GB" sz="2600" dirty="0">
                <a:latin typeface="Book Antiqua" panose="02040602050305030304" pitchFamily="18" charset="0"/>
              </a:rPr>
              <a:t>A central part was played by French thinkers Voltaire, Rousseau, 	Diderot and D’Alembert </a:t>
            </a:r>
          </a:p>
          <a:p>
            <a:pPr algn="just"/>
            <a:r>
              <a:rPr lang="en-GB" sz="2600" dirty="0">
                <a:latin typeface="Book Antiqua" panose="02040602050305030304" pitchFamily="18" charset="0"/>
              </a:rPr>
              <a:t>Thanks to the rise of translation and the rising popularity of 	international travel, it was easier to spread these new ideas in 	the 	English-speaking word (and vice versa)</a:t>
            </a:r>
          </a:p>
          <a:p>
            <a:pPr algn="just"/>
            <a:r>
              <a:rPr lang="en-GB" sz="2600" dirty="0">
                <a:latin typeface="Book Antiqua" panose="02040602050305030304" pitchFamily="18" charset="0"/>
              </a:rPr>
              <a:t>John Locke and Isaac Newton in England; Adam Smith in Scotland </a:t>
            </a:r>
          </a:p>
          <a:p>
            <a:pPr algn="just"/>
            <a:r>
              <a:rPr lang="en-GB" sz="2600" dirty="0">
                <a:latin typeface="Book Antiqua" panose="02040602050305030304" pitchFamily="18" charset="0"/>
              </a:rPr>
              <a:t>Thomas Paine vs. Edmund Burke</a:t>
            </a:r>
          </a:p>
          <a:p>
            <a:pPr marL="0" indent="0" algn="just">
              <a:buNone/>
            </a:pPr>
            <a:r>
              <a:rPr lang="en-GB" sz="2600" dirty="0">
                <a:latin typeface="Book Antiqua" panose="02040602050305030304" pitchFamily="18" charset="0"/>
                <a:hlinkClick r:id="rId2"/>
              </a:rPr>
              <a:t>https://youtu.be/OPT7WsRZneU</a:t>
            </a:r>
            <a:endParaRPr lang="en-GB" sz="2600" dirty="0">
              <a:latin typeface="Book Antiqua" panose="02040602050305030304" pitchFamily="18" charset="0"/>
            </a:endParaRPr>
          </a:p>
          <a:p>
            <a:pPr marL="0" indent="0" algn="just">
              <a:buNone/>
            </a:pPr>
            <a:endParaRPr lang="en-GB" sz="2600" dirty="0">
              <a:latin typeface="Book Antiqua" panose="02040602050305030304" pitchFamily="18" charset="0"/>
            </a:endParaRPr>
          </a:p>
          <a:p>
            <a:pPr marL="0" indent="0" algn="just">
              <a:buNone/>
            </a:pPr>
            <a:r>
              <a:rPr lang="en-GB" sz="2600" dirty="0">
                <a:latin typeface="Book Antiqua" panose="02040602050305030304" pitchFamily="18" charset="0"/>
              </a:rPr>
              <a:t>   </a:t>
            </a:r>
          </a:p>
          <a:p>
            <a:pPr marL="0" indent="0" algn="just">
              <a:buNone/>
            </a:pPr>
            <a:endParaRPr lang="en-GB" sz="2400" dirty="0">
              <a:latin typeface="Book Antiqua" panose="02040602050305030304" pitchFamily="18" charset="0"/>
            </a:endParaRPr>
          </a:p>
        </p:txBody>
      </p:sp>
    </p:spTree>
    <p:extLst>
      <p:ext uri="{BB962C8B-B14F-4D97-AF65-F5344CB8AC3E}">
        <p14:creationId xmlns:p14="http://schemas.microsoft.com/office/powerpoint/2010/main" val="163103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19185A75-9B4C-49AB-80D7-95791B67B0DF}"/>
              </a:ext>
            </a:extLst>
          </p:cNvPr>
          <p:cNvSpPr>
            <a:spLocks noGrp="1"/>
          </p:cNvSpPr>
          <p:nvPr>
            <p:ph idx="1"/>
          </p:nvPr>
        </p:nvSpPr>
        <p:spPr>
          <a:xfrm>
            <a:off x="627797" y="726510"/>
            <a:ext cx="10740788" cy="5308530"/>
          </a:xfrm>
        </p:spPr>
        <p:txBody>
          <a:bodyPr>
            <a:normAutofit/>
          </a:bodyPr>
          <a:lstStyle/>
          <a:p>
            <a:pPr marL="0" indent="0" algn="just">
              <a:buNone/>
            </a:pPr>
            <a:r>
              <a:rPr lang="en-GB" sz="2600" dirty="0">
                <a:solidFill>
                  <a:schemeClr val="accent3">
                    <a:lumMod val="20000"/>
                    <a:lumOff val="80000"/>
                  </a:schemeClr>
                </a:solidFill>
                <a:latin typeface="Book Antiqua" panose="02040602050305030304" pitchFamily="18" charset="0"/>
              </a:rPr>
              <a:t>The 18</a:t>
            </a:r>
            <a:r>
              <a:rPr lang="en-GB" sz="2600" baseline="30000" dirty="0">
                <a:solidFill>
                  <a:schemeClr val="accent3">
                    <a:lumMod val="20000"/>
                    <a:lumOff val="80000"/>
                  </a:schemeClr>
                </a:solidFill>
                <a:latin typeface="Book Antiqua" panose="02040602050305030304" pitchFamily="18" charset="0"/>
              </a:rPr>
              <a:t>th</a:t>
            </a:r>
            <a:r>
              <a:rPr lang="en-GB" sz="2600" dirty="0">
                <a:solidFill>
                  <a:schemeClr val="accent3">
                    <a:lumMod val="20000"/>
                    <a:lumOff val="80000"/>
                  </a:schemeClr>
                </a:solidFill>
                <a:latin typeface="Book Antiqua" panose="02040602050305030304" pitchFamily="18" charset="0"/>
              </a:rPr>
              <a:t> century was a time of what has been called an ‘explosion’ of printed matter in Britain [--]. In England, there was a rise of small cheap books or ‘pocket-books’ in the 1770s [--]. The marketing of these books became increasingly sophisticated. The publisher John Newbery, for instance, offered a ball for boys and a pincushion for girls at twopence extra if they bought one of his children’s books [--]. </a:t>
            </a:r>
          </a:p>
          <a:p>
            <a:pPr marL="0" indent="0" algn="just">
              <a:buNone/>
            </a:pPr>
            <a:r>
              <a:rPr lang="en-GB" sz="2600" dirty="0">
                <a:solidFill>
                  <a:schemeClr val="accent3">
                    <a:lumMod val="20000"/>
                    <a:lumOff val="80000"/>
                  </a:schemeClr>
                </a:solidFill>
                <a:latin typeface="Book Antiqua" panose="02040602050305030304" pitchFamily="18" charset="0"/>
              </a:rPr>
              <a:t>The annual production of works of fiction in Britain -- rose at least threefold between 1740 and 1770 and more than doubled again between 1770 and 1800. </a:t>
            </a:r>
          </a:p>
          <a:p>
            <a:pPr marL="0" indent="0" algn="just">
              <a:buNone/>
            </a:pPr>
            <a:r>
              <a:rPr lang="en-GB" sz="2600" dirty="0">
                <a:latin typeface="Book Antiqua" panose="02040602050305030304" pitchFamily="18" charset="0"/>
              </a:rPr>
              <a:t>-&gt; the rise of the novel </a:t>
            </a:r>
          </a:p>
        </p:txBody>
      </p:sp>
    </p:spTree>
    <p:extLst>
      <p:ext uri="{BB962C8B-B14F-4D97-AF65-F5344CB8AC3E}">
        <p14:creationId xmlns:p14="http://schemas.microsoft.com/office/powerpoint/2010/main" val="14460535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EB0715-12CD-48C4-A55B-6B53848A70EE}"/>
              </a:ext>
            </a:extLst>
          </p:cNvPr>
          <p:cNvSpPr>
            <a:spLocks noGrp="1"/>
          </p:cNvSpPr>
          <p:nvPr>
            <p:ph type="title"/>
          </p:nvPr>
        </p:nvSpPr>
        <p:spPr>
          <a:xfrm>
            <a:off x="1066800" y="513567"/>
            <a:ext cx="10058400" cy="1164921"/>
          </a:xfrm>
        </p:spPr>
        <p:txBody>
          <a:bodyPr/>
          <a:lstStyle/>
          <a:p>
            <a:r>
              <a:rPr lang="en-GB" dirty="0">
                <a:latin typeface="Britannic Bold" panose="020B0903060703020204" pitchFamily="34" charset="0"/>
              </a:rPr>
              <a:t>New Reading Materials  </a:t>
            </a:r>
          </a:p>
        </p:txBody>
      </p:sp>
      <p:sp>
        <p:nvSpPr>
          <p:cNvPr id="3" name="Sisällön paikkamerkki 2">
            <a:extLst>
              <a:ext uri="{FF2B5EF4-FFF2-40B4-BE49-F238E27FC236}">
                <a16:creationId xmlns:a16="http://schemas.microsoft.com/office/drawing/2014/main" id="{D3E35960-9B4E-407C-902D-E15A5D883825}"/>
              </a:ext>
            </a:extLst>
          </p:cNvPr>
          <p:cNvSpPr>
            <a:spLocks noGrp="1"/>
          </p:cNvSpPr>
          <p:nvPr>
            <p:ph idx="1"/>
          </p:nvPr>
        </p:nvSpPr>
        <p:spPr>
          <a:xfrm>
            <a:off x="475989" y="1678488"/>
            <a:ext cx="10649211" cy="4356552"/>
          </a:xfrm>
        </p:spPr>
        <p:txBody>
          <a:bodyPr>
            <a:normAutofit/>
          </a:bodyPr>
          <a:lstStyle/>
          <a:p>
            <a:pPr algn="just"/>
            <a:r>
              <a:rPr lang="en-GB" sz="2600" dirty="0">
                <a:latin typeface="Book Antiqua" panose="02040602050305030304" pitchFamily="18" charset="0"/>
              </a:rPr>
              <a:t>The introduction of the library system made new kinds of   	           	reading materials available to a wider public</a:t>
            </a:r>
          </a:p>
          <a:p>
            <a:pPr marL="0" indent="0" algn="just">
              <a:buNone/>
            </a:pPr>
            <a:r>
              <a:rPr lang="en-GB" sz="2600" dirty="0">
                <a:latin typeface="Book Antiqua" panose="02040602050305030304" pitchFamily="18" charset="0"/>
              </a:rPr>
              <a:t>    -&gt; the first circulating library in 1725</a:t>
            </a:r>
          </a:p>
          <a:p>
            <a:pPr algn="just"/>
            <a:r>
              <a:rPr lang="en-GB" sz="2600" dirty="0">
                <a:latin typeface="Book Antiqua" panose="02040602050305030304" pitchFamily="18" charset="0"/>
              </a:rPr>
              <a:t>Samuel Richardson, Laurence Sterne</a:t>
            </a:r>
          </a:p>
          <a:p>
            <a:pPr algn="just"/>
            <a:r>
              <a:rPr lang="en-GB" sz="2600" dirty="0">
                <a:latin typeface="Book Antiqua" panose="02040602050305030304" pitchFamily="18" charset="0"/>
              </a:rPr>
              <a:t>Fanny Burney: </a:t>
            </a:r>
            <a:r>
              <a:rPr lang="en-GB" sz="2600" i="1" dirty="0">
                <a:latin typeface="Book Antiqua" panose="02040602050305030304" pitchFamily="18" charset="0"/>
              </a:rPr>
              <a:t>Evelina</a:t>
            </a:r>
            <a:r>
              <a:rPr lang="en-GB" sz="2600" dirty="0">
                <a:latin typeface="Book Antiqua" panose="02040602050305030304" pitchFamily="18" charset="0"/>
              </a:rPr>
              <a:t>  </a:t>
            </a:r>
          </a:p>
          <a:p>
            <a:pPr algn="just"/>
            <a:r>
              <a:rPr lang="en-GB" sz="2600" dirty="0">
                <a:latin typeface="Book Antiqua" panose="02040602050305030304" pitchFamily="18" charset="0"/>
              </a:rPr>
              <a:t>Jonathan Swift: </a:t>
            </a:r>
            <a:r>
              <a:rPr lang="en-GB" sz="2600" i="1" dirty="0">
                <a:latin typeface="Book Antiqua" panose="02040602050305030304" pitchFamily="18" charset="0"/>
              </a:rPr>
              <a:t>Gulliver’s Travels; A Modest Proposal</a:t>
            </a:r>
          </a:p>
          <a:p>
            <a:pPr algn="just"/>
            <a:r>
              <a:rPr lang="en-GB" sz="2600" dirty="0">
                <a:latin typeface="Book Antiqua" panose="02040602050305030304" pitchFamily="18" charset="0"/>
              </a:rPr>
              <a:t>Samuel Johnson: </a:t>
            </a:r>
            <a:r>
              <a:rPr lang="en-GB" sz="2600" i="1" dirty="0">
                <a:latin typeface="Book Antiqua" panose="02040602050305030304" pitchFamily="18" charset="0"/>
              </a:rPr>
              <a:t>A Dictionary of the English Language</a:t>
            </a:r>
            <a:r>
              <a:rPr lang="en-GB" sz="2600" dirty="0">
                <a:latin typeface="Book Antiqua" panose="02040602050305030304" pitchFamily="18" charset="0"/>
              </a:rPr>
              <a:t>  (1755)</a:t>
            </a:r>
          </a:p>
          <a:p>
            <a:pPr algn="just"/>
            <a:r>
              <a:rPr lang="en-GB" sz="2600" dirty="0">
                <a:latin typeface="Book Antiqua" panose="02040602050305030304" pitchFamily="18" charset="0"/>
              </a:rPr>
              <a:t>Edward Gibbon: </a:t>
            </a:r>
            <a:r>
              <a:rPr lang="en-GB" sz="2600" i="1" dirty="0">
                <a:latin typeface="Book Antiqua" panose="02040602050305030304" pitchFamily="18" charset="0"/>
              </a:rPr>
              <a:t>Decline and Fall of the Roman Empire </a:t>
            </a:r>
            <a:r>
              <a:rPr lang="en-GB" sz="2600" dirty="0">
                <a:latin typeface="Book Antiqua" panose="02040602050305030304" pitchFamily="18" charset="0"/>
              </a:rPr>
              <a:t>(1776-88)</a:t>
            </a:r>
          </a:p>
          <a:p>
            <a:pPr algn="just"/>
            <a:r>
              <a:rPr lang="en-GB" sz="2600" dirty="0">
                <a:latin typeface="Book Antiqua" panose="02040602050305030304" pitchFamily="18" charset="0"/>
              </a:rPr>
              <a:t>James McPherson’s Ossian cycle </a:t>
            </a:r>
          </a:p>
        </p:txBody>
      </p:sp>
      <p:pic>
        <p:nvPicPr>
          <p:cNvPr id="4" name="Kuva 3">
            <a:extLst>
              <a:ext uri="{FF2B5EF4-FFF2-40B4-BE49-F238E27FC236}">
                <a16:creationId xmlns:a16="http://schemas.microsoft.com/office/drawing/2014/main" id="{B85AA732-800D-4A3C-AFBE-8929BCA9811F}"/>
              </a:ext>
            </a:extLst>
          </p:cNvPr>
          <p:cNvPicPr>
            <a:picLocks noChangeAspect="1"/>
          </p:cNvPicPr>
          <p:nvPr/>
        </p:nvPicPr>
        <p:blipFill>
          <a:blip r:embed="rId2"/>
          <a:stretch>
            <a:fillRect/>
          </a:stretch>
        </p:blipFill>
        <p:spPr>
          <a:xfrm>
            <a:off x="9378462" y="1"/>
            <a:ext cx="2813538" cy="3429000"/>
          </a:xfrm>
          <a:prstGeom prst="rect">
            <a:avLst/>
          </a:prstGeom>
        </p:spPr>
      </p:pic>
    </p:spTree>
    <p:extLst>
      <p:ext uri="{BB962C8B-B14F-4D97-AF65-F5344CB8AC3E}">
        <p14:creationId xmlns:p14="http://schemas.microsoft.com/office/powerpoint/2010/main" val="367869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D6C10C9D-1364-4C9D-A2F3-8A772FA68C56}"/>
              </a:ext>
            </a:extLst>
          </p:cNvPr>
          <p:cNvSpPr>
            <a:spLocks noGrp="1"/>
          </p:cNvSpPr>
          <p:nvPr>
            <p:ph idx="1"/>
          </p:nvPr>
        </p:nvSpPr>
        <p:spPr>
          <a:xfrm>
            <a:off x="889348" y="739036"/>
            <a:ext cx="10235852" cy="5296004"/>
          </a:xfrm>
        </p:spPr>
        <p:txBody>
          <a:bodyPr>
            <a:normAutofit/>
          </a:bodyPr>
          <a:lstStyle/>
          <a:p>
            <a:pPr marL="0" indent="0" algn="just">
              <a:buNone/>
            </a:pPr>
            <a:r>
              <a:rPr lang="en-GB" sz="2600" dirty="0">
                <a:solidFill>
                  <a:schemeClr val="accent3">
                    <a:lumMod val="20000"/>
                    <a:lumOff val="80000"/>
                  </a:schemeClr>
                </a:solidFill>
                <a:latin typeface="Book Antiqua" panose="02040602050305030304" pitchFamily="18" charset="0"/>
              </a:rPr>
              <a:t>[T]he English periodical The Spectator, which began publication in 1711 -- prided itself on its independence. The point of the journal’s title was to emphasise its detachment from party politics [--]. Its coverage ranged from deep moral and aesthetic questions to the latest fashion in gloves. </a:t>
            </a:r>
          </a:p>
          <a:p>
            <a:pPr marL="0" indent="0" algn="just">
              <a:buNone/>
            </a:pPr>
            <a:r>
              <a:rPr lang="en-GB" sz="2600" dirty="0">
                <a:solidFill>
                  <a:schemeClr val="accent3">
                    <a:lumMod val="20000"/>
                    <a:lumOff val="80000"/>
                  </a:schemeClr>
                </a:solidFill>
                <a:latin typeface="Book Antiqua" panose="02040602050305030304" pitchFamily="18" charset="0"/>
              </a:rPr>
              <a:t>[I]</a:t>
            </a:r>
            <a:r>
              <a:rPr lang="en-GB" sz="2600" dirty="0" err="1">
                <a:solidFill>
                  <a:schemeClr val="accent3">
                    <a:lumMod val="20000"/>
                    <a:lumOff val="80000"/>
                  </a:schemeClr>
                </a:solidFill>
                <a:latin typeface="Book Antiqua" panose="02040602050305030304" pitchFamily="18" charset="0"/>
              </a:rPr>
              <a:t>ts</a:t>
            </a:r>
            <a:r>
              <a:rPr lang="en-GB" sz="2600" dirty="0">
                <a:solidFill>
                  <a:schemeClr val="accent3">
                    <a:lumMod val="20000"/>
                    <a:lumOff val="80000"/>
                  </a:schemeClr>
                </a:solidFill>
                <a:latin typeface="Book Antiqua" panose="02040602050305030304" pitchFamily="18" charset="0"/>
              </a:rPr>
              <a:t> editors… encouraged their readers to participate in the journal, placing an advertisement in the first issue advising ‘those who have a mind to correspond with me,’ to direct their letters to the printer. Many people did so, and some letters were published. </a:t>
            </a:r>
          </a:p>
          <a:p>
            <a:pPr marL="0" indent="0" algn="just">
              <a:buNone/>
            </a:pPr>
            <a:endParaRPr lang="en-GB" sz="2400" dirty="0">
              <a:latin typeface="Book Antiqua" panose="02040602050305030304" pitchFamily="18" charset="0"/>
            </a:endParaRPr>
          </a:p>
          <a:p>
            <a:pPr marL="0" indent="0" algn="just">
              <a:buNone/>
            </a:pPr>
            <a:r>
              <a:rPr lang="en-GB" sz="2400" dirty="0">
                <a:latin typeface="Book Antiqua" panose="02040602050305030304" pitchFamily="18" charset="0"/>
              </a:rPr>
              <a:t>			          Briggs and Burke: </a:t>
            </a:r>
            <a:r>
              <a:rPr lang="en-GB" sz="2400" i="1" dirty="0">
                <a:latin typeface="Book Antiqua" panose="02040602050305030304" pitchFamily="18" charset="0"/>
              </a:rPr>
              <a:t>A Social History of The Media </a:t>
            </a:r>
          </a:p>
        </p:txBody>
      </p:sp>
    </p:spTree>
    <p:extLst>
      <p:ext uri="{BB962C8B-B14F-4D97-AF65-F5344CB8AC3E}">
        <p14:creationId xmlns:p14="http://schemas.microsoft.com/office/powerpoint/2010/main" val="1520887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4C1AF303-17B3-4EDC-89D1-F9677C7EADE5}"/>
              </a:ext>
            </a:extLst>
          </p:cNvPr>
          <p:cNvSpPr>
            <a:spLocks noGrp="1"/>
          </p:cNvSpPr>
          <p:nvPr>
            <p:ph type="title"/>
          </p:nvPr>
        </p:nvSpPr>
        <p:spPr/>
        <p:txBody>
          <a:bodyPr/>
          <a:lstStyle/>
          <a:p>
            <a:r>
              <a:rPr lang="en-GB" dirty="0">
                <a:latin typeface="Book Antiqua" panose="02040602050305030304" pitchFamily="18" charset="0"/>
              </a:rPr>
              <a:t>Dorothy </a:t>
            </a:r>
            <a:r>
              <a:rPr lang="en-GB" dirty="0" err="1">
                <a:latin typeface="Book Antiqua" panose="02040602050305030304" pitchFamily="18" charset="0"/>
              </a:rPr>
              <a:t>Kilner</a:t>
            </a:r>
            <a:r>
              <a:rPr lang="en-GB" dirty="0">
                <a:latin typeface="Book Antiqua" panose="02040602050305030304" pitchFamily="18" charset="0"/>
              </a:rPr>
              <a:t> </a:t>
            </a:r>
          </a:p>
        </p:txBody>
      </p:sp>
      <p:sp>
        <p:nvSpPr>
          <p:cNvPr id="5" name="Kuvan paikkamerkki 4">
            <a:extLst>
              <a:ext uri="{FF2B5EF4-FFF2-40B4-BE49-F238E27FC236}">
                <a16:creationId xmlns:a16="http://schemas.microsoft.com/office/drawing/2014/main" id="{57BE4175-A6DB-4B1E-85C8-4C67BEF73F84}"/>
              </a:ext>
            </a:extLst>
          </p:cNvPr>
          <p:cNvSpPr>
            <a:spLocks noGrp="1"/>
          </p:cNvSpPr>
          <p:nvPr>
            <p:ph type="pic" idx="1"/>
          </p:nvPr>
        </p:nvSpPr>
        <p:spPr/>
      </p:sp>
      <p:sp>
        <p:nvSpPr>
          <p:cNvPr id="6" name="Tekstin paikkamerkki 5">
            <a:extLst>
              <a:ext uri="{FF2B5EF4-FFF2-40B4-BE49-F238E27FC236}">
                <a16:creationId xmlns:a16="http://schemas.microsoft.com/office/drawing/2014/main" id="{CD9D676C-93DE-40FC-80FC-35276DCF7DE4}"/>
              </a:ext>
            </a:extLst>
          </p:cNvPr>
          <p:cNvSpPr>
            <a:spLocks noGrp="1"/>
          </p:cNvSpPr>
          <p:nvPr>
            <p:ph type="body" sz="half" idx="2"/>
          </p:nvPr>
        </p:nvSpPr>
        <p:spPr/>
        <p:txBody>
          <a:bodyPr>
            <a:normAutofit/>
          </a:bodyPr>
          <a:lstStyle/>
          <a:p>
            <a:r>
              <a:rPr lang="en-GB" sz="2400" i="1" dirty="0">
                <a:latin typeface="Book Antiqua" panose="02040602050305030304" pitchFamily="18" charset="0"/>
              </a:rPr>
              <a:t>The Life and Perambulation of a Mouse </a:t>
            </a:r>
            <a:r>
              <a:rPr lang="en-GB" sz="2400" dirty="0">
                <a:latin typeface="Book Antiqua" panose="02040602050305030304" pitchFamily="18" charset="0"/>
              </a:rPr>
              <a:t> (1784)</a:t>
            </a:r>
          </a:p>
          <a:p>
            <a:r>
              <a:rPr lang="en-GB" sz="2400" dirty="0">
                <a:latin typeface="Book Antiqua" panose="02040602050305030304" pitchFamily="18" charset="0"/>
                <a:hlinkClick r:id="rId2"/>
              </a:rPr>
              <a:t>http://www.gutenberg.org/files/1904/1904-h/1904-h.htm</a:t>
            </a:r>
            <a:endParaRPr lang="en-GB" sz="2400" dirty="0">
              <a:latin typeface="Book Antiqua" panose="02040602050305030304" pitchFamily="18" charset="0"/>
            </a:endParaRPr>
          </a:p>
          <a:p>
            <a:endParaRPr lang="en-GB" sz="2400" dirty="0">
              <a:latin typeface="Book Antiqua" panose="02040602050305030304" pitchFamily="18" charset="0"/>
            </a:endParaRPr>
          </a:p>
        </p:txBody>
      </p:sp>
      <p:pic>
        <p:nvPicPr>
          <p:cNvPr id="7" name="Kuva 6">
            <a:extLst>
              <a:ext uri="{FF2B5EF4-FFF2-40B4-BE49-F238E27FC236}">
                <a16:creationId xmlns:a16="http://schemas.microsoft.com/office/drawing/2014/main" id="{1F4E322C-8C06-4B3F-89C9-927CE42B252A}"/>
              </a:ext>
            </a:extLst>
          </p:cNvPr>
          <p:cNvPicPr>
            <a:picLocks noChangeAspect="1"/>
          </p:cNvPicPr>
          <p:nvPr/>
        </p:nvPicPr>
        <p:blipFill>
          <a:blip r:embed="rId3"/>
          <a:stretch>
            <a:fillRect/>
          </a:stretch>
        </p:blipFill>
        <p:spPr>
          <a:xfrm>
            <a:off x="0" y="-1"/>
            <a:ext cx="8945313" cy="6739003"/>
          </a:xfrm>
          <a:prstGeom prst="rect">
            <a:avLst/>
          </a:prstGeom>
        </p:spPr>
      </p:pic>
    </p:spTree>
    <p:extLst>
      <p:ext uri="{BB962C8B-B14F-4D97-AF65-F5344CB8AC3E}">
        <p14:creationId xmlns:p14="http://schemas.microsoft.com/office/powerpoint/2010/main" val="39042707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196864-4711-4B8B-9AD1-9150A6C38B00}"/>
              </a:ext>
            </a:extLst>
          </p:cNvPr>
          <p:cNvSpPr>
            <a:spLocks noGrp="1"/>
          </p:cNvSpPr>
          <p:nvPr>
            <p:ph type="title"/>
          </p:nvPr>
        </p:nvSpPr>
        <p:spPr/>
        <p:txBody>
          <a:bodyPr>
            <a:normAutofit/>
          </a:bodyPr>
          <a:lstStyle/>
          <a:p>
            <a:r>
              <a:rPr lang="en-GB" sz="5400" dirty="0">
                <a:latin typeface="Britannic Bold" panose="020B0903060703020204" pitchFamily="34" charset="0"/>
              </a:rPr>
              <a:t>Romanticism </a:t>
            </a:r>
          </a:p>
        </p:txBody>
      </p:sp>
      <p:sp>
        <p:nvSpPr>
          <p:cNvPr id="3" name="Sisällön paikkamerkki 2">
            <a:extLst>
              <a:ext uri="{FF2B5EF4-FFF2-40B4-BE49-F238E27FC236}">
                <a16:creationId xmlns:a16="http://schemas.microsoft.com/office/drawing/2014/main" id="{E9F4B1BA-0012-4B85-8859-5C8D39878999}"/>
              </a:ext>
            </a:extLst>
          </p:cNvPr>
          <p:cNvSpPr>
            <a:spLocks noGrp="1"/>
          </p:cNvSpPr>
          <p:nvPr>
            <p:ph idx="1"/>
          </p:nvPr>
        </p:nvSpPr>
        <p:spPr>
          <a:xfrm>
            <a:off x="551145" y="2805830"/>
            <a:ext cx="11047956" cy="3745282"/>
          </a:xfrm>
        </p:spPr>
        <p:txBody>
          <a:bodyPr>
            <a:normAutofit/>
          </a:bodyPr>
          <a:lstStyle/>
          <a:p>
            <a:r>
              <a:rPr lang="en-GB" sz="2600" dirty="0">
                <a:latin typeface="Book Antiqua" panose="02040602050305030304" pitchFamily="18" charset="0"/>
              </a:rPr>
              <a:t>Began in Germany as a counterstrike against French classicism</a:t>
            </a:r>
          </a:p>
          <a:p>
            <a:pPr marL="0" indent="0" algn="just">
              <a:buNone/>
            </a:pPr>
            <a:r>
              <a:rPr lang="en-GB" sz="2600" dirty="0">
                <a:solidFill>
                  <a:schemeClr val="accent2">
                    <a:lumMod val="20000"/>
                    <a:lumOff val="80000"/>
                  </a:schemeClr>
                </a:solidFill>
                <a:latin typeface="Book Antiqua" panose="02040602050305030304" pitchFamily="18" charset="0"/>
              </a:rPr>
              <a:t>Against the formal, mimetic style of French classicism, Schlegel and his comrades extolled the expressive, imaginative role of the artist; against the mechanistic Enlightenment materialism of the French philosophes, the German Romantics revered religion and feeling; against the universalist abstractions of French rationalism, they valued the organic, the particular, and the historical.</a:t>
            </a:r>
          </a:p>
          <a:p>
            <a:pPr marL="0" indent="0">
              <a:buNone/>
            </a:pPr>
            <a:r>
              <a:rPr lang="en-GB" sz="2000" dirty="0">
                <a:solidFill>
                  <a:schemeClr val="accent2">
                    <a:lumMod val="20000"/>
                    <a:lumOff val="80000"/>
                  </a:schemeClr>
                </a:solidFill>
                <a:latin typeface="Book Antiqua" panose="02040602050305030304" pitchFamily="18" charset="0"/>
              </a:rPr>
              <a:t>                 </a:t>
            </a:r>
            <a:r>
              <a:rPr lang="en-GB" sz="2000" dirty="0">
                <a:latin typeface="Book Antiqua" panose="02040602050305030304" pitchFamily="18" charset="0"/>
              </a:rPr>
              <a:t>Iain McCalman: </a:t>
            </a:r>
            <a:r>
              <a:rPr lang="en-GB" sz="2000" i="1" dirty="0">
                <a:latin typeface="Book Antiqua" panose="02040602050305030304" pitchFamily="18" charset="0"/>
              </a:rPr>
              <a:t>An Oxford Companion to the Romantic Age: British Culture, 1776-1832</a:t>
            </a:r>
            <a:endParaRPr lang="en-GB" sz="2000" dirty="0">
              <a:latin typeface="Book Antiqua" panose="02040602050305030304" pitchFamily="18" charset="0"/>
            </a:endParaRPr>
          </a:p>
          <a:p>
            <a:pPr marL="0" indent="0">
              <a:buNone/>
            </a:pPr>
            <a:endParaRPr lang="en-GB" sz="2600" dirty="0">
              <a:latin typeface="Book Antiqua" panose="02040602050305030304" pitchFamily="18" charset="0"/>
            </a:endParaRPr>
          </a:p>
        </p:txBody>
      </p:sp>
      <p:pic>
        <p:nvPicPr>
          <p:cNvPr id="4" name="Kuva 3">
            <a:extLst>
              <a:ext uri="{FF2B5EF4-FFF2-40B4-BE49-F238E27FC236}">
                <a16:creationId xmlns:a16="http://schemas.microsoft.com/office/drawing/2014/main" id="{88FC93D5-434A-4B52-937A-31781240D285}"/>
              </a:ext>
            </a:extLst>
          </p:cNvPr>
          <p:cNvPicPr>
            <a:picLocks noChangeAspect="1"/>
          </p:cNvPicPr>
          <p:nvPr/>
        </p:nvPicPr>
        <p:blipFill>
          <a:blip r:embed="rId2"/>
          <a:stretch>
            <a:fillRect/>
          </a:stretch>
        </p:blipFill>
        <p:spPr>
          <a:xfrm>
            <a:off x="8104385" y="0"/>
            <a:ext cx="4087615" cy="2542784"/>
          </a:xfrm>
          <a:prstGeom prst="rect">
            <a:avLst/>
          </a:prstGeom>
        </p:spPr>
      </p:pic>
    </p:spTree>
    <p:extLst>
      <p:ext uri="{BB962C8B-B14F-4D97-AF65-F5344CB8AC3E}">
        <p14:creationId xmlns:p14="http://schemas.microsoft.com/office/powerpoint/2010/main" val="35105763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730175E-4662-41A5-B4F7-8ECA44CFA2C6}"/>
              </a:ext>
            </a:extLst>
          </p:cNvPr>
          <p:cNvSpPr>
            <a:spLocks noGrp="1"/>
          </p:cNvSpPr>
          <p:nvPr>
            <p:ph idx="1"/>
          </p:nvPr>
        </p:nvSpPr>
        <p:spPr>
          <a:xfrm>
            <a:off x="726510" y="588723"/>
            <a:ext cx="10398690" cy="5446317"/>
          </a:xfrm>
        </p:spPr>
        <p:txBody>
          <a:bodyPr>
            <a:normAutofit/>
          </a:bodyPr>
          <a:lstStyle/>
          <a:p>
            <a:pPr algn="just"/>
            <a:r>
              <a:rPr lang="en-GB" sz="2600" dirty="0">
                <a:latin typeface="Book Antiqua" panose="02040602050305030304" pitchFamily="18" charset="0"/>
              </a:rPr>
              <a:t>Yet, British Romantics had their own way of interpreting the 	movement </a:t>
            </a:r>
          </a:p>
          <a:p>
            <a:pPr algn="just"/>
            <a:r>
              <a:rPr lang="en-GB" sz="2600" dirty="0">
                <a:latin typeface="Book Antiqua" panose="02040602050305030304" pitchFamily="18" charset="0"/>
              </a:rPr>
              <a:t>William Wordsworth &amp; S.T. Coleridge: </a:t>
            </a:r>
            <a:r>
              <a:rPr lang="en-GB" sz="2600" i="1" dirty="0">
                <a:latin typeface="Book Antiqua" panose="02040602050305030304" pitchFamily="18" charset="0"/>
              </a:rPr>
              <a:t>The Lyrical Ballads</a:t>
            </a:r>
          </a:p>
          <a:p>
            <a:pPr algn="just"/>
            <a:r>
              <a:rPr lang="en-GB" sz="2600" dirty="0">
                <a:latin typeface="Book Antiqua" panose="02040602050305030304" pitchFamily="18" charset="0"/>
              </a:rPr>
              <a:t>William Blake: </a:t>
            </a:r>
            <a:r>
              <a:rPr lang="en-GB" sz="2600" i="1" dirty="0">
                <a:latin typeface="Book Antiqua" panose="02040602050305030304" pitchFamily="18" charset="0"/>
              </a:rPr>
              <a:t>Songs of Innocence and Experience</a:t>
            </a:r>
          </a:p>
          <a:p>
            <a:pPr algn="just"/>
            <a:r>
              <a:rPr lang="en-GB" sz="2600" dirty="0">
                <a:latin typeface="Book Antiqua" panose="02040602050305030304" pitchFamily="18" charset="0"/>
              </a:rPr>
              <a:t>Lord Byron &amp; Percy Shelley</a:t>
            </a:r>
          </a:p>
          <a:p>
            <a:pPr algn="just"/>
            <a:r>
              <a:rPr lang="en-GB" sz="2600" dirty="0">
                <a:latin typeface="Book Antiqua" panose="02040602050305030304" pitchFamily="18" charset="0"/>
              </a:rPr>
              <a:t>Walter Scott &amp; Robert Burns </a:t>
            </a:r>
          </a:p>
        </p:txBody>
      </p:sp>
      <p:pic>
        <p:nvPicPr>
          <p:cNvPr id="4" name="Kuva 3">
            <a:extLst>
              <a:ext uri="{FF2B5EF4-FFF2-40B4-BE49-F238E27FC236}">
                <a16:creationId xmlns:a16="http://schemas.microsoft.com/office/drawing/2014/main" id="{2E7F946F-757A-4651-A552-B7EEA095943A}"/>
              </a:ext>
            </a:extLst>
          </p:cNvPr>
          <p:cNvPicPr>
            <a:picLocks noChangeAspect="1"/>
          </p:cNvPicPr>
          <p:nvPr/>
        </p:nvPicPr>
        <p:blipFill>
          <a:blip r:embed="rId2"/>
          <a:stretch>
            <a:fillRect/>
          </a:stretch>
        </p:blipFill>
        <p:spPr>
          <a:xfrm>
            <a:off x="0" y="4087242"/>
            <a:ext cx="4041245" cy="2768253"/>
          </a:xfrm>
          <a:prstGeom prst="rect">
            <a:avLst/>
          </a:prstGeom>
        </p:spPr>
      </p:pic>
      <p:pic>
        <p:nvPicPr>
          <p:cNvPr id="2" name="Kuva 1">
            <a:extLst>
              <a:ext uri="{FF2B5EF4-FFF2-40B4-BE49-F238E27FC236}">
                <a16:creationId xmlns:a16="http://schemas.microsoft.com/office/drawing/2014/main" id="{B9C69616-F8A7-4466-887C-186A227DB22A}"/>
              </a:ext>
            </a:extLst>
          </p:cNvPr>
          <p:cNvPicPr>
            <a:picLocks noChangeAspect="1"/>
          </p:cNvPicPr>
          <p:nvPr/>
        </p:nvPicPr>
        <p:blipFill>
          <a:blip r:embed="rId3"/>
          <a:stretch>
            <a:fillRect/>
          </a:stretch>
        </p:blipFill>
        <p:spPr>
          <a:xfrm>
            <a:off x="9417417" y="2342367"/>
            <a:ext cx="2774583" cy="4515633"/>
          </a:xfrm>
          <a:prstGeom prst="rect">
            <a:avLst/>
          </a:prstGeom>
        </p:spPr>
      </p:pic>
    </p:spTree>
    <p:extLst>
      <p:ext uri="{BB962C8B-B14F-4D97-AF65-F5344CB8AC3E}">
        <p14:creationId xmlns:p14="http://schemas.microsoft.com/office/powerpoint/2010/main" val="3680830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41502BB-DCB4-4E98-81AB-94B16579945A}"/>
              </a:ext>
            </a:extLst>
          </p:cNvPr>
          <p:cNvSpPr>
            <a:spLocks noGrp="1"/>
          </p:cNvSpPr>
          <p:nvPr>
            <p:ph type="title"/>
          </p:nvPr>
        </p:nvSpPr>
        <p:spPr>
          <a:xfrm>
            <a:off x="1066800" y="438412"/>
            <a:ext cx="10058400" cy="1004022"/>
          </a:xfrm>
        </p:spPr>
        <p:txBody>
          <a:bodyPr/>
          <a:lstStyle/>
          <a:p>
            <a:r>
              <a:rPr lang="en-GB" dirty="0">
                <a:latin typeface="Britannic Bold" panose="020B0903060703020204" pitchFamily="34" charset="0"/>
              </a:rPr>
              <a:t>Fine Arts </a:t>
            </a:r>
          </a:p>
        </p:txBody>
      </p:sp>
      <p:sp>
        <p:nvSpPr>
          <p:cNvPr id="3" name="Sisällön paikkamerkki 2">
            <a:extLst>
              <a:ext uri="{FF2B5EF4-FFF2-40B4-BE49-F238E27FC236}">
                <a16:creationId xmlns:a16="http://schemas.microsoft.com/office/drawing/2014/main" id="{DAE7272D-2342-4F1A-B7F6-508255D649F1}"/>
              </a:ext>
            </a:extLst>
          </p:cNvPr>
          <p:cNvSpPr>
            <a:spLocks noGrp="1"/>
          </p:cNvSpPr>
          <p:nvPr>
            <p:ph idx="1"/>
          </p:nvPr>
        </p:nvSpPr>
        <p:spPr>
          <a:xfrm>
            <a:off x="656823" y="1300766"/>
            <a:ext cx="10867122" cy="4642852"/>
          </a:xfrm>
        </p:spPr>
        <p:txBody>
          <a:bodyPr>
            <a:normAutofit/>
          </a:bodyPr>
          <a:lstStyle/>
          <a:p>
            <a:pPr marL="0" indent="0" algn="just">
              <a:buNone/>
            </a:pPr>
            <a:r>
              <a:rPr lang="en-GB" sz="2600" dirty="0">
                <a:solidFill>
                  <a:schemeClr val="accent3">
                    <a:lumMod val="20000"/>
                    <a:lumOff val="80000"/>
                  </a:schemeClr>
                </a:solidFill>
                <a:latin typeface="Book Antiqua" panose="02040602050305030304" pitchFamily="18" charset="0"/>
              </a:rPr>
              <a:t>By the 18</a:t>
            </a:r>
            <a:r>
              <a:rPr lang="en-GB" sz="2600" baseline="30000" dirty="0">
                <a:solidFill>
                  <a:schemeClr val="accent3">
                    <a:lumMod val="20000"/>
                    <a:lumOff val="80000"/>
                  </a:schemeClr>
                </a:solidFill>
                <a:latin typeface="Book Antiqua" panose="02040602050305030304" pitchFamily="18" charset="0"/>
              </a:rPr>
              <a:t>th</a:t>
            </a:r>
            <a:r>
              <a:rPr lang="en-GB" sz="2600" dirty="0">
                <a:solidFill>
                  <a:schemeClr val="accent3">
                    <a:lumMod val="20000"/>
                    <a:lumOff val="80000"/>
                  </a:schemeClr>
                </a:solidFill>
                <a:latin typeface="Book Antiqua" panose="02040602050305030304" pitchFamily="18" charset="0"/>
              </a:rPr>
              <a:t> century artistic identities were diversely mediated --: an artist might be patronised, employed, commissioned, exhibited, engraved, acquired by museums, promoted by critics and dealers and celebrated as a life in print. </a:t>
            </a:r>
            <a:r>
              <a:rPr lang="en-GB" sz="2600" dirty="0">
                <a:latin typeface="Book Antiqua" panose="02040602050305030304" pitchFamily="18" charset="0"/>
              </a:rPr>
              <a:t>- Gordon Fyfe </a:t>
            </a:r>
          </a:p>
          <a:p>
            <a:pPr algn="just"/>
            <a:r>
              <a:rPr lang="en-GB" sz="2600" dirty="0">
                <a:latin typeface="Book Antiqua" panose="02040602050305030304" pitchFamily="18" charset="0"/>
              </a:rPr>
              <a:t>Mezzotinting and lithograph images made art more accessible</a:t>
            </a:r>
          </a:p>
        </p:txBody>
      </p:sp>
      <p:pic>
        <p:nvPicPr>
          <p:cNvPr id="5" name="Kuva 4">
            <a:extLst>
              <a:ext uri="{FF2B5EF4-FFF2-40B4-BE49-F238E27FC236}">
                <a16:creationId xmlns:a16="http://schemas.microsoft.com/office/drawing/2014/main" id="{CF7B50D4-C2A3-47D2-A646-710806D7EE0B}"/>
              </a:ext>
            </a:extLst>
          </p:cNvPr>
          <p:cNvPicPr>
            <a:picLocks noChangeAspect="1"/>
          </p:cNvPicPr>
          <p:nvPr/>
        </p:nvPicPr>
        <p:blipFill>
          <a:blip r:embed="rId2"/>
          <a:stretch>
            <a:fillRect/>
          </a:stretch>
        </p:blipFill>
        <p:spPr>
          <a:xfrm>
            <a:off x="1967973" y="3747752"/>
            <a:ext cx="2447102" cy="3110248"/>
          </a:xfrm>
          <a:prstGeom prst="rect">
            <a:avLst/>
          </a:prstGeom>
        </p:spPr>
      </p:pic>
      <p:pic>
        <p:nvPicPr>
          <p:cNvPr id="6" name="Kuva 5">
            <a:extLst>
              <a:ext uri="{FF2B5EF4-FFF2-40B4-BE49-F238E27FC236}">
                <a16:creationId xmlns:a16="http://schemas.microsoft.com/office/drawing/2014/main" id="{FBEB7BBA-D9AA-4686-A474-3E28966335D4}"/>
              </a:ext>
            </a:extLst>
          </p:cNvPr>
          <p:cNvPicPr>
            <a:picLocks noChangeAspect="1"/>
          </p:cNvPicPr>
          <p:nvPr/>
        </p:nvPicPr>
        <p:blipFill>
          <a:blip r:embed="rId3"/>
          <a:stretch>
            <a:fillRect/>
          </a:stretch>
        </p:blipFill>
        <p:spPr>
          <a:xfrm>
            <a:off x="6671256" y="3966970"/>
            <a:ext cx="3793700" cy="2737355"/>
          </a:xfrm>
          <a:prstGeom prst="rect">
            <a:avLst/>
          </a:prstGeom>
        </p:spPr>
      </p:pic>
    </p:spTree>
    <p:extLst>
      <p:ext uri="{BB962C8B-B14F-4D97-AF65-F5344CB8AC3E}">
        <p14:creationId xmlns:p14="http://schemas.microsoft.com/office/powerpoint/2010/main" val="330262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F6FD2729-905D-4CF8-96F4-7971F082055F}"/>
              </a:ext>
            </a:extLst>
          </p:cNvPr>
          <p:cNvSpPr>
            <a:spLocks noGrp="1"/>
          </p:cNvSpPr>
          <p:nvPr>
            <p:ph idx="1"/>
          </p:nvPr>
        </p:nvSpPr>
        <p:spPr>
          <a:xfrm>
            <a:off x="540913" y="669701"/>
            <a:ext cx="11037194" cy="5365339"/>
          </a:xfrm>
        </p:spPr>
        <p:txBody>
          <a:bodyPr/>
          <a:lstStyle/>
          <a:p>
            <a:pPr lvl="0" algn="just">
              <a:buClr>
                <a:srgbClr val="BCD0E0"/>
              </a:buClr>
            </a:pPr>
            <a:r>
              <a:rPr lang="en-GB" sz="2600" dirty="0">
                <a:solidFill>
                  <a:prstClr val="white"/>
                </a:solidFill>
                <a:latin typeface="Book Antiqua" panose="02040602050305030304" pitchFamily="18" charset="0"/>
              </a:rPr>
              <a:t>The Royal Academy was founded in 1768 </a:t>
            </a:r>
          </a:p>
          <a:p>
            <a:pPr marL="0" lvl="0" indent="0" algn="just">
              <a:buClr>
                <a:srgbClr val="BCD0E0"/>
              </a:buClr>
              <a:buNone/>
            </a:pPr>
            <a:r>
              <a:rPr lang="en-GB" sz="2600" dirty="0">
                <a:solidFill>
                  <a:prstClr val="white"/>
                </a:solidFill>
                <a:latin typeface="Book Antiqua" panose="02040602050305030304" pitchFamily="18" charset="0"/>
              </a:rPr>
              <a:t>   -&gt; 40 founding members, out of which 2 were women (Mary Moser 	and Angelika Kauffman) - after which no female members were 	elected until 1936</a:t>
            </a:r>
          </a:p>
          <a:p>
            <a:pPr lvl="0" algn="just">
              <a:buClr>
                <a:srgbClr val="BCD0E0"/>
              </a:buClr>
            </a:pPr>
            <a:r>
              <a:rPr lang="en-GB" sz="2600" dirty="0">
                <a:solidFill>
                  <a:prstClr val="white"/>
                </a:solidFill>
                <a:latin typeface="Book Antiqua" panose="02040602050305030304" pitchFamily="18" charset="0"/>
              </a:rPr>
              <a:t>The landed elite had a greater role in patronage	                                                                          than the  monarchy: taste came from outside the court </a:t>
            </a:r>
          </a:p>
          <a:p>
            <a:pPr lvl="0" algn="just">
              <a:buClr>
                <a:srgbClr val="BCD0E0"/>
              </a:buClr>
            </a:pPr>
            <a:r>
              <a:rPr lang="en-GB" sz="2600" dirty="0">
                <a:solidFill>
                  <a:prstClr val="white"/>
                </a:solidFill>
                <a:latin typeface="Book Antiqua" panose="02040602050305030304" pitchFamily="18" charset="0"/>
              </a:rPr>
              <a:t>The era of the portraitist: </a:t>
            </a:r>
          </a:p>
          <a:p>
            <a:pPr marL="0" lvl="0" indent="0" algn="just">
              <a:buClr>
                <a:srgbClr val="BCD0E0"/>
              </a:buClr>
              <a:buNone/>
            </a:pPr>
            <a:r>
              <a:rPr lang="en-GB" sz="2600" dirty="0">
                <a:solidFill>
                  <a:prstClr val="white"/>
                </a:solidFill>
                <a:latin typeface="Book Antiqua" panose="02040602050305030304" pitchFamily="18" charset="0"/>
              </a:rPr>
              <a:t> - Thomas Gainsborough </a:t>
            </a:r>
          </a:p>
          <a:p>
            <a:pPr marL="0" lvl="0" indent="0" algn="just">
              <a:buClr>
                <a:srgbClr val="BCD0E0"/>
              </a:buClr>
              <a:buNone/>
            </a:pPr>
            <a:r>
              <a:rPr lang="en-GB" sz="2600" dirty="0">
                <a:solidFill>
                  <a:prstClr val="white"/>
                </a:solidFill>
                <a:latin typeface="Book Antiqua" panose="02040602050305030304" pitchFamily="18" charset="0"/>
              </a:rPr>
              <a:t> -  Sir Joshua Reynolds  </a:t>
            </a:r>
          </a:p>
          <a:p>
            <a:endParaRPr lang="en-GB" dirty="0"/>
          </a:p>
        </p:txBody>
      </p:sp>
      <p:pic>
        <p:nvPicPr>
          <p:cNvPr id="4" name="Kuva 3">
            <a:extLst>
              <a:ext uri="{FF2B5EF4-FFF2-40B4-BE49-F238E27FC236}">
                <a16:creationId xmlns:a16="http://schemas.microsoft.com/office/drawing/2014/main" id="{7B402DDA-3725-413D-BC45-1AF14D60F03E}"/>
              </a:ext>
            </a:extLst>
          </p:cNvPr>
          <p:cNvPicPr>
            <a:picLocks noChangeAspect="1"/>
          </p:cNvPicPr>
          <p:nvPr/>
        </p:nvPicPr>
        <p:blipFill>
          <a:blip r:embed="rId2"/>
          <a:stretch>
            <a:fillRect/>
          </a:stretch>
        </p:blipFill>
        <p:spPr>
          <a:xfrm>
            <a:off x="9440214" y="3366665"/>
            <a:ext cx="2751786" cy="3494555"/>
          </a:xfrm>
          <a:prstGeom prst="rect">
            <a:avLst/>
          </a:prstGeom>
        </p:spPr>
      </p:pic>
    </p:spTree>
    <p:extLst>
      <p:ext uri="{BB962C8B-B14F-4D97-AF65-F5344CB8AC3E}">
        <p14:creationId xmlns:p14="http://schemas.microsoft.com/office/powerpoint/2010/main" val="34181635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9BE08E13-3AD3-4526-8AD0-242CFD37A543}"/>
              </a:ext>
            </a:extLst>
          </p:cNvPr>
          <p:cNvSpPr>
            <a:spLocks noGrp="1"/>
          </p:cNvSpPr>
          <p:nvPr>
            <p:ph type="title"/>
          </p:nvPr>
        </p:nvSpPr>
        <p:spPr>
          <a:xfrm>
            <a:off x="9296399" y="607392"/>
            <a:ext cx="2489033" cy="920783"/>
          </a:xfrm>
        </p:spPr>
        <p:txBody>
          <a:bodyPr>
            <a:normAutofit/>
          </a:bodyPr>
          <a:lstStyle/>
          <a:p>
            <a:r>
              <a:rPr lang="en-GB" dirty="0">
                <a:latin typeface="Book Antiqua" panose="02040602050305030304" pitchFamily="18" charset="0"/>
              </a:rPr>
              <a:t>Thomas Gainsborough</a:t>
            </a:r>
          </a:p>
        </p:txBody>
      </p:sp>
      <p:pic>
        <p:nvPicPr>
          <p:cNvPr id="7" name="Sisällön paikkamerkki 6">
            <a:extLst>
              <a:ext uri="{FF2B5EF4-FFF2-40B4-BE49-F238E27FC236}">
                <a16:creationId xmlns:a16="http://schemas.microsoft.com/office/drawing/2014/main" id="{02AD191A-F8EB-4C78-841D-3F94F3BA137E}"/>
              </a:ext>
            </a:extLst>
          </p:cNvPr>
          <p:cNvPicPr>
            <a:picLocks noGrp="1" noChangeAspect="1"/>
          </p:cNvPicPr>
          <p:nvPr>
            <p:ph idx="1"/>
          </p:nvPr>
        </p:nvPicPr>
        <p:blipFill>
          <a:blip r:embed="rId2"/>
          <a:stretch>
            <a:fillRect/>
          </a:stretch>
        </p:blipFill>
        <p:spPr>
          <a:xfrm>
            <a:off x="406568" y="460021"/>
            <a:ext cx="3843386" cy="6029313"/>
          </a:xfrm>
          <a:prstGeom prst="rect">
            <a:avLst/>
          </a:prstGeom>
        </p:spPr>
      </p:pic>
      <p:sp>
        <p:nvSpPr>
          <p:cNvPr id="6" name="Tekstin paikkamerkki 5">
            <a:extLst>
              <a:ext uri="{FF2B5EF4-FFF2-40B4-BE49-F238E27FC236}">
                <a16:creationId xmlns:a16="http://schemas.microsoft.com/office/drawing/2014/main" id="{D5FD3901-8E38-45F4-B8B4-E6E28208305B}"/>
              </a:ext>
            </a:extLst>
          </p:cNvPr>
          <p:cNvSpPr>
            <a:spLocks noGrp="1"/>
          </p:cNvSpPr>
          <p:nvPr>
            <p:ph type="body" sz="half" idx="2"/>
          </p:nvPr>
        </p:nvSpPr>
        <p:spPr>
          <a:xfrm>
            <a:off x="9296400" y="1903956"/>
            <a:ext cx="2430780" cy="3887244"/>
          </a:xfrm>
        </p:spPr>
        <p:txBody>
          <a:bodyPr>
            <a:normAutofit/>
          </a:bodyPr>
          <a:lstStyle/>
          <a:p>
            <a:r>
              <a:rPr lang="en-GB" sz="2000" dirty="0">
                <a:latin typeface="Book Antiqua" panose="02040602050305030304" pitchFamily="18" charset="0"/>
              </a:rPr>
              <a:t>Her Grace, Georgiana Cavendish, Duchess of Devonshire, 1787</a:t>
            </a:r>
          </a:p>
          <a:p>
            <a:r>
              <a:rPr lang="en-GB" sz="2000" dirty="0">
                <a:latin typeface="Book Antiqua" panose="02040602050305030304" pitchFamily="18" charset="0"/>
              </a:rPr>
              <a:t> </a:t>
            </a:r>
          </a:p>
          <a:p>
            <a:r>
              <a:rPr lang="en-GB" sz="2000" dirty="0">
                <a:latin typeface="Book Antiqua" panose="02040602050305030304" pitchFamily="18" charset="0"/>
              </a:rPr>
              <a:t>The Honourable Mrs Graham, 1777</a:t>
            </a:r>
          </a:p>
          <a:p>
            <a:endParaRPr lang="en-GB" sz="1600" dirty="0">
              <a:latin typeface="Book Antiqua" panose="02040602050305030304" pitchFamily="18" charset="0"/>
            </a:endParaRPr>
          </a:p>
        </p:txBody>
      </p:sp>
      <p:pic>
        <p:nvPicPr>
          <p:cNvPr id="8" name="Kuva 7">
            <a:extLst>
              <a:ext uri="{FF2B5EF4-FFF2-40B4-BE49-F238E27FC236}">
                <a16:creationId xmlns:a16="http://schemas.microsoft.com/office/drawing/2014/main" id="{36D1E15C-F1E3-4B9F-8442-31E362248834}"/>
              </a:ext>
            </a:extLst>
          </p:cNvPr>
          <p:cNvPicPr>
            <a:picLocks noChangeAspect="1"/>
          </p:cNvPicPr>
          <p:nvPr/>
        </p:nvPicPr>
        <p:blipFill>
          <a:blip r:embed="rId3"/>
          <a:stretch>
            <a:fillRect/>
          </a:stretch>
        </p:blipFill>
        <p:spPr>
          <a:xfrm>
            <a:off x="4845268" y="505701"/>
            <a:ext cx="3855816" cy="5937955"/>
          </a:xfrm>
          <a:prstGeom prst="rect">
            <a:avLst/>
          </a:prstGeom>
        </p:spPr>
      </p:pic>
    </p:spTree>
    <p:extLst>
      <p:ext uri="{BB962C8B-B14F-4D97-AF65-F5344CB8AC3E}">
        <p14:creationId xmlns:p14="http://schemas.microsoft.com/office/powerpoint/2010/main" val="974018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F70716D2-C9FA-4825-B752-7D371719F7B6}"/>
              </a:ext>
            </a:extLst>
          </p:cNvPr>
          <p:cNvSpPr>
            <a:spLocks noGrp="1"/>
          </p:cNvSpPr>
          <p:nvPr>
            <p:ph idx="1"/>
          </p:nvPr>
        </p:nvSpPr>
        <p:spPr>
          <a:xfrm>
            <a:off x="688931" y="638827"/>
            <a:ext cx="10784909" cy="5396213"/>
          </a:xfrm>
        </p:spPr>
        <p:txBody>
          <a:bodyPr>
            <a:normAutofit/>
          </a:bodyPr>
          <a:lstStyle/>
          <a:p>
            <a:pPr algn="just"/>
            <a:r>
              <a:rPr lang="en-GB" sz="2600" dirty="0">
                <a:latin typeface="Book Antiqua" panose="02040602050305030304" pitchFamily="18" charset="0"/>
              </a:rPr>
              <a:t>At first, the inhospitable nature of the continent’s environment 	discouraged settlers </a:t>
            </a:r>
          </a:p>
          <a:p>
            <a:pPr algn="just"/>
            <a:r>
              <a:rPr lang="en-GB" sz="2600" dirty="0">
                <a:latin typeface="Book Antiqua" panose="02040602050305030304" pitchFamily="18" charset="0"/>
              </a:rPr>
              <a:t>Australia served as a penal colony (after America was no longer an 	option)</a:t>
            </a:r>
          </a:p>
          <a:p>
            <a:pPr algn="just"/>
            <a:r>
              <a:rPr lang="en-GB" sz="2600" dirty="0">
                <a:latin typeface="Book Antiqua" panose="02040602050305030304" pitchFamily="18" charset="0"/>
              </a:rPr>
              <a:t>The First Fleet (carrying 568 male and 191 female convicts - and 13 	children) reached Botany Bay in January 1788</a:t>
            </a:r>
          </a:p>
          <a:p>
            <a:pPr algn="just"/>
            <a:r>
              <a:rPr lang="en-GB" sz="2600" dirty="0">
                <a:latin typeface="Book Antiqua" panose="02040602050305030304" pitchFamily="18" charset="0"/>
              </a:rPr>
              <a:t>The first few years were trying: many the convicts weren’t used to 	farm work, and the area around Sydney was inhospitable to both 	domestic animals and crops </a:t>
            </a:r>
          </a:p>
          <a:p>
            <a:pPr algn="just"/>
            <a:r>
              <a:rPr lang="en-GB" sz="2600" dirty="0">
                <a:latin typeface="Book Antiqua" panose="02040602050305030304" pitchFamily="18" charset="0"/>
              </a:rPr>
              <a:t>A lack of tools: no one had thought to bring a single plough </a:t>
            </a:r>
          </a:p>
        </p:txBody>
      </p:sp>
    </p:spTree>
    <p:extLst>
      <p:ext uri="{BB962C8B-B14F-4D97-AF65-F5344CB8AC3E}">
        <p14:creationId xmlns:p14="http://schemas.microsoft.com/office/powerpoint/2010/main" val="217481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0E3751-18C9-43DC-A198-42B353B789E5}"/>
              </a:ext>
            </a:extLst>
          </p:cNvPr>
          <p:cNvSpPr>
            <a:spLocks noGrp="1"/>
          </p:cNvSpPr>
          <p:nvPr>
            <p:ph type="title"/>
          </p:nvPr>
        </p:nvSpPr>
        <p:spPr>
          <a:xfrm>
            <a:off x="9296400" y="607392"/>
            <a:ext cx="2430780" cy="1998022"/>
          </a:xfrm>
        </p:spPr>
        <p:txBody>
          <a:bodyPr/>
          <a:lstStyle/>
          <a:p>
            <a:pPr lvl="0">
              <a:lnSpc>
                <a:spcPct val="110000"/>
              </a:lnSpc>
              <a:spcBef>
                <a:spcPts val="800"/>
              </a:spcBef>
            </a:pPr>
            <a:br>
              <a:rPr lang="en-GB" sz="2400" dirty="0">
                <a:latin typeface="Book Antiqua" panose="02040602050305030304" pitchFamily="18" charset="0"/>
              </a:rPr>
            </a:br>
            <a:r>
              <a:rPr lang="en-GB" sz="2400" dirty="0">
                <a:latin typeface="Book Antiqua" panose="02040602050305030304" pitchFamily="18" charset="0"/>
              </a:rPr>
              <a:t>George Clive and his family with an Indian maid, 1765</a:t>
            </a:r>
            <a:br>
              <a:rPr lang="en-GB" sz="1400" dirty="0"/>
            </a:br>
            <a:endParaRPr lang="en-GB" dirty="0"/>
          </a:p>
        </p:txBody>
      </p:sp>
      <p:pic>
        <p:nvPicPr>
          <p:cNvPr id="5" name="Sisällön paikkamerkki 4">
            <a:extLst>
              <a:ext uri="{FF2B5EF4-FFF2-40B4-BE49-F238E27FC236}">
                <a16:creationId xmlns:a16="http://schemas.microsoft.com/office/drawing/2014/main" id="{9139EEA3-5909-4F49-A4C2-5BB6DCF3D577}"/>
              </a:ext>
            </a:extLst>
          </p:cNvPr>
          <p:cNvPicPr>
            <a:picLocks noGrp="1" noChangeAspect="1"/>
          </p:cNvPicPr>
          <p:nvPr>
            <p:ph idx="1"/>
          </p:nvPr>
        </p:nvPicPr>
        <p:blipFill>
          <a:blip r:embed="rId2"/>
          <a:stretch>
            <a:fillRect/>
          </a:stretch>
        </p:blipFill>
        <p:spPr>
          <a:xfrm>
            <a:off x="-473" y="0"/>
            <a:ext cx="8681012" cy="6858000"/>
          </a:xfrm>
          <a:prstGeom prst="rect">
            <a:avLst/>
          </a:prstGeom>
        </p:spPr>
      </p:pic>
      <p:sp>
        <p:nvSpPr>
          <p:cNvPr id="4" name="Tekstin paikkamerkki 3">
            <a:extLst>
              <a:ext uri="{FF2B5EF4-FFF2-40B4-BE49-F238E27FC236}">
                <a16:creationId xmlns:a16="http://schemas.microsoft.com/office/drawing/2014/main" id="{619B8314-6FA5-41C0-818F-EE44411A0B88}"/>
              </a:ext>
            </a:extLst>
          </p:cNvPr>
          <p:cNvSpPr>
            <a:spLocks noGrp="1"/>
          </p:cNvSpPr>
          <p:nvPr>
            <p:ph type="body" sz="half" idx="2"/>
          </p:nvPr>
        </p:nvSpPr>
        <p:spPr/>
        <p:txBody>
          <a:bodyPr>
            <a:normAutofit/>
          </a:bodyPr>
          <a:lstStyle/>
          <a:p>
            <a:r>
              <a:rPr lang="en-GB" sz="3200" dirty="0">
                <a:latin typeface="Book Antiqua" panose="02040602050305030304" pitchFamily="18" charset="0"/>
              </a:rPr>
              <a:t>Sir Joshua Reynolds </a:t>
            </a:r>
          </a:p>
        </p:txBody>
      </p:sp>
    </p:spTree>
    <p:extLst>
      <p:ext uri="{BB962C8B-B14F-4D97-AF65-F5344CB8AC3E}">
        <p14:creationId xmlns:p14="http://schemas.microsoft.com/office/powerpoint/2010/main" val="7400458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99A9346-DD92-4972-BB24-E422D66F3EA2}"/>
              </a:ext>
            </a:extLst>
          </p:cNvPr>
          <p:cNvSpPr>
            <a:spLocks noGrp="1"/>
          </p:cNvSpPr>
          <p:nvPr>
            <p:ph type="title"/>
          </p:nvPr>
        </p:nvSpPr>
        <p:spPr>
          <a:xfrm>
            <a:off x="1066800" y="501042"/>
            <a:ext cx="10058400" cy="889348"/>
          </a:xfrm>
        </p:spPr>
        <p:txBody>
          <a:bodyPr/>
          <a:lstStyle/>
          <a:p>
            <a:r>
              <a:rPr lang="en-GB" dirty="0">
                <a:latin typeface="Britannic Bold" panose="020B0903060703020204" pitchFamily="34" charset="0"/>
              </a:rPr>
              <a:t>Music in America </a:t>
            </a:r>
          </a:p>
        </p:txBody>
      </p:sp>
      <p:sp>
        <p:nvSpPr>
          <p:cNvPr id="3" name="Sisällön paikkamerkki 2">
            <a:extLst>
              <a:ext uri="{FF2B5EF4-FFF2-40B4-BE49-F238E27FC236}">
                <a16:creationId xmlns:a16="http://schemas.microsoft.com/office/drawing/2014/main" id="{6F5C0EE4-E1AC-4EDB-8D93-CAC5BC3B2CF8}"/>
              </a:ext>
            </a:extLst>
          </p:cNvPr>
          <p:cNvSpPr>
            <a:spLocks noGrp="1"/>
          </p:cNvSpPr>
          <p:nvPr>
            <p:ph idx="1"/>
          </p:nvPr>
        </p:nvSpPr>
        <p:spPr>
          <a:xfrm>
            <a:off x="676405" y="1628384"/>
            <a:ext cx="10897644" cy="4406656"/>
          </a:xfrm>
        </p:spPr>
        <p:txBody>
          <a:bodyPr>
            <a:normAutofit/>
          </a:bodyPr>
          <a:lstStyle/>
          <a:p>
            <a:pPr marL="0" indent="0" algn="just">
              <a:buNone/>
            </a:pPr>
            <a:r>
              <a:rPr lang="en-GB" sz="2600" dirty="0">
                <a:solidFill>
                  <a:schemeClr val="accent3">
                    <a:lumMod val="20000"/>
                    <a:lumOff val="80000"/>
                  </a:schemeClr>
                </a:solidFill>
                <a:latin typeface="Book Antiqua" panose="02040602050305030304" pitchFamily="18" charset="0"/>
              </a:rPr>
              <a:t>Music making prior to the American Revolution was largely an amateur activity. The first known concert in the American colonies took place in Boston in 1729, but the city did have a dedicated concert hall until 1754. It wasn’t until 1730 that the first known advertisement for music lessons appeared in Philadelphia and not until 1757 that the first public concert took place in that city. The first music store in the colonies opened in Philadelphia in 1759. </a:t>
            </a:r>
          </a:p>
          <a:p>
            <a:pPr lvl="0" algn="just">
              <a:buClr>
                <a:srgbClr val="BCD0E0"/>
              </a:buClr>
            </a:pPr>
            <a:r>
              <a:rPr lang="en-GB" sz="2600" dirty="0">
                <a:solidFill>
                  <a:prstClr val="white"/>
                </a:solidFill>
                <a:latin typeface="Book Antiqua" panose="02040602050305030304" pitchFamily="18" charset="0"/>
              </a:rPr>
              <a:t>Despite having arrived as slaves, and having had little or no cultural 	prestige, African-Americans managed to create musical styles that 	had both immediate popularity and longevity</a:t>
            </a:r>
          </a:p>
          <a:p>
            <a:pPr marL="0" indent="0" algn="just">
              <a:buNone/>
            </a:pPr>
            <a:endParaRPr lang="en-GB" sz="2400" dirty="0">
              <a:solidFill>
                <a:schemeClr val="accent3">
                  <a:lumMod val="20000"/>
                  <a:lumOff val="80000"/>
                </a:schemeClr>
              </a:solidFill>
              <a:latin typeface="Book Antiqua" panose="02040602050305030304" pitchFamily="18" charset="0"/>
            </a:endParaRPr>
          </a:p>
          <a:p>
            <a:pPr marL="0" indent="0" algn="just">
              <a:buNone/>
            </a:pPr>
            <a:r>
              <a:rPr lang="en-GB" sz="2400" dirty="0">
                <a:solidFill>
                  <a:schemeClr val="accent3">
                    <a:lumMod val="20000"/>
                    <a:lumOff val="80000"/>
                  </a:schemeClr>
                </a:solidFill>
                <a:latin typeface="Book Antiqua" panose="02040602050305030304" pitchFamily="18" charset="0"/>
                <a:hlinkClick r:id="rId2"/>
              </a:rPr>
              <a:t>http://www.digitalhistory.uh.edu/era.cfm?eraID=2&amp;smtID=6</a:t>
            </a:r>
            <a:endParaRPr lang="en-GB" sz="2400" dirty="0">
              <a:solidFill>
                <a:schemeClr val="accent3">
                  <a:lumMod val="20000"/>
                  <a:lumOff val="80000"/>
                </a:schemeClr>
              </a:solidFill>
              <a:latin typeface="Book Antiqua" panose="02040602050305030304" pitchFamily="18" charset="0"/>
            </a:endParaRPr>
          </a:p>
          <a:p>
            <a:pPr marL="0" indent="0" algn="just">
              <a:buNone/>
            </a:pPr>
            <a:endParaRPr lang="en-GB" sz="2400" dirty="0">
              <a:solidFill>
                <a:schemeClr val="accent3">
                  <a:lumMod val="20000"/>
                  <a:lumOff val="80000"/>
                </a:schemeClr>
              </a:solidFill>
              <a:latin typeface="Book Antiqua" panose="02040602050305030304" pitchFamily="18" charset="0"/>
            </a:endParaRPr>
          </a:p>
        </p:txBody>
      </p:sp>
    </p:spTree>
    <p:extLst>
      <p:ext uri="{BB962C8B-B14F-4D97-AF65-F5344CB8AC3E}">
        <p14:creationId xmlns:p14="http://schemas.microsoft.com/office/powerpoint/2010/main" val="5486426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ABF5F718-9DC5-478B-A74F-98E6A0B0A380}"/>
              </a:ext>
            </a:extLst>
          </p:cNvPr>
          <p:cNvSpPr>
            <a:spLocks noGrp="1"/>
          </p:cNvSpPr>
          <p:nvPr>
            <p:ph idx="1"/>
          </p:nvPr>
        </p:nvSpPr>
        <p:spPr>
          <a:xfrm>
            <a:off x="488516" y="413359"/>
            <a:ext cx="11173216" cy="5621681"/>
          </a:xfrm>
        </p:spPr>
        <p:txBody>
          <a:bodyPr>
            <a:normAutofit/>
          </a:bodyPr>
          <a:lstStyle/>
          <a:p>
            <a:pPr algn="just"/>
            <a:r>
              <a:rPr lang="en-GB" sz="2600" dirty="0">
                <a:latin typeface="Book Antiqua" panose="02040602050305030304" pitchFamily="18" charset="0"/>
              </a:rPr>
              <a:t>The (forced) multiculturality was at least partly responsible </a:t>
            </a:r>
          </a:p>
          <a:p>
            <a:pPr marL="0" indent="0" algn="just">
              <a:buNone/>
            </a:pPr>
            <a:r>
              <a:rPr lang="en-GB" sz="2600" dirty="0">
                <a:latin typeface="Book Antiqua" panose="02040602050305030304" pitchFamily="18" charset="0"/>
              </a:rPr>
              <a:t>    -&gt; The need to create music that had wide appeal</a:t>
            </a:r>
          </a:p>
          <a:p>
            <a:pPr algn="just"/>
            <a:r>
              <a:rPr lang="en-GB" sz="2600" dirty="0">
                <a:latin typeface="Book Antiqua" panose="02040602050305030304" pitchFamily="18" charset="0"/>
              </a:rPr>
              <a:t>Africans brought at least the design of some musical instruments with 	them (the banjo, the marimba, the berimbau)</a:t>
            </a:r>
          </a:p>
          <a:p>
            <a:pPr lvl="0">
              <a:buClr>
                <a:srgbClr val="BCD0E0"/>
              </a:buClr>
            </a:pPr>
            <a:r>
              <a:rPr lang="en-GB" sz="2600" dirty="0">
                <a:latin typeface="Book Antiqua" panose="02040602050305030304" pitchFamily="18" charset="0"/>
              </a:rPr>
              <a:t> </a:t>
            </a:r>
            <a:r>
              <a:rPr lang="en-GB" sz="2600" dirty="0">
                <a:solidFill>
                  <a:prstClr val="white"/>
                </a:solidFill>
                <a:latin typeface="Book Antiqua" panose="02040602050305030304" pitchFamily="18" charset="0"/>
              </a:rPr>
              <a:t>In (British) North America, musically talented slaves could expect 	better 	treatment from their masters </a:t>
            </a:r>
          </a:p>
          <a:p>
            <a:pPr lvl="0">
              <a:buClr>
                <a:srgbClr val="BCD0E0"/>
              </a:buClr>
            </a:pPr>
            <a:r>
              <a:rPr lang="en-GB" sz="2600" dirty="0">
                <a:solidFill>
                  <a:prstClr val="white"/>
                </a:solidFill>
                <a:latin typeface="Book Antiqua" panose="02040602050305030304" pitchFamily="18" charset="0"/>
              </a:rPr>
              <a:t>In Charleston, a remarkable number of African (slave and free) 	violinists are recorded - often employed by dancing masters</a:t>
            </a:r>
          </a:p>
          <a:p>
            <a:pPr algn="just"/>
            <a:endParaRPr lang="en-GB" sz="2600" dirty="0">
              <a:latin typeface="Book Antiqua" panose="02040602050305030304" pitchFamily="18" charset="0"/>
            </a:endParaRPr>
          </a:p>
        </p:txBody>
      </p:sp>
      <p:pic>
        <p:nvPicPr>
          <p:cNvPr id="4" name="Kuva 3">
            <a:extLst>
              <a:ext uri="{FF2B5EF4-FFF2-40B4-BE49-F238E27FC236}">
                <a16:creationId xmlns:a16="http://schemas.microsoft.com/office/drawing/2014/main" id="{DA380977-F2A8-4FEC-BE8B-8E6C094F6EE0}"/>
              </a:ext>
            </a:extLst>
          </p:cNvPr>
          <p:cNvPicPr>
            <a:picLocks noChangeAspect="1"/>
          </p:cNvPicPr>
          <p:nvPr/>
        </p:nvPicPr>
        <p:blipFill>
          <a:blip r:embed="rId2"/>
          <a:stretch>
            <a:fillRect/>
          </a:stretch>
        </p:blipFill>
        <p:spPr>
          <a:xfrm>
            <a:off x="3842277" y="4358263"/>
            <a:ext cx="4507445" cy="2499737"/>
          </a:xfrm>
          <a:prstGeom prst="rect">
            <a:avLst/>
          </a:prstGeom>
        </p:spPr>
      </p:pic>
    </p:spTree>
    <p:extLst>
      <p:ext uri="{BB962C8B-B14F-4D97-AF65-F5344CB8AC3E}">
        <p14:creationId xmlns:p14="http://schemas.microsoft.com/office/powerpoint/2010/main" val="26716408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FE4AF1-D510-41C6-BFFA-0BDCE1B4AA07}"/>
              </a:ext>
            </a:extLst>
          </p:cNvPr>
          <p:cNvSpPr>
            <a:spLocks noGrp="1"/>
          </p:cNvSpPr>
          <p:nvPr>
            <p:ph type="title"/>
          </p:nvPr>
        </p:nvSpPr>
        <p:spPr/>
        <p:txBody>
          <a:bodyPr/>
          <a:lstStyle/>
          <a:p>
            <a:r>
              <a:rPr lang="en-GB" dirty="0">
                <a:latin typeface="Britannic Bold" panose="020B0903060703020204" pitchFamily="34" charset="0"/>
              </a:rPr>
              <a:t>The Madness of King George</a:t>
            </a:r>
          </a:p>
        </p:txBody>
      </p:sp>
      <p:sp>
        <p:nvSpPr>
          <p:cNvPr id="3" name="Sisällön paikkamerkki 2">
            <a:extLst>
              <a:ext uri="{FF2B5EF4-FFF2-40B4-BE49-F238E27FC236}">
                <a16:creationId xmlns:a16="http://schemas.microsoft.com/office/drawing/2014/main" id="{40D60123-1660-4274-A202-4C7DB41FD250}"/>
              </a:ext>
            </a:extLst>
          </p:cNvPr>
          <p:cNvSpPr>
            <a:spLocks noGrp="1"/>
          </p:cNvSpPr>
          <p:nvPr>
            <p:ph idx="1"/>
          </p:nvPr>
        </p:nvSpPr>
        <p:spPr>
          <a:xfrm>
            <a:off x="826719" y="2103120"/>
            <a:ext cx="10471758" cy="3931920"/>
          </a:xfrm>
        </p:spPr>
        <p:txBody>
          <a:bodyPr>
            <a:normAutofit/>
          </a:bodyPr>
          <a:lstStyle/>
          <a:p>
            <a:pPr algn="just"/>
            <a:r>
              <a:rPr lang="en-GB" sz="2600" dirty="0">
                <a:latin typeface="Book Antiqua" panose="02040602050305030304" pitchFamily="18" charset="0"/>
              </a:rPr>
              <a:t>The medical science was still in its infancy</a:t>
            </a:r>
          </a:p>
          <a:p>
            <a:pPr algn="just"/>
            <a:r>
              <a:rPr lang="en-GB" sz="2600" dirty="0">
                <a:latin typeface="Book Antiqua" panose="02040602050305030304" pitchFamily="18" charset="0"/>
              </a:rPr>
              <a:t>Most ‘cures’ were ineffective at best, painful and/or lethal at worst </a:t>
            </a:r>
          </a:p>
          <a:p>
            <a:pPr algn="just"/>
            <a:r>
              <a:rPr lang="en-GB" sz="2600" dirty="0">
                <a:latin typeface="Book Antiqua" panose="02040602050305030304" pitchFamily="18" charset="0"/>
              </a:rPr>
              <a:t>Mental institutions were mainly for keeping troublesome patients in 	control and out of sight </a:t>
            </a:r>
          </a:p>
          <a:p>
            <a:pPr marL="0" indent="0" algn="just">
              <a:buNone/>
            </a:pPr>
            <a:r>
              <a:rPr lang="en-GB" sz="2600" dirty="0">
                <a:latin typeface="Book Antiqua" panose="02040602050305030304" pitchFamily="18" charset="0"/>
              </a:rPr>
              <a:t>           -&gt; such institutions were also popular ‘tourist attractions’</a:t>
            </a:r>
          </a:p>
          <a:p>
            <a:pPr marL="0" indent="0">
              <a:buNone/>
            </a:pPr>
            <a:endParaRPr lang="en-GB" sz="2600" dirty="0">
              <a:latin typeface="Book Antiqua" panose="02040602050305030304" pitchFamily="18" charset="0"/>
            </a:endParaRPr>
          </a:p>
          <a:p>
            <a:pPr marL="0" indent="0">
              <a:buNone/>
            </a:pPr>
            <a:r>
              <a:rPr lang="en-GB" sz="2600" dirty="0">
                <a:latin typeface="Book Antiqua" panose="02040602050305030304" pitchFamily="18" charset="0"/>
                <a:hlinkClick r:id="rId2"/>
              </a:rPr>
              <a:t>https://youtu.be/4-hhNHmUd_A?t=3300</a:t>
            </a:r>
            <a:endParaRPr lang="en-GB" sz="2600" dirty="0">
              <a:latin typeface="Book Antiqua" panose="02040602050305030304" pitchFamily="18" charset="0"/>
            </a:endParaRPr>
          </a:p>
          <a:p>
            <a:pPr marL="0" indent="0">
              <a:buNone/>
            </a:pPr>
            <a:endParaRPr lang="en-GB" sz="2600" dirty="0">
              <a:latin typeface="Book Antiqua" panose="02040602050305030304" pitchFamily="18" charset="0"/>
            </a:endParaRPr>
          </a:p>
        </p:txBody>
      </p:sp>
    </p:spTree>
    <p:extLst>
      <p:ext uri="{BB962C8B-B14F-4D97-AF65-F5344CB8AC3E}">
        <p14:creationId xmlns:p14="http://schemas.microsoft.com/office/powerpoint/2010/main" val="2982025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DC7175E2-6405-40D8-BD30-39862E19F01D}"/>
              </a:ext>
            </a:extLst>
          </p:cNvPr>
          <p:cNvSpPr>
            <a:spLocks noGrp="1"/>
          </p:cNvSpPr>
          <p:nvPr>
            <p:ph idx="1"/>
          </p:nvPr>
        </p:nvSpPr>
        <p:spPr>
          <a:xfrm>
            <a:off x="588723" y="400833"/>
            <a:ext cx="10985326" cy="5634207"/>
          </a:xfrm>
        </p:spPr>
        <p:txBody>
          <a:bodyPr>
            <a:normAutofit/>
          </a:bodyPr>
          <a:lstStyle/>
          <a:p>
            <a:pPr marL="0" indent="0" algn="just">
              <a:buNone/>
            </a:pPr>
            <a:r>
              <a:rPr lang="en-GB" sz="2600" dirty="0">
                <a:latin typeface="Book Antiqua" panose="02040602050305030304" pitchFamily="18" charset="0"/>
              </a:rPr>
              <a:t>KEW LODGE, WED 28</a:t>
            </a:r>
            <a:r>
              <a:rPr lang="en-GB" sz="2600" baseline="30000" dirty="0">
                <a:latin typeface="Book Antiqua" panose="02040602050305030304" pitchFamily="18" charset="0"/>
              </a:rPr>
              <a:t>th</a:t>
            </a:r>
            <a:r>
              <a:rPr lang="en-GB" sz="2600" dirty="0">
                <a:latin typeface="Book Antiqua" panose="02040602050305030304" pitchFamily="18" charset="0"/>
              </a:rPr>
              <a:t> [1789] The excellent </a:t>
            </a:r>
            <a:r>
              <a:rPr lang="en-GB" sz="2600" dirty="0" err="1">
                <a:latin typeface="Book Antiqua" panose="02040602050305030304" pitchFamily="18" charset="0"/>
              </a:rPr>
              <a:t>Dr.</a:t>
            </a:r>
            <a:r>
              <a:rPr lang="en-GB" sz="2600" dirty="0">
                <a:latin typeface="Book Antiqua" panose="02040602050305030304" pitchFamily="18" charset="0"/>
              </a:rPr>
              <a:t> Willis gave me a most reviving account of our beloved King this morning, and with a glee so genuine, that I think that even the opposition must have sympathised in it. </a:t>
            </a:r>
          </a:p>
          <a:p>
            <a:pPr marL="0" indent="0" algn="just">
              <a:buNone/>
            </a:pPr>
            <a:r>
              <a:rPr lang="en-GB" sz="2600" dirty="0">
                <a:latin typeface="Book Antiqua" panose="02040602050305030304" pitchFamily="18" charset="0"/>
              </a:rPr>
              <a:t>KEW PALACE, MON, FEB 2</a:t>
            </a:r>
            <a:r>
              <a:rPr lang="en-GB" sz="2600" baseline="30000" dirty="0">
                <a:latin typeface="Book Antiqua" panose="02040602050305030304" pitchFamily="18" charset="0"/>
              </a:rPr>
              <a:t>nd</a:t>
            </a:r>
            <a:r>
              <a:rPr lang="en-GB" sz="2600" dirty="0">
                <a:latin typeface="Book Antiqua" panose="02040602050305030304" pitchFamily="18" charset="0"/>
              </a:rPr>
              <a:t> When they were within a few yards of me, the King called out, ‘Why did you run away?’. -- Think, however, of my surprise, to feel him put both his hands round my two shoulders, and then kiss my cheek!</a:t>
            </a:r>
          </a:p>
          <a:p>
            <a:pPr marL="0" indent="0" algn="just">
              <a:buNone/>
            </a:pPr>
            <a:r>
              <a:rPr lang="en-GB" sz="2600" dirty="0">
                <a:latin typeface="Book Antiqua" panose="02040602050305030304" pitchFamily="18" charset="0"/>
              </a:rPr>
              <a:t>What a conversation followed! When he saw me fearless, he grew more and more alive, and made me walk close by his side --. Everything that came uppermost in his mind he mentioned; he seemed to have just such remains of his flightiness as heated his imagination without deranging his reason, and robbed him of all control over his speech --. What did he not say! He opened his whole heart to </a:t>
            </a:r>
            <a:r>
              <a:rPr lang="en-GB" sz="2600" err="1">
                <a:latin typeface="Book Antiqua" panose="02040602050305030304" pitchFamily="18" charset="0"/>
              </a:rPr>
              <a:t>me</a:t>
            </a:r>
            <a:r>
              <a:rPr lang="en-GB" sz="2600">
                <a:latin typeface="Book Antiqua" panose="02040602050305030304" pitchFamily="18" charset="0"/>
              </a:rPr>
              <a:t>. </a:t>
            </a:r>
            <a:r>
              <a:rPr lang="en-GB" sz="2000" i="1">
                <a:latin typeface="Book Antiqua" panose="02040602050305030304" pitchFamily="18" charset="0"/>
              </a:rPr>
              <a:t>The </a:t>
            </a:r>
            <a:r>
              <a:rPr lang="en-GB" sz="2000" i="1" dirty="0">
                <a:latin typeface="Book Antiqua" panose="02040602050305030304" pitchFamily="18" charset="0"/>
              </a:rPr>
              <a:t>Diary of Fanny Burney </a:t>
            </a:r>
            <a:r>
              <a:rPr lang="en-GB" sz="2000" dirty="0">
                <a:latin typeface="Book Antiqua" panose="02040602050305030304" pitchFamily="18" charset="0"/>
              </a:rPr>
              <a:t>https://archive.org/details/diaryandletters09burngoog/page/n118/mode/2up</a:t>
            </a:r>
          </a:p>
        </p:txBody>
      </p:sp>
    </p:spTree>
    <p:extLst>
      <p:ext uri="{BB962C8B-B14F-4D97-AF65-F5344CB8AC3E}">
        <p14:creationId xmlns:p14="http://schemas.microsoft.com/office/powerpoint/2010/main" val="27132498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FC9886E-8212-4728-BE1D-725706FC8308}"/>
              </a:ext>
            </a:extLst>
          </p:cNvPr>
          <p:cNvSpPr>
            <a:spLocks noGrp="1"/>
          </p:cNvSpPr>
          <p:nvPr>
            <p:ph type="title"/>
          </p:nvPr>
        </p:nvSpPr>
        <p:spPr/>
        <p:txBody>
          <a:bodyPr>
            <a:normAutofit/>
          </a:bodyPr>
          <a:lstStyle/>
          <a:p>
            <a:r>
              <a:rPr lang="en-GB" sz="4400" dirty="0">
                <a:latin typeface="Britannic Bold" panose="020B0903060703020204" pitchFamily="34" charset="0"/>
              </a:rPr>
              <a:t>The Woman Who Gave Birth to Rabbits </a:t>
            </a:r>
          </a:p>
        </p:txBody>
      </p:sp>
      <p:sp>
        <p:nvSpPr>
          <p:cNvPr id="3" name="Sisällön paikkamerkki 2">
            <a:extLst>
              <a:ext uri="{FF2B5EF4-FFF2-40B4-BE49-F238E27FC236}">
                <a16:creationId xmlns:a16="http://schemas.microsoft.com/office/drawing/2014/main" id="{77A793E4-21F3-4E0E-96D6-F5E54A7EC480}"/>
              </a:ext>
            </a:extLst>
          </p:cNvPr>
          <p:cNvSpPr>
            <a:spLocks noGrp="1"/>
          </p:cNvSpPr>
          <p:nvPr>
            <p:ph idx="1"/>
          </p:nvPr>
        </p:nvSpPr>
        <p:spPr/>
        <p:txBody>
          <a:bodyPr/>
          <a:lstStyle/>
          <a:p>
            <a:pPr marL="0" indent="0">
              <a:buNone/>
            </a:pPr>
            <a:r>
              <a:rPr lang="en-GB" sz="2400" dirty="0">
                <a:latin typeface="Book Antiqua" panose="02040602050305030304" pitchFamily="18" charset="0"/>
                <a:hlinkClick r:id="rId2"/>
              </a:rPr>
              <a:t>https://www.historyextra.com/period/georgian/mary-toft-gave-birth-rabbits-hoax-karen-harvey-podcast/</a:t>
            </a:r>
            <a:endParaRPr lang="en-GB" sz="2400" dirty="0">
              <a:latin typeface="Book Antiqua" panose="02040602050305030304" pitchFamily="18" charset="0"/>
            </a:endParaRPr>
          </a:p>
          <a:p>
            <a:pPr marL="0" indent="0">
              <a:buNone/>
            </a:pPr>
            <a:endParaRPr lang="en-GB" dirty="0"/>
          </a:p>
        </p:txBody>
      </p:sp>
    </p:spTree>
    <p:extLst>
      <p:ext uri="{BB962C8B-B14F-4D97-AF65-F5344CB8AC3E}">
        <p14:creationId xmlns:p14="http://schemas.microsoft.com/office/powerpoint/2010/main" val="26755924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DF573586-0C81-405F-96FA-DCB848724F29}"/>
              </a:ext>
            </a:extLst>
          </p:cNvPr>
          <p:cNvSpPr>
            <a:spLocks noGrp="1"/>
          </p:cNvSpPr>
          <p:nvPr>
            <p:ph idx="1"/>
          </p:nvPr>
        </p:nvSpPr>
        <p:spPr/>
        <p:txBody>
          <a:bodyPr>
            <a:normAutofit/>
          </a:bodyPr>
          <a:lstStyle/>
          <a:p>
            <a:pPr marL="0" indent="0">
              <a:buNone/>
            </a:pPr>
            <a:r>
              <a:rPr lang="en-GB" sz="2400" dirty="0">
                <a:latin typeface="Book Antiqua" panose="02040602050305030304" pitchFamily="18" charset="0"/>
              </a:rPr>
              <a:t>The Worst Jobs in History:</a:t>
            </a:r>
          </a:p>
          <a:p>
            <a:pPr marL="0" indent="0">
              <a:buNone/>
            </a:pPr>
            <a:endParaRPr lang="en-GB" sz="2400" dirty="0">
              <a:latin typeface="Book Antiqua" panose="02040602050305030304" pitchFamily="18" charset="0"/>
            </a:endParaRPr>
          </a:p>
          <a:p>
            <a:pPr marL="0" indent="0">
              <a:buNone/>
            </a:pPr>
            <a:r>
              <a:rPr lang="en-GB" sz="2400" dirty="0">
                <a:latin typeface="Book Antiqua" panose="02040602050305030304" pitchFamily="18" charset="0"/>
                <a:hlinkClick r:id="rId2"/>
              </a:rPr>
              <a:t>https://youtu.be/V7ktD66YvJ0</a:t>
            </a:r>
            <a:endParaRPr lang="en-GB" sz="2400" dirty="0">
              <a:latin typeface="Book Antiqua" panose="02040602050305030304" pitchFamily="18" charset="0"/>
            </a:endParaRPr>
          </a:p>
          <a:p>
            <a:pPr marL="0" indent="0">
              <a:buNone/>
            </a:pPr>
            <a:endParaRPr lang="en-GB" sz="2400" dirty="0">
              <a:latin typeface="Book Antiqua" panose="02040602050305030304" pitchFamily="18" charset="0"/>
            </a:endParaRPr>
          </a:p>
        </p:txBody>
      </p:sp>
    </p:spTree>
    <p:extLst>
      <p:ext uri="{BB962C8B-B14F-4D97-AF65-F5344CB8AC3E}">
        <p14:creationId xmlns:p14="http://schemas.microsoft.com/office/powerpoint/2010/main" val="4595982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6B2550B-0566-4357-AC5A-7D5E25ADA7AC}"/>
              </a:ext>
            </a:extLst>
          </p:cNvPr>
          <p:cNvSpPr>
            <a:spLocks noGrp="1"/>
          </p:cNvSpPr>
          <p:nvPr>
            <p:ph type="title"/>
          </p:nvPr>
        </p:nvSpPr>
        <p:spPr>
          <a:xfrm>
            <a:off x="1066800" y="475990"/>
            <a:ext cx="10058400" cy="964504"/>
          </a:xfrm>
        </p:spPr>
        <p:txBody>
          <a:bodyPr/>
          <a:lstStyle/>
          <a:p>
            <a:r>
              <a:rPr lang="en-GB" dirty="0">
                <a:latin typeface="Britannic Bold" panose="020B0903060703020204" pitchFamily="34" charset="0"/>
              </a:rPr>
              <a:t>Sources</a:t>
            </a:r>
          </a:p>
        </p:txBody>
      </p:sp>
      <p:sp>
        <p:nvSpPr>
          <p:cNvPr id="3" name="Sisällön paikkamerkki 2">
            <a:extLst>
              <a:ext uri="{FF2B5EF4-FFF2-40B4-BE49-F238E27FC236}">
                <a16:creationId xmlns:a16="http://schemas.microsoft.com/office/drawing/2014/main" id="{E6C522E7-0E59-4A57-ABFF-A87CD4F9EBF6}"/>
              </a:ext>
            </a:extLst>
          </p:cNvPr>
          <p:cNvSpPr>
            <a:spLocks noGrp="1"/>
          </p:cNvSpPr>
          <p:nvPr>
            <p:ph idx="1"/>
          </p:nvPr>
        </p:nvSpPr>
        <p:spPr>
          <a:xfrm>
            <a:off x="764088" y="1440494"/>
            <a:ext cx="10897644" cy="4594546"/>
          </a:xfrm>
        </p:spPr>
        <p:txBody>
          <a:bodyPr>
            <a:normAutofit/>
          </a:bodyPr>
          <a:lstStyle/>
          <a:p>
            <a:pPr marL="0" indent="0">
              <a:buNone/>
            </a:pPr>
            <a:r>
              <a:rPr lang="en-GB" sz="2000" dirty="0">
                <a:latin typeface="Book Antiqua" panose="02040602050305030304" pitchFamily="18" charset="0"/>
              </a:rPr>
              <a:t>Black, Jeremy. 2008</a:t>
            </a:r>
            <a:r>
              <a:rPr lang="en-GB" sz="2000" i="1" dirty="0">
                <a:latin typeface="Book Antiqua" panose="02040602050305030304" pitchFamily="18" charset="0"/>
              </a:rPr>
              <a:t>. Eighteenth-Century Britain 1688-1783</a:t>
            </a:r>
            <a:r>
              <a:rPr lang="en-GB" sz="2000" dirty="0">
                <a:latin typeface="Book Antiqua" panose="02040602050305030304" pitchFamily="18" charset="0"/>
              </a:rPr>
              <a:t>. Basingstoke: Palgrave Macmillan.</a:t>
            </a:r>
          </a:p>
          <a:p>
            <a:pPr marL="0" indent="0">
              <a:buNone/>
            </a:pPr>
            <a:r>
              <a:rPr lang="en-GB" sz="2000" dirty="0">
                <a:latin typeface="Book Antiqua" panose="02040602050305030304" pitchFamily="18" charset="0"/>
              </a:rPr>
              <a:t>Clarke, Frank G. 2002. </a:t>
            </a:r>
            <a:r>
              <a:rPr lang="en-GB" sz="2000" i="1" dirty="0">
                <a:latin typeface="Book Antiqua" panose="02040602050305030304" pitchFamily="18" charset="0"/>
              </a:rPr>
              <a:t>History of Australia.</a:t>
            </a:r>
            <a:r>
              <a:rPr lang="en-GB" sz="2000" dirty="0">
                <a:latin typeface="Book Antiqua" panose="02040602050305030304" pitchFamily="18" charset="0"/>
              </a:rPr>
              <a:t> Greenwood Publishing Group, Incorporated. 	ProQuest </a:t>
            </a:r>
            <a:r>
              <a:rPr lang="en-GB" sz="2000" dirty="0" err="1">
                <a:latin typeface="Book Antiqua" panose="02040602050305030304" pitchFamily="18" charset="0"/>
              </a:rPr>
              <a:t>Ebook</a:t>
            </a:r>
            <a:r>
              <a:rPr lang="en-GB" sz="2000" dirty="0">
                <a:latin typeface="Book Antiqua" panose="02040602050305030304" pitchFamily="18" charset="0"/>
              </a:rPr>
              <a:t> Central, </a:t>
            </a:r>
            <a:r>
              <a:rPr lang="en-GB" sz="2000" dirty="0">
                <a:latin typeface="Book Antiqua" panose="02040602050305030304" pitchFamily="18" charset="0"/>
                <a:hlinkClick r:id="rId2"/>
              </a:rPr>
              <a:t>https://ebookcentral.proquest.com/lib/jyvaskyla-</a:t>
            </a:r>
            <a:r>
              <a:rPr lang="en-GB" sz="2000" dirty="0">
                <a:latin typeface="Book Antiqua" panose="02040602050305030304" pitchFamily="18" charset="0"/>
              </a:rPr>
              <a:t>	</a:t>
            </a:r>
            <a:r>
              <a:rPr lang="en-GB" sz="2000" dirty="0" err="1">
                <a:latin typeface="Book Antiqua" panose="02040602050305030304" pitchFamily="18" charset="0"/>
              </a:rPr>
              <a:t>ebooks</a:t>
            </a:r>
            <a:r>
              <a:rPr lang="en-GB" sz="2000" dirty="0">
                <a:latin typeface="Book Antiqua" panose="02040602050305030304" pitchFamily="18" charset="0"/>
              </a:rPr>
              <a:t>/detail.action?docID=3000902.</a:t>
            </a:r>
          </a:p>
          <a:p>
            <a:pPr marL="0" indent="0">
              <a:buNone/>
            </a:pPr>
            <a:r>
              <a:rPr lang="en-GB" sz="2000" dirty="0">
                <a:latin typeface="Book Antiqua" panose="02040602050305030304" pitchFamily="18" charset="0"/>
              </a:rPr>
              <a:t>Conrad, Margaret. 2012. </a:t>
            </a:r>
            <a:r>
              <a:rPr lang="en-GB" sz="2000" i="1" dirty="0">
                <a:latin typeface="Book Antiqua" panose="02040602050305030304" pitchFamily="18" charset="0"/>
              </a:rPr>
              <a:t>A Concise History of Canada. </a:t>
            </a:r>
            <a:r>
              <a:rPr lang="en-GB" sz="2000" dirty="0">
                <a:latin typeface="Book Antiqua" panose="02040602050305030304" pitchFamily="18" charset="0"/>
              </a:rPr>
              <a:t>Cambridge University Press. ProQuest 	</a:t>
            </a:r>
            <a:r>
              <a:rPr lang="en-GB" sz="2000" dirty="0" err="1">
                <a:latin typeface="Book Antiqua" panose="02040602050305030304" pitchFamily="18" charset="0"/>
              </a:rPr>
              <a:t>Ebook</a:t>
            </a:r>
            <a:r>
              <a:rPr lang="en-GB" sz="2000" dirty="0">
                <a:latin typeface="Book Antiqua" panose="02040602050305030304" pitchFamily="18" charset="0"/>
              </a:rPr>
              <a:t> Central, </a:t>
            </a:r>
            <a:r>
              <a:rPr lang="en-GB" sz="2000" dirty="0">
                <a:latin typeface="Book Antiqua" panose="02040602050305030304" pitchFamily="18" charset="0"/>
                <a:hlinkClick r:id="rId3"/>
              </a:rPr>
              <a:t>https://ebookcentral.proquest.com/lib/jyvaskyla-ebooks/detail. </a:t>
            </a:r>
            <a:r>
              <a:rPr lang="en-GB" sz="2000" dirty="0">
                <a:latin typeface="Book Antiqua" panose="02040602050305030304" pitchFamily="18" charset="0"/>
              </a:rPr>
              <a:t>	</a:t>
            </a:r>
            <a:r>
              <a:rPr lang="en-GB" sz="2000" dirty="0" err="1">
                <a:latin typeface="Book Antiqua" panose="02040602050305030304" pitchFamily="18" charset="0"/>
                <a:hlinkClick r:id="rId3"/>
              </a:rPr>
              <a:t>action?docID</a:t>
            </a:r>
            <a:r>
              <a:rPr lang="en-GB" sz="2000" dirty="0">
                <a:latin typeface="Book Antiqua" panose="02040602050305030304" pitchFamily="18" charset="0"/>
                <a:hlinkClick r:id="rId3"/>
              </a:rPr>
              <a:t>=880647</a:t>
            </a:r>
            <a:r>
              <a:rPr lang="en-GB" sz="2000" dirty="0">
                <a:latin typeface="Book Antiqua" panose="02040602050305030304" pitchFamily="18" charset="0"/>
              </a:rPr>
              <a:t>.</a:t>
            </a:r>
          </a:p>
          <a:p>
            <a:pPr marL="0" indent="0">
              <a:buNone/>
            </a:pPr>
            <a:r>
              <a:rPr lang="en-GB" sz="2000" dirty="0">
                <a:latin typeface="Book Antiqua" panose="02040602050305030304" pitchFamily="18" charset="0"/>
              </a:rPr>
              <a:t>Fyfe, Gordon. 2000. </a:t>
            </a:r>
            <a:r>
              <a:rPr lang="en-GB" sz="2000" i="1" dirty="0">
                <a:latin typeface="Book Antiqua" panose="02040602050305030304" pitchFamily="18" charset="0"/>
              </a:rPr>
              <a:t>Art, Power and Modernity : English Art Institutions, 1750-1950</a:t>
            </a:r>
            <a:r>
              <a:rPr lang="en-GB" sz="2000" dirty="0">
                <a:latin typeface="Book Antiqua" panose="02040602050305030304" pitchFamily="18" charset="0"/>
              </a:rPr>
              <a:t>. Leicester 	University Press. </a:t>
            </a:r>
          </a:p>
          <a:p>
            <a:pPr marL="0" lvl="0" indent="0">
              <a:buClr>
                <a:srgbClr val="BCD0E0"/>
              </a:buClr>
              <a:buNone/>
            </a:pPr>
            <a:r>
              <a:rPr lang="en-GB" sz="2000" dirty="0">
                <a:solidFill>
                  <a:prstClr val="white"/>
                </a:solidFill>
                <a:latin typeface="Book Antiqua" panose="02040602050305030304" pitchFamily="18" charset="0"/>
              </a:rPr>
              <a:t>McCalman, Ian. 2001. </a:t>
            </a:r>
            <a:r>
              <a:rPr lang="en-GB" sz="2000" i="1" dirty="0">
                <a:solidFill>
                  <a:prstClr val="white"/>
                </a:solidFill>
                <a:latin typeface="Book Antiqua" panose="02040602050305030304" pitchFamily="18" charset="0"/>
              </a:rPr>
              <a:t>An Oxford Companion to the Romantic Age : British Culture, 1776-1832</a:t>
            </a:r>
            <a:r>
              <a:rPr lang="en-GB" sz="2000" dirty="0">
                <a:solidFill>
                  <a:prstClr val="white"/>
                </a:solidFill>
                <a:latin typeface="Book Antiqua" panose="02040602050305030304" pitchFamily="18" charset="0"/>
              </a:rPr>
              <a:t>. 	Oxford: OUP Oxford. </a:t>
            </a:r>
            <a:endParaRPr lang="en-GB" sz="2000" dirty="0">
              <a:latin typeface="Book Antiqua" panose="02040602050305030304" pitchFamily="18" charset="0"/>
            </a:endParaRPr>
          </a:p>
          <a:p>
            <a:pPr marL="0" indent="0">
              <a:buNone/>
            </a:pPr>
            <a:r>
              <a:rPr lang="en-GB" sz="2000" dirty="0">
                <a:latin typeface="Book Antiqua" panose="02040602050305030304" pitchFamily="18" charset="0"/>
              </a:rPr>
              <a:t>Mein Smith, Philippa. 2011. </a:t>
            </a:r>
            <a:r>
              <a:rPr lang="en-GB" sz="2000" i="1" dirty="0">
                <a:latin typeface="Book Antiqua" panose="02040602050305030304" pitchFamily="18" charset="0"/>
              </a:rPr>
              <a:t>A Concise History of New Zealand</a:t>
            </a:r>
            <a:r>
              <a:rPr lang="en-GB" sz="2000" dirty="0">
                <a:latin typeface="Book Antiqua" panose="02040602050305030304" pitchFamily="18" charset="0"/>
              </a:rPr>
              <a:t>, Cambridge University Press. 	ProQuest </a:t>
            </a:r>
            <a:r>
              <a:rPr lang="en-GB" sz="2000" dirty="0" err="1">
                <a:latin typeface="Book Antiqua" panose="02040602050305030304" pitchFamily="18" charset="0"/>
              </a:rPr>
              <a:t>Ebook</a:t>
            </a:r>
            <a:r>
              <a:rPr lang="en-GB" sz="2000" dirty="0">
                <a:latin typeface="Book Antiqua" panose="02040602050305030304" pitchFamily="18" charset="0"/>
              </a:rPr>
              <a:t> Central, </a:t>
            </a:r>
            <a:r>
              <a:rPr lang="en-GB" sz="2000" dirty="0">
                <a:latin typeface="Book Antiqua" panose="02040602050305030304" pitchFamily="18" charset="0"/>
                <a:hlinkClick r:id="rId4"/>
              </a:rPr>
              <a:t>http://ebookcentral.proquest.com/lib/jyvaskyla-ebooks/ </a:t>
            </a:r>
            <a:r>
              <a:rPr lang="en-GB" sz="2000" dirty="0">
                <a:latin typeface="Book Antiqua" panose="02040602050305030304" pitchFamily="18" charset="0"/>
              </a:rPr>
              <a:t>	</a:t>
            </a:r>
            <a:r>
              <a:rPr lang="en-GB" sz="2000" dirty="0" err="1">
                <a:latin typeface="Book Antiqua" panose="02040602050305030304" pitchFamily="18" charset="0"/>
                <a:hlinkClick r:id="rId4"/>
              </a:rPr>
              <a:t>detail.action?docID</a:t>
            </a:r>
            <a:r>
              <a:rPr lang="en-GB" sz="2000" dirty="0">
                <a:latin typeface="Book Antiqua" panose="02040602050305030304" pitchFamily="18" charset="0"/>
                <a:hlinkClick r:id="rId4"/>
              </a:rPr>
              <a:t>=1543715</a:t>
            </a:r>
            <a:r>
              <a:rPr lang="en-GB" sz="2000" dirty="0">
                <a:latin typeface="Book Antiqua" panose="02040602050305030304" pitchFamily="18" charset="0"/>
              </a:rPr>
              <a:t>.</a:t>
            </a:r>
          </a:p>
          <a:p>
            <a:pPr marL="0" indent="0">
              <a:buNone/>
            </a:pPr>
            <a:r>
              <a:rPr lang="en-GB" sz="2000" dirty="0">
                <a:latin typeface="Book Antiqua" panose="02040602050305030304" pitchFamily="18" charset="0"/>
              </a:rPr>
              <a:t> </a:t>
            </a:r>
          </a:p>
          <a:p>
            <a:pPr marL="0" indent="0">
              <a:buNone/>
            </a:pPr>
            <a:endParaRPr lang="en-GB" sz="2000" dirty="0">
              <a:latin typeface="Book Antiqua" panose="02040602050305030304" pitchFamily="18" charset="0"/>
            </a:endParaRPr>
          </a:p>
          <a:p>
            <a:pPr marL="0" indent="0">
              <a:buNone/>
            </a:pPr>
            <a:endParaRPr lang="en-GB" sz="2000" dirty="0">
              <a:latin typeface="Book Antiqua" panose="02040602050305030304" pitchFamily="18" charset="0"/>
            </a:endParaRPr>
          </a:p>
        </p:txBody>
      </p:sp>
    </p:spTree>
    <p:extLst>
      <p:ext uri="{BB962C8B-B14F-4D97-AF65-F5344CB8AC3E}">
        <p14:creationId xmlns:p14="http://schemas.microsoft.com/office/powerpoint/2010/main" val="41121641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DE072F61-74DB-4944-BAC0-CA338C2CDD8E}"/>
              </a:ext>
            </a:extLst>
          </p:cNvPr>
          <p:cNvSpPr>
            <a:spLocks noGrp="1"/>
          </p:cNvSpPr>
          <p:nvPr>
            <p:ph idx="1"/>
          </p:nvPr>
        </p:nvSpPr>
        <p:spPr>
          <a:xfrm>
            <a:off x="626301" y="776614"/>
            <a:ext cx="10935222" cy="5258426"/>
          </a:xfrm>
        </p:spPr>
        <p:txBody>
          <a:bodyPr/>
          <a:lstStyle/>
          <a:p>
            <a:pPr marL="0" lvl="0" indent="0">
              <a:buClr>
                <a:srgbClr val="BCD0E0"/>
              </a:buClr>
              <a:buNone/>
            </a:pPr>
            <a:r>
              <a:rPr lang="en-GB" sz="2000" dirty="0">
                <a:solidFill>
                  <a:prstClr val="white"/>
                </a:solidFill>
                <a:latin typeface="Book Antiqua" panose="02040602050305030304" pitchFamily="18" charset="0"/>
              </a:rPr>
              <a:t>Murray, Robert. 2013. </a:t>
            </a:r>
            <a:r>
              <a:rPr lang="en-GB" sz="2000" i="1" dirty="0">
                <a:solidFill>
                  <a:prstClr val="white"/>
                </a:solidFill>
                <a:latin typeface="Book Antiqua" panose="02040602050305030304" pitchFamily="18" charset="0"/>
              </a:rPr>
              <a:t>Making of Australia : A Concise History. </a:t>
            </a:r>
            <a:r>
              <a:rPr lang="en-GB" sz="2000" dirty="0">
                <a:solidFill>
                  <a:prstClr val="white"/>
                </a:solidFill>
                <a:latin typeface="Book Antiqua" panose="02040602050305030304" pitchFamily="18" charset="0"/>
              </a:rPr>
              <a:t>Rosenberg Publishing. 	</a:t>
            </a:r>
            <a:r>
              <a:rPr lang="en-GB" sz="2000" dirty="0">
                <a:solidFill>
                  <a:prstClr val="white"/>
                </a:solidFill>
                <a:latin typeface="Book Antiqua" panose="02040602050305030304" pitchFamily="18" charset="0"/>
                <a:hlinkClick r:id="rId2">
                  <a:extLst>
                    <a:ext uri="{A12FA001-AC4F-418D-AE19-62706E023703}">
                      <ahyp:hlinkClr xmlns:ahyp="http://schemas.microsoft.com/office/drawing/2018/hyperlinkcolor" val="tx"/>
                    </a:ext>
                  </a:extLst>
                </a:hlinkClick>
              </a:rPr>
              <a:t>http://ebookcentral.proquest.com/lib/jyvaskyla-ebooks/detail.action?docID=3440931</a:t>
            </a:r>
            <a:endParaRPr lang="en-GB" sz="2000" dirty="0">
              <a:solidFill>
                <a:prstClr val="white"/>
              </a:solidFill>
              <a:latin typeface="Book Antiqua" panose="02040602050305030304" pitchFamily="18" charset="0"/>
            </a:endParaRPr>
          </a:p>
          <a:p>
            <a:pPr marL="0" lvl="0" indent="0">
              <a:buClr>
                <a:srgbClr val="BCD0E0"/>
              </a:buClr>
              <a:buNone/>
            </a:pPr>
            <a:r>
              <a:rPr lang="en-GB" sz="2000" dirty="0">
                <a:solidFill>
                  <a:prstClr val="white"/>
                </a:solidFill>
                <a:latin typeface="Book Antiqua" panose="02040602050305030304" pitchFamily="18" charset="0"/>
              </a:rPr>
              <a:t>Nicholls, James. 2009. </a:t>
            </a:r>
            <a:r>
              <a:rPr lang="en-GB" sz="2000" i="1" dirty="0">
                <a:solidFill>
                  <a:prstClr val="white"/>
                </a:solidFill>
                <a:latin typeface="Book Antiqua" panose="02040602050305030304" pitchFamily="18" charset="0"/>
              </a:rPr>
              <a:t>The Politics of Alcohol: A History of the Drink Question in England</a:t>
            </a:r>
            <a:r>
              <a:rPr lang="en-GB" sz="2000" dirty="0">
                <a:solidFill>
                  <a:prstClr val="white"/>
                </a:solidFill>
                <a:latin typeface="Book Antiqua" panose="02040602050305030304" pitchFamily="18" charset="0"/>
              </a:rPr>
              <a:t>. 	Manchester University Press.</a:t>
            </a:r>
          </a:p>
          <a:p>
            <a:pPr marL="0" lvl="0" indent="0">
              <a:buClr>
                <a:srgbClr val="BCD0E0"/>
              </a:buClr>
              <a:buNone/>
            </a:pPr>
            <a:r>
              <a:rPr lang="en-GB" sz="2000" dirty="0">
                <a:solidFill>
                  <a:prstClr val="white"/>
                </a:solidFill>
                <a:latin typeface="Book Antiqua" panose="02040602050305030304" pitchFamily="18" charset="0"/>
              </a:rPr>
              <a:t>Phillips, Roderick. 2014. </a:t>
            </a:r>
            <a:r>
              <a:rPr lang="en-GB" sz="2000" i="1" dirty="0">
                <a:solidFill>
                  <a:prstClr val="white"/>
                </a:solidFill>
                <a:latin typeface="Book Antiqua" panose="02040602050305030304" pitchFamily="18" charset="0"/>
              </a:rPr>
              <a:t>Alcohol: A History</a:t>
            </a:r>
            <a:r>
              <a:rPr lang="en-GB" sz="2000" dirty="0">
                <a:solidFill>
                  <a:prstClr val="white"/>
                </a:solidFill>
                <a:latin typeface="Book Antiqua" panose="02040602050305030304" pitchFamily="18" charset="0"/>
              </a:rPr>
              <a:t>. The University of North Carolina Press. </a:t>
            </a:r>
          </a:p>
          <a:p>
            <a:pPr marL="0" lvl="0" indent="0">
              <a:buClr>
                <a:srgbClr val="BCD0E0"/>
              </a:buClr>
              <a:buNone/>
            </a:pPr>
            <a:endParaRPr lang="en-GB" sz="2000" dirty="0">
              <a:solidFill>
                <a:prstClr val="white"/>
              </a:solidFill>
              <a:latin typeface="Book Antiqua" panose="02040602050305030304" pitchFamily="18" charset="0"/>
            </a:endParaRPr>
          </a:p>
          <a:p>
            <a:pPr marL="0" lvl="0" indent="0">
              <a:buClr>
                <a:srgbClr val="BCD0E0"/>
              </a:buClr>
              <a:buNone/>
            </a:pPr>
            <a:r>
              <a:rPr lang="en-GB" sz="2000" dirty="0">
                <a:solidFill>
                  <a:prstClr val="white"/>
                </a:solidFill>
                <a:latin typeface="Book Antiqua" panose="02040602050305030304" pitchFamily="18" charset="0"/>
                <a:hlinkClick r:id="rId3"/>
              </a:rPr>
              <a:t>http://www.gutenberg.org/files/1080/1080-h/1080-h.htm</a:t>
            </a:r>
            <a:endParaRPr lang="en-GB" sz="2000" dirty="0">
              <a:solidFill>
                <a:prstClr val="white"/>
              </a:solidFill>
              <a:latin typeface="Book Antiqua" panose="02040602050305030304" pitchFamily="18" charset="0"/>
            </a:endParaRPr>
          </a:p>
          <a:p>
            <a:pPr marL="0" lvl="0" indent="0">
              <a:buClr>
                <a:srgbClr val="BCD0E0"/>
              </a:buClr>
              <a:buNone/>
            </a:pPr>
            <a:r>
              <a:rPr lang="en-GB" sz="2000" dirty="0">
                <a:solidFill>
                  <a:prstClr val="white"/>
                </a:solidFill>
                <a:latin typeface="Book Antiqua" panose="02040602050305030304" pitchFamily="18" charset="0"/>
                <a:hlinkClick r:id="rId4"/>
              </a:rPr>
              <a:t>http://britishcirculatinglibraries.weebly.com/overview.html</a:t>
            </a:r>
            <a:endParaRPr lang="en-GB" sz="2000" dirty="0">
              <a:solidFill>
                <a:prstClr val="white"/>
              </a:solidFill>
              <a:latin typeface="Book Antiqua" panose="02040602050305030304" pitchFamily="18" charset="0"/>
            </a:endParaRPr>
          </a:p>
          <a:p>
            <a:pPr marL="0" lvl="0" indent="0">
              <a:buClr>
                <a:srgbClr val="BCD0E0"/>
              </a:buClr>
              <a:buNone/>
            </a:pPr>
            <a:r>
              <a:rPr lang="en-GB" sz="2000" dirty="0">
                <a:solidFill>
                  <a:prstClr val="white"/>
                </a:solidFill>
                <a:latin typeface="Book Antiqua" panose="02040602050305030304" pitchFamily="18" charset="0"/>
                <a:hlinkClick r:id="rId5"/>
              </a:rPr>
              <a:t>https://www.scotsman.com/200voices/cultural-icons/sir-walter-scott-man-invented-scotland/</a:t>
            </a:r>
            <a:endParaRPr lang="en-GB" sz="2000" dirty="0">
              <a:solidFill>
                <a:prstClr val="white"/>
              </a:solidFill>
              <a:latin typeface="Book Antiqua" panose="02040602050305030304" pitchFamily="18" charset="0"/>
            </a:endParaRPr>
          </a:p>
          <a:p>
            <a:pPr marL="0" lvl="0" indent="0">
              <a:buClr>
                <a:srgbClr val="BCD0E0"/>
              </a:buClr>
              <a:buNone/>
            </a:pPr>
            <a:r>
              <a:rPr lang="en-GB" sz="2000" dirty="0">
                <a:solidFill>
                  <a:prstClr val="white"/>
                </a:solidFill>
                <a:latin typeface="Book Antiqua" panose="02040602050305030304" pitchFamily="18" charset="0"/>
                <a:hlinkClick r:id="rId6"/>
              </a:rPr>
              <a:t>https://www.fff.org/explore-freedom/article/enclosure-acts-industrial-revolution/</a:t>
            </a:r>
            <a:endParaRPr lang="en-GB" sz="2000" dirty="0">
              <a:solidFill>
                <a:prstClr val="white"/>
              </a:solidFill>
              <a:latin typeface="Book Antiqua" panose="02040602050305030304" pitchFamily="18" charset="0"/>
            </a:endParaRPr>
          </a:p>
          <a:p>
            <a:pPr marL="0" lvl="0" indent="0">
              <a:buClr>
                <a:srgbClr val="BCD0E0"/>
              </a:buClr>
              <a:buNone/>
            </a:pPr>
            <a:endParaRPr lang="en-GB" sz="2000" dirty="0">
              <a:solidFill>
                <a:prstClr val="white"/>
              </a:solidFill>
              <a:latin typeface="Book Antiqua" panose="02040602050305030304" pitchFamily="18" charset="0"/>
            </a:endParaRPr>
          </a:p>
          <a:p>
            <a:pPr marL="0" lvl="0" indent="0">
              <a:buClr>
                <a:srgbClr val="BCD0E0"/>
              </a:buClr>
              <a:buNone/>
            </a:pPr>
            <a:r>
              <a:rPr lang="en-GB" sz="2000" dirty="0">
                <a:solidFill>
                  <a:prstClr val="white"/>
                </a:solidFill>
                <a:latin typeface="Book Antiqua" panose="02040602050305030304" pitchFamily="18" charset="0"/>
              </a:rPr>
              <a:t>Octagon room by Glitzy queen00 at English Wikipedia, CC BY-SA 3.0, </a:t>
            </a:r>
            <a:r>
              <a:rPr lang="en-GB" sz="2000" dirty="0">
                <a:solidFill>
                  <a:prstClr val="white"/>
                </a:solidFill>
                <a:latin typeface="Book Antiqua" panose="02040602050305030304" pitchFamily="18" charset="0"/>
                <a:hlinkClick r:id="rId7">
                  <a:extLst>
                    <a:ext uri="{A12FA001-AC4F-418D-AE19-62706E023703}">
                      <ahyp:hlinkClr xmlns:ahyp="http://schemas.microsoft.com/office/drawing/2018/hyperlinkcolor" val="tx"/>
                    </a:ext>
                  </a:extLst>
                </a:hlinkClick>
              </a:rPr>
              <a:t>https://commons.wikimedia.org/w/index.php?curid=32886652</a:t>
            </a:r>
            <a:endParaRPr lang="en-GB" sz="2000" dirty="0">
              <a:solidFill>
                <a:prstClr val="white"/>
              </a:solidFill>
              <a:latin typeface="Book Antiqua" panose="02040602050305030304" pitchFamily="18" charset="0"/>
            </a:endParaRPr>
          </a:p>
          <a:p>
            <a:pPr marL="0" indent="0">
              <a:buNone/>
            </a:pPr>
            <a:endParaRPr lang="en-GB" dirty="0"/>
          </a:p>
        </p:txBody>
      </p:sp>
    </p:spTree>
    <p:extLst>
      <p:ext uri="{BB962C8B-B14F-4D97-AF65-F5344CB8AC3E}">
        <p14:creationId xmlns:p14="http://schemas.microsoft.com/office/powerpoint/2010/main" val="206145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DB24068B-7120-4C11-8274-92ED3A63CEE8}"/>
              </a:ext>
            </a:extLst>
          </p:cNvPr>
          <p:cNvSpPr>
            <a:spLocks noGrp="1"/>
          </p:cNvSpPr>
          <p:nvPr>
            <p:ph idx="1"/>
          </p:nvPr>
        </p:nvSpPr>
        <p:spPr>
          <a:xfrm>
            <a:off x="626301" y="463463"/>
            <a:ext cx="11010378" cy="5571577"/>
          </a:xfrm>
        </p:spPr>
        <p:txBody>
          <a:bodyPr>
            <a:normAutofit/>
          </a:bodyPr>
          <a:lstStyle/>
          <a:p>
            <a:pPr algn="just"/>
            <a:r>
              <a:rPr lang="en-GB" sz="2600" dirty="0">
                <a:latin typeface="Book Antiqua" panose="02040602050305030304" pitchFamily="18" charset="0"/>
              </a:rPr>
              <a:t>The Maori of New Zealand managed to establish their authority from 	the first (mainly by a show of violence) </a:t>
            </a:r>
          </a:p>
          <a:p>
            <a:pPr algn="just"/>
            <a:r>
              <a:rPr lang="en-GB" sz="2600" dirty="0">
                <a:latin typeface="Book Antiqua" panose="02040602050305030304" pitchFamily="18" charset="0"/>
              </a:rPr>
              <a:t>They were more eager to adopt new technology (f.ex. firearms) than 	their Australian counterparts </a:t>
            </a:r>
          </a:p>
          <a:p>
            <a:pPr algn="just"/>
            <a:r>
              <a:rPr lang="en-GB" sz="2600" dirty="0">
                <a:latin typeface="Book Antiqua" panose="02040602050305030304" pitchFamily="18" charset="0"/>
              </a:rPr>
              <a:t>The chiefs negotiated with the British more or less on equal terms, and 	f.ex. visited Australia and England </a:t>
            </a:r>
          </a:p>
          <a:p>
            <a:pPr algn="just"/>
            <a:r>
              <a:rPr lang="en-GB" sz="2600" dirty="0">
                <a:latin typeface="Book Antiqua" panose="02040602050305030304" pitchFamily="18" charset="0"/>
              </a:rPr>
              <a:t>Yet, British sovereignty over New Zealand was declared in 1840</a:t>
            </a:r>
          </a:p>
        </p:txBody>
      </p:sp>
      <p:pic>
        <p:nvPicPr>
          <p:cNvPr id="4" name="Kuva 3">
            <a:extLst>
              <a:ext uri="{FF2B5EF4-FFF2-40B4-BE49-F238E27FC236}">
                <a16:creationId xmlns:a16="http://schemas.microsoft.com/office/drawing/2014/main" id="{8779A20B-F786-4D80-BFFF-AE4492F79A54}"/>
              </a:ext>
            </a:extLst>
          </p:cNvPr>
          <p:cNvPicPr>
            <a:picLocks noChangeAspect="1"/>
          </p:cNvPicPr>
          <p:nvPr/>
        </p:nvPicPr>
        <p:blipFill>
          <a:blip r:embed="rId2"/>
          <a:stretch>
            <a:fillRect/>
          </a:stretch>
        </p:blipFill>
        <p:spPr>
          <a:xfrm>
            <a:off x="3921691" y="3958225"/>
            <a:ext cx="3705616" cy="2779212"/>
          </a:xfrm>
          <a:prstGeom prst="rect">
            <a:avLst/>
          </a:prstGeom>
        </p:spPr>
      </p:pic>
    </p:spTree>
    <p:extLst>
      <p:ext uri="{BB962C8B-B14F-4D97-AF65-F5344CB8AC3E}">
        <p14:creationId xmlns:p14="http://schemas.microsoft.com/office/powerpoint/2010/main" val="1863257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a:extLst>
              <a:ext uri="{FF2B5EF4-FFF2-40B4-BE49-F238E27FC236}">
                <a16:creationId xmlns:a16="http://schemas.microsoft.com/office/drawing/2014/main" id="{413F0A3F-D8BD-4D63-9F4E-74A3C9ACFDBA}"/>
              </a:ext>
            </a:extLst>
          </p:cNvPr>
          <p:cNvPicPr>
            <a:picLocks noGrp="1" noChangeAspect="1"/>
          </p:cNvPicPr>
          <p:nvPr>
            <p:ph idx="1"/>
          </p:nvPr>
        </p:nvPicPr>
        <p:blipFill>
          <a:blip r:embed="rId2"/>
          <a:stretch>
            <a:fillRect/>
          </a:stretch>
        </p:blipFill>
        <p:spPr>
          <a:xfrm>
            <a:off x="2254685" y="31315"/>
            <a:ext cx="6826685" cy="6826685"/>
          </a:xfrm>
          <a:prstGeom prst="rect">
            <a:avLst/>
          </a:prstGeom>
        </p:spPr>
      </p:pic>
    </p:spTree>
    <p:extLst>
      <p:ext uri="{BB962C8B-B14F-4D97-AF65-F5344CB8AC3E}">
        <p14:creationId xmlns:p14="http://schemas.microsoft.com/office/powerpoint/2010/main" val="4091322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05B6A051-6E2E-4F96-921B-9EED122E3B64}"/>
              </a:ext>
            </a:extLst>
          </p:cNvPr>
          <p:cNvSpPr>
            <a:spLocks noGrp="1"/>
          </p:cNvSpPr>
          <p:nvPr>
            <p:ph idx="1"/>
          </p:nvPr>
        </p:nvSpPr>
        <p:spPr>
          <a:xfrm>
            <a:off x="613775" y="688932"/>
            <a:ext cx="11085535" cy="5624186"/>
          </a:xfrm>
        </p:spPr>
        <p:txBody>
          <a:bodyPr>
            <a:normAutofit/>
          </a:bodyPr>
          <a:lstStyle/>
          <a:p>
            <a:pPr marL="0" indent="0" algn="just">
              <a:buNone/>
            </a:pPr>
            <a:r>
              <a:rPr lang="en-GB" sz="2600" dirty="0">
                <a:solidFill>
                  <a:schemeClr val="accent3">
                    <a:lumMod val="20000"/>
                    <a:lumOff val="80000"/>
                  </a:schemeClr>
                </a:solidFill>
                <a:latin typeface="Book Antiqua" panose="02040602050305030304" pitchFamily="18" charset="0"/>
              </a:rPr>
              <a:t>The first of the treaty’s three articles extended the Crown’s authority over the territory of New Zealand, though there is a question mark over whether chiefs ceded sovereignty, because of the differences between the English and Maori texts. Under article 1 , in the English version, the chiefs ceded the Queen ‘all the rights and powers of sovereignty’ over their land. In the Maori version, however, the chiefs gave the Queen ‘</a:t>
            </a:r>
            <a:r>
              <a:rPr lang="en-GB" sz="2600" dirty="0" err="1">
                <a:solidFill>
                  <a:schemeClr val="accent3">
                    <a:lumMod val="20000"/>
                    <a:lumOff val="80000"/>
                  </a:schemeClr>
                </a:solidFill>
                <a:latin typeface="Book Antiqua" panose="02040602050305030304" pitchFamily="18" charset="0"/>
              </a:rPr>
              <a:t>te</a:t>
            </a:r>
            <a:r>
              <a:rPr lang="en-GB" sz="2600" dirty="0">
                <a:solidFill>
                  <a:schemeClr val="accent3">
                    <a:lumMod val="20000"/>
                    <a:lumOff val="80000"/>
                  </a:schemeClr>
                </a:solidFill>
                <a:latin typeface="Book Antiqua" panose="02040602050305030304" pitchFamily="18" charset="0"/>
              </a:rPr>
              <a:t> </a:t>
            </a:r>
            <a:r>
              <a:rPr lang="en-GB" sz="2600" dirty="0" err="1">
                <a:solidFill>
                  <a:schemeClr val="accent3">
                    <a:lumMod val="20000"/>
                    <a:lumOff val="80000"/>
                  </a:schemeClr>
                </a:solidFill>
                <a:latin typeface="Book Antiqua" panose="02040602050305030304" pitchFamily="18" charset="0"/>
              </a:rPr>
              <a:t>kawanatanga</a:t>
            </a:r>
            <a:r>
              <a:rPr lang="en-GB" sz="2600" dirty="0">
                <a:solidFill>
                  <a:schemeClr val="accent3">
                    <a:lumMod val="20000"/>
                    <a:lumOff val="80000"/>
                  </a:schemeClr>
                </a:solidFill>
                <a:latin typeface="Book Antiqua" panose="02040602050305030304" pitchFamily="18" charset="0"/>
              </a:rPr>
              <a:t> </a:t>
            </a:r>
            <a:r>
              <a:rPr lang="en-GB" sz="2600" dirty="0" err="1">
                <a:solidFill>
                  <a:schemeClr val="accent3">
                    <a:lumMod val="20000"/>
                    <a:lumOff val="80000"/>
                  </a:schemeClr>
                </a:solidFill>
                <a:latin typeface="Book Antiqua" panose="02040602050305030304" pitchFamily="18" charset="0"/>
              </a:rPr>
              <a:t>katoa</a:t>
            </a:r>
            <a:r>
              <a:rPr lang="en-GB" sz="2600" dirty="0">
                <a:solidFill>
                  <a:schemeClr val="accent3">
                    <a:lumMod val="20000"/>
                    <a:lumOff val="80000"/>
                  </a:schemeClr>
                </a:solidFill>
                <a:latin typeface="Book Antiqua" panose="02040602050305030304" pitchFamily="18" charset="0"/>
              </a:rPr>
              <a:t>’, that is, ‘government of all their lands’. -- The implication is that the Maori text was translated in such a way as to enhance the advantages of signing.</a:t>
            </a:r>
          </a:p>
          <a:p>
            <a:pPr marL="0" indent="0" algn="just">
              <a:buNone/>
            </a:pPr>
            <a:endParaRPr lang="en-GB" sz="2600" dirty="0">
              <a:solidFill>
                <a:schemeClr val="accent3">
                  <a:lumMod val="20000"/>
                  <a:lumOff val="80000"/>
                </a:schemeClr>
              </a:solidFill>
              <a:latin typeface="Book Antiqua" panose="02040602050305030304" pitchFamily="18" charset="0"/>
            </a:endParaRPr>
          </a:p>
          <a:p>
            <a:pPr marL="0" indent="0">
              <a:buNone/>
            </a:pPr>
            <a:r>
              <a:rPr lang="en-GB" sz="2600" dirty="0">
                <a:latin typeface="Book Antiqua" panose="02040602050305030304" pitchFamily="18" charset="0"/>
              </a:rPr>
              <a:t>-&gt; a systematic colonisation effort led by the New Zealand Company  </a:t>
            </a:r>
          </a:p>
          <a:p>
            <a:pPr marL="0" indent="0">
              <a:buNone/>
            </a:pPr>
            <a:endParaRPr lang="en-GB" sz="2200" dirty="0">
              <a:latin typeface="Book Antiqua" panose="02040602050305030304" pitchFamily="18" charset="0"/>
            </a:endParaRPr>
          </a:p>
          <a:p>
            <a:pPr marL="0" indent="0">
              <a:buNone/>
            </a:pPr>
            <a:r>
              <a:rPr lang="en-GB" sz="2200" dirty="0">
                <a:latin typeface="Book Antiqua" panose="02040602050305030304" pitchFamily="18" charset="0"/>
              </a:rPr>
              <a:t>		                             Philippa Mein Smith: </a:t>
            </a:r>
            <a:r>
              <a:rPr lang="en-GB" sz="2200" i="1" dirty="0">
                <a:latin typeface="Book Antiqua" panose="02040602050305030304" pitchFamily="18" charset="0"/>
              </a:rPr>
              <a:t>A Concise History of New Zealand</a:t>
            </a:r>
            <a:endParaRPr lang="en-GB" sz="2200" dirty="0">
              <a:latin typeface="Book Antiqua" panose="02040602050305030304" pitchFamily="18" charset="0"/>
            </a:endParaRPr>
          </a:p>
        </p:txBody>
      </p:sp>
    </p:spTree>
    <p:extLst>
      <p:ext uri="{BB962C8B-B14F-4D97-AF65-F5344CB8AC3E}">
        <p14:creationId xmlns:p14="http://schemas.microsoft.com/office/powerpoint/2010/main" val="2678988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A1F1BB7-D947-4C45-8414-1C66CA4EBAD7}"/>
              </a:ext>
            </a:extLst>
          </p:cNvPr>
          <p:cNvSpPr>
            <a:spLocks noGrp="1"/>
          </p:cNvSpPr>
          <p:nvPr>
            <p:ph type="title"/>
          </p:nvPr>
        </p:nvSpPr>
        <p:spPr>
          <a:xfrm>
            <a:off x="1066800" y="642594"/>
            <a:ext cx="10058400" cy="822951"/>
          </a:xfrm>
        </p:spPr>
        <p:txBody>
          <a:bodyPr/>
          <a:lstStyle/>
          <a:p>
            <a:r>
              <a:rPr lang="en-GB" dirty="0">
                <a:latin typeface="Britannic Bold" panose="020B0903060703020204" pitchFamily="34" charset="0"/>
              </a:rPr>
              <a:t>The American Revolution</a:t>
            </a:r>
          </a:p>
        </p:txBody>
      </p:sp>
      <p:sp>
        <p:nvSpPr>
          <p:cNvPr id="3" name="Sisällön paikkamerkki 2">
            <a:extLst>
              <a:ext uri="{FF2B5EF4-FFF2-40B4-BE49-F238E27FC236}">
                <a16:creationId xmlns:a16="http://schemas.microsoft.com/office/drawing/2014/main" id="{708F7A39-B75D-4CBF-930A-08C4949A67C2}"/>
              </a:ext>
            </a:extLst>
          </p:cNvPr>
          <p:cNvSpPr>
            <a:spLocks noGrp="1"/>
          </p:cNvSpPr>
          <p:nvPr>
            <p:ph idx="1"/>
          </p:nvPr>
        </p:nvSpPr>
        <p:spPr>
          <a:xfrm>
            <a:off x="576196" y="1691014"/>
            <a:ext cx="11110587" cy="4344026"/>
          </a:xfrm>
        </p:spPr>
        <p:txBody>
          <a:bodyPr>
            <a:normAutofit/>
          </a:bodyPr>
          <a:lstStyle/>
          <a:p>
            <a:pPr marL="0" indent="0" algn="just">
              <a:buNone/>
            </a:pPr>
            <a:r>
              <a:rPr lang="en-GB" sz="2600" dirty="0">
                <a:solidFill>
                  <a:schemeClr val="accent3">
                    <a:lumMod val="20000"/>
                    <a:lumOff val="80000"/>
                  </a:schemeClr>
                </a:solidFill>
                <a:latin typeface="Book Antiqua" panose="02040602050305030304" pitchFamily="18" charset="0"/>
              </a:rPr>
              <a:t>The cause of American independence was advanced not only by pamphlets but also by newspapers. There were already 42 different newspapers in the American colonies in 1775 and some of them -- advanced the revolutionary cause by describing atrocities committed by the British army. </a:t>
            </a:r>
            <a:r>
              <a:rPr lang="en-GB" sz="2400" dirty="0">
                <a:latin typeface="Book Antiqua" panose="02040602050305030304" pitchFamily="18" charset="0"/>
              </a:rPr>
              <a:t>Briggs and Burke</a:t>
            </a:r>
          </a:p>
          <a:p>
            <a:pPr algn="just"/>
            <a:r>
              <a:rPr lang="en-GB" sz="2600" dirty="0">
                <a:latin typeface="Book Antiqua" panose="02040602050305030304" pitchFamily="18" charset="0"/>
              </a:rPr>
              <a:t> From the 17</a:t>
            </a:r>
            <a:r>
              <a:rPr lang="en-GB" sz="2600" baseline="30000" dirty="0">
                <a:latin typeface="Book Antiqua" panose="02040602050305030304" pitchFamily="18" charset="0"/>
              </a:rPr>
              <a:t>th</a:t>
            </a:r>
            <a:r>
              <a:rPr lang="en-GB" sz="2600" dirty="0">
                <a:latin typeface="Book Antiqua" panose="02040602050305030304" pitchFamily="18" charset="0"/>
              </a:rPr>
              <a:t> century on, British war expenditure rose sharply</a:t>
            </a:r>
          </a:p>
          <a:p>
            <a:pPr marL="0" indent="0" algn="just">
              <a:buNone/>
            </a:pPr>
            <a:r>
              <a:rPr lang="en-GB" sz="2600" dirty="0">
                <a:latin typeface="Book Antiqua" panose="02040602050305030304" pitchFamily="18" charset="0"/>
              </a:rPr>
              <a:t>   -&gt; new taxes and increased mercantile regulations </a:t>
            </a:r>
          </a:p>
          <a:p>
            <a:pPr algn="just"/>
            <a:r>
              <a:rPr lang="en-GB" sz="2600" dirty="0">
                <a:latin typeface="Book Antiqua" panose="02040602050305030304" pitchFamily="18" charset="0"/>
              </a:rPr>
              <a:t>In British America, these new measures caused an uproar, particularly as 	the new payments weren’t met with increased representation in the 	Parliament   </a:t>
            </a:r>
          </a:p>
        </p:txBody>
      </p:sp>
    </p:spTree>
    <p:extLst>
      <p:ext uri="{BB962C8B-B14F-4D97-AF65-F5344CB8AC3E}">
        <p14:creationId xmlns:p14="http://schemas.microsoft.com/office/powerpoint/2010/main" val="279185408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373545"/>
      </a:dk2>
      <a:lt2>
        <a:srgbClr val="BCD0E0"/>
      </a:lt2>
      <a:accent1>
        <a:srgbClr val="3494BA"/>
      </a:accent1>
      <a:accent2>
        <a:srgbClr val="58B6C0"/>
      </a:accent2>
      <a:accent3>
        <a:srgbClr val="75BDA7"/>
      </a:accent3>
      <a:accent4>
        <a:srgbClr val="7A8C8E"/>
      </a:accent4>
      <a:accent5>
        <a:srgbClr val="84ACB6"/>
      </a:accent5>
      <a:accent6>
        <a:srgbClr val="6793CD"/>
      </a:accent6>
      <a:hlink>
        <a:srgbClr val="6B9F25"/>
      </a:hlink>
      <a:folHlink>
        <a:srgbClr val="9F6715"/>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913DB040-6816-4415-960D-8178C785755E}"/>
    </a:ext>
  </a:extLst>
</a:theme>
</file>

<file path=ppt/theme/theme2.xml><?xml version="1.0" encoding="utf-8"?>
<a:theme xmlns:a="http://schemas.openxmlformats.org/drawingml/2006/main" name="1_Savon">
  <a:themeElements>
    <a:clrScheme name="Savon">
      <a:dk1>
        <a:sysClr val="windowText" lastClr="000000"/>
      </a:dk1>
      <a:lt1>
        <a:sysClr val="window" lastClr="FFFFFF"/>
      </a:lt1>
      <a:dk2>
        <a:srgbClr val="373545"/>
      </a:dk2>
      <a:lt2>
        <a:srgbClr val="BCD0E0"/>
      </a:lt2>
      <a:accent1>
        <a:srgbClr val="3494BA"/>
      </a:accent1>
      <a:accent2>
        <a:srgbClr val="58B6C0"/>
      </a:accent2>
      <a:accent3>
        <a:srgbClr val="75BDA7"/>
      </a:accent3>
      <a:accent4>
        <a:srgbClr val="7A8C8E"/>
      </a:accent4>
      <a:accent5>
        <a:srgbClr val="84ACB6"/>
      </a:accent5>
      <a:accent6>
        <a:srgbClr val="6793CD"/>
      </a:accent6>
      <a:hlink>
        <a:srgbClr val="6B9F25"/>
      </a:hlink>
      <a:folHlink>
        <a:srgbClr val="9F6715"/>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913DB040-6816-4415-960D-8178C785755E}"/>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Savon</Template>
  <TotalTime>1746</TotalTime>
  <Words>5026</Words>
  <Application>Microsoft Office PowerPoint</Application>
  <PresentationFormat>Laajakuva</PresentationFormat>
  <Paragraphs>265</Paragraphs>
  <Slides>58</Slides>
  <Notes>1</Notes>
  <HiddenSlides>0</HiddenSlides>
  <MMClips>0</MMClips>
  <ScaleCrop>false</ScaleCrop>
  <HeadingPairs>
    <vt:vector size="6" baseType="variant">
      <vt:variant>
        <vt:lpstr>Käytetyt fontit</vt:lpstr>
      </vt:variant>
      <vt:variant>
        <vt:i4>5</vt:i4>
      </vt:variant>
      <vt:variant>
        <vt:lpstr>Teema</vt:lpstr>
      </vt:variant>
      <vt:variant>
        <vt:i4>2</vt:i4>
      </vt:variant>
      <vt:variant>
        <vt:lpstr>Dian otsikot</vt:lpstr>
      </vt:variant>
      <vt:variant>
        <vt:i4>58</vt:i4>
      </vt:variant>
    </vt:vector>
  </HeadingPairs>
  <TitlesOfParts>
    <vt:vector size="65" baseType="lpstr">
      <vt:lpstr>Arial</vt:lpstr>
      <vt:lpstr>Book Antiqua</vt:lpstr>
      <vt:lpstr>Britannic Bold</vt:lpstr>
      <vt:lpstr>Calibri</vt:lpstr>
      <vt:lpstr>Century Gothic</vt:lpstr>
      <vt:lpstr>Savon</vt:lpstr>
      <vt:lpstr>1_Savon</vt:lpstr>
      <vt:lpstr>Cultural history: 18th century </vt:lpstr>
      <vt:lpstr>The Era of Revolutions </vt:lpstr>
      <vt:lpstr>Look what we found! </vt:lpstr>
      <vt:lpstr>PowerPoint-esitys</vt:lpstr>
      <vt:lpstr>PowerPoint-esitys</vt:lpstr>
      <vt:lpstr>PowerPoint-esitys</vt:lpstr>
      <vt:lpstr>PowerPoint-esitys</vt:lpstr>
      <vt:lpstr>PowerPoint-esitys</vt:lpstr>
      <vt:lpstr>The American Revolution</vt:lpstr>
      <vt:lpstr>The Destruction of Tea at Boston Harbor</vt:lpstr>
      <vt:lpstr>Canada, eh?</vt:lpstr>
      <vt:lpstr>PowerPoint-esitys</vt:lpstr>
      <vt:lpstr>The Short-Lived Unity</vt:lpstr>
      <vt:lpstr>What are we fighting for?</vt:lpstr>
      <vt:lpstr>Discussion: study questions</vt:lpstr>
      <vt:lpstr>The Hanoverians: George I and II </vt:lpstr>
      <vt:lpstr>George III and George IV (the Prince Regent) </vt:lpstr>
      <vt:lpstr>The Industrial Revolution begins</vt:lpstr>
      <vt:lpstr>PowerPoint-esitys</vt:lpstr>
      <vt:lpstr>The Textile Industry </vt:lpstr>
      <vt:lpstr>PowerPoint-esitys</vt:lpstr>
      <vt:lpstr>The Age of Steam</vt:lpstr>
      <vt:lpstr>PowerPoint-esitys</vt:lpstr>
      <vt:lpstr>Slavery as Fuel for Industrialisation</vt:lpstr>
      <vt:lpstr>PowerPoint-esitys</vt:lpstr>
      <vt:lpstr>Now we’re getting somewhere!</vt:lpstr>
      <vt:lpstr>PowerPoint-esitys</vt:lpstr>
      <vt:lpstr>PowerPoint-esitys</vt:lpstr>
      <vt:lpstr>The Social Order</vt:lpstr>
      <vt:lpstr>Mariage à la mode </vt:lpstr>
      <vt:lpstr>The middle classes buy stuff</vt:lpstr>
      <vt:lpstr>PowerPoint-esitys</vt:lpstr>
      <vt:lpstr>Works by Wedgwood </vt:lpstr>
      <vt:lpstr>The Consumer Revolution Continues </vt:lpstr>
      <vt:lpstr>PowerPoint-esitys</vt:lpstr>
      <vt:lpstr>The Gin Craze</vt:lpstr>
      <vt:lpstr>PowerPoint-esitys</vt:lpstr>
      <vt:lpstr>Gin Lane </vt:lpstr>
      <vt:lpstr>Beer Street </vt:lpstr>
      <vt:lpstr>Finally, the Enlightenment! </vt:lpstr>
      <vt:lpstr>PowerPoint-esitys</vt:lpstr>
      <vt:lpstr>New Reading Materials  </vt:lpstr>
      <vt:lpstr>PowerPoint-esitys</vt:lpstr>
      <vt:lpstr>Dorothy Kilner </vt:lpstr>
      <vt:lpstr>Romanticism </vt:lpstr>
      <vt:lpstr>PowerPoint-esitys</vt:lpstr>
      <vt:lpstr>Fine Arts </vt:lpstr>
      <vt:lpstr>PowerPoint-esitys</vt:lpstr>
      <vt:lpstr>Thomas Gainsborough</vt:lpstr>
      <vt:lpstr> George Clive and his family with an Indian maid, 1765 </vt:lpstr>
      <vt:lpstr>Music in America </vt:lpstr>
      <vt:lpstr>PowerPoint-esitys</vt:lpstr>
      <vt:lpstr>The Madness of King George</vt:lpstr>
      <vt:lpstr>PowerPoint-esitys</vt:lpstr>
      <vt:lpstr>The Woman Who Gave Birth to Rabbits </vt:lpstr>
      <vt:lpstr>PowerPoint-esitys</vt:lpstr>
      <vt:lpstr>Sources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Cultural history: 18th century </dc:title>
  <dc:creator>Anne Karppinen</dc:creator>
  <cp:lastModifiedBy>Anne Karppinen</cp:lastModifiedBy>
  <cp:revision>111</cp:revision>
  <dcterms:created xsi:type="dcterms:W3CDTF">2019-01-18T09:34:37Z</dcterms:created>
  <dcterms:modified xsi:type="dcterms:W3CDTF">2020-02-14T10:38:12Z</dcterms:modified>
</cp:coreProperties>
</file>