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 id="2147483648" r:id="rId5"/>
  </p:sldMasterIdLst>
  <p:notesMasterIdLst>
    <p:notesMasterId r:id="rId39"/>
  </p:notesMasterIdLst>
  <p:handoutMasterIdLst>
    <p:handoutMasterId r:id="rId40"/>
  </p:handoutMasterIdLst>
  <p:sldIdLst>
    <p:sldId id="257" r:id="rId6"/>
    <p:sldId id="275" r:id="rId7"/>
    <p:sldId id="262" r:id="rId8"/>
    <p:sldId id="294" r:id="rId9"/>
    <p:sldId id="264" r:id="rId10"/>
    <p:sldId id="265" r:id="rId11"/>
    <p:sldId id="266" r:id="rId12"/>
    <p:sldId id="267" r:id="rId13"/>
    <p:sldId id="268" r:id="rId14"/>
    <p:sldId id="269" r:id="rId15"/>
    <p:sldId id="270" r:id="rId16"/>
    <p:sldId id="271" r:id="rId17"/>
    <p:sldId id="272" r:id="rId18"/>
    <p:sldId id="273" r:id="rId19"/>
    <p:sldId id="274" r:id="rId20"/>
    <p:sldId id="287" r:id="rId21"/>
    <p:sldId id="293" r:id="rId22"/>
    <p:sldId id="288" r:id="rId23"/>
    <p:sldId id="289" r:id="rId24"/>
    <p:sldId id="290" r:id="rId25"/>
    <p:sldId id="291" r:id="rId26"/>
    <p:sldId id="292" r:id="rId27"/>
    <p:sldId id="278" r:id="rId28"/>
    <p:sldId id="279" r:id="rId29"/>
    <p:sldId id="280" r:id="rId30"/>
    <p:sldId id="281" r:id="rId31"/>
    <p:sldId id="282" r:id="rId32"/>
    <p:sldId id="283" r:id="rId33"/>
    <p:sldId id="284" r:id="rId34"/>
    <p:sldId id="285" r:id="rId35"/>
    <p:sldId id="286" r:id="rId36"/>
    <p:sldId id="298" r:id="rId37"/>
    <p:sldId id="297" r:id="rId38"/>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F78EB-E2E3-43B6-8EF3-095B5F9E5658}" v="89" dt="2022-03-14T16:18:10.55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0" d="100"/>
          <a:sy n="70" d="100"/>
        </p:scale>
        <p:origin x="460" y="48"/>
      </p:cViewPr>
      <p:guideLst/>
    </p:cSldViewPr>
  </p:slideViewPr>
  <p:notesTextViewPr>
    <p:cViewPr>
      <p:scale>
        <a:sx n="3" d="2"/>
        <a:sy n="3" d="2"/>
      </p:scale>
      <p:origin x="0" y="0"/>
    </p:cViewPr>
  </p:notesTextViewPr>
  <p:notesViewPr>
    <p:cSldViewPr snapToGrid="0" showGuides="1">
      <p:cViewPr varScale="1">
        <p:scale>
          <a:sx n="90" d="100"/>
          <a:sy n="90" d="100"/>
        </p:scale>
        <p:origin x="281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C74BB9F-5408-4FD0-997C-79268A73836F}" type="datetime1">
              <a:rPr lang="fi-FI" smtClean="0"/>
              <a:t>28.1.2024</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06BD15E-A83F-499B-AE2F-72149146BFF5}" type="slidenum">
              <a:rPr lang="fi-FI" smtClean="0"/>
              <a:t>‹#›</a:t>
            </a:fld>
            <a:endParaRPr lang="fi-FI" dirty="0"/>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30E75F0-0D02-49EA-97D3-7AE1720EAB73}" type="datetime1">
              <a:rPr lang="fi-FI" noProof="0" smtClean="0"/>
              <a:t>28.1.2024</a:t>
            </a:fld>
            <a:endParaRPr lang="fi-FI" noProof="0"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D6FFF6-EFF5-46FA-B62C-F141E1274D59}" type="slidenum">
              <a:rPr lang="fi-FI" noProof="0" smtClean="0"/>
              <a:t>‹#›</a:t>
            </a:fld>
            <a:endParaRPr lang="fi-FI" noProof="0" dirty="0"/>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4BD6FFF6-EFF5-46FA-B62C-F141E1274D59}" type="slidenum">
              <a:rPr lang="fi-FI" smtClean="0"/>
              <a:t>1</a:t>
            </a:fld>
            <a:endParaRPr lang="fi-FI" dirty="0"/>
          </a:p>
        </p:txBody>
      </p:sp>
    </p:spTree>
    <p:extLst>
      <p:ext uri="{BB962C8B-B14F-4D97-AF65-F5344CB8AC3E}">
        <p14:creationId xmlns:p14="http://schemas.microsoft.com/office/powerpoint/2010/main" val="4005229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1" name="Kuva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Otsikko 13"/>
          <p:cNvSpPr>
            <a:spLocks noGrp="1"/>
          </p:cNvSpPr>
          <p:nvPr>
            <p:ph type="ctrTitle"/>
          </p:nvPr>
        </p:nvSpPr>
        <p:spPr>
          <a:xfrm>
            <a:off x="1910080" y="1179705"/>
            <a:ext cx="9875520" cy="1472184"/>
          </a:xfrm>
          <a:prstGeom prst="rect">
            <a:avLst/>
          </a:prstGeom>
        </p:spPr>
        <p:txBody>
          <a:bodyPr rtlCol="0" anchor="b"/>
          <a:lstStyle>
            <a:lvl1pPr algn="ctr">
              <a:defRPr/>
            </a:lvl1pPr>
            <a:extLst/>
          </a:lstStyle>
          <a:p>
            <a:pPr rtl="0"/>
            <a:r>
              <a:rPr lang="fi-FI" noProof="0"/>
              <a:t>Muokkaa ots. perustyyl. napsautt.</a:t>
            </a:r>
            <a:endParaRPr lang="fi-FI" noProof="0" dirty="0"/>
          </a:p>
        </p:txBody>
      </p:sp>
      <p:sp>
        <p:nvSpPr>
          <p:cNvPr id="22" name="Alaotsikko 21"/>
          <p:cNvSpPr>
            <a:spLocks noGrp="1"/>
          </p:cNvSpPr>
          <p:nvPr>
            <p:ph type="subTitle" idx="1"/>
          </p:nvPr>
        </p:nvSpPr>
        <p:spPr>
          <a:xfrm>
            <a:off x="1910080" y="2669871"/>
            <a:ext cx="9875520" cy="1752600"/>
          </a:xfrm>
          <a:prstGeom prst="rect">
            <a:avLst/>
          </a:prstGeom>
        </p:spPr>
        <p:txBody>
          <a:bodyPr tIns="0" rtlCol="0"/>
          <a:lstStyle>
            <a:lvl1pPr marL="27432" indent="0" algn="ctr">
              <a:buNone/>
              <a:defRPr sz="2600" b="1">
                <a:solidFill>
                  <a:schemeClr val="accent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pPr rtl="0"/>
            <a:r>
              <a:rPr lang="fi-FI" noProof="0"/>
              <a:t>Muokkaa alaotsikon perustyyliä napsautt.</a:t>
            </a:r>
            <a:endParaRPr kumimoji="0" lang="fi-FI" noProof="0" dirty="0"/>
          </a:p>
        </p:txBody>
      </p:sp>
      <p:sp>
        <p:nvSpPr>
          <p:cNvPr id="7" name="Päivämäärän paikkamerkki 6"/>
          <p:cNvSpPr>
            <a:spLocks noGrp="1"/>
          </p:cNvSpPr>
          <p:nvPr>
            <p:ph type="dt" sz="half" idx="10"/>
          </p:nvPr>
        </p:nvSpPr>
        <p:spPr>
          <a:xfrm>
            <a:off x="4775200" y="6305550"/>
            <a:ext cx="2844800" cy="476250"/>
          </a:xfrm>
          <a:prstGeom prst="rect">
            <a:avLst/>
          </a:prstGeom>
        </p:spPr>
        <p:txBody>
          <a:bodyPr rtlCol="0"/>
          <a:lstStyle/>
          <a:p>
            <a:pPr rtl="0"/>
            <a:fld id="{470B9F96-26E8-4166-AE31-6A2B3F6770A4}" type="datetime1">
              <a:rPr lang="fi-FI" noProof="0" smtClean="0"/>
              <a:t>28.1.2024</a:t>
            </a:fld>
            <a:endParaRPr lang="fi-FI" noProof="0" dirty="0"/>
          </a:p>
        </p:txBody>
      </p:sp>
      <p:sp>
        <p:nvSpPr>
          <p:cNvPr id="20" name="Alatunnisteen paikkamerkki 19"/>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10" name="Dian numeron paikkamerkki 9"/>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40727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a:xfrm>
            <a:off x="1914144" y="274638"/>
            <a:ext cx="9997440" cy="1143000"/>
          </a:xfrm>
          <a:prstGeom prst="rect">
            <a:avLst/>
          </a:prstGeom>
        </p:spPr>
        <p:txBody>
          <a:bodyPr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1914144" y="1447800"/>
            <a:ext cx="9997440" cy="4800600"/>
          </a:xfrm>
          <a:prstGeom prst="rect">
            <a:avLst/>
          </a:prstGeom>
        </p:spPr>
        <p:txBody>
          <a:bodyPr vert="eaVert" rtlCol="0"/>
          <a:lstStyle/>
          <a:p>
            <a:pPr lvl="0" rtl="0" eaLnBrk="1" latinLnBrk="0" hangingPunct="1"/>
            <a:r>
              <a:rPr lang="fi-FI" noProof="0"/>
              <a:t>Muokkaa tekstin perustyylejä napsauttamalla</a:t>
            </a:r>
          </a:p>
          <a:p>
            <a:pPr lvl="1" rtl="0" eaLnBrk="1" latinLnBrk="0" hangingPunct="1"/>
            <a:r>
              <a:rPr lang="fi-FI" noProof="0"/>
              <a:t>toinen taso</a:t>
            </a:r>
          </a:p>
          <a:p>
            <a:pPr lvl="2" rtl="0" eaLnBrk="1" latinLnBrk="0" hangingPunct="1"/>
            <a:r>
              <a:rPr lang="fi-FI" noProof="0"/>
              <a:t>kolmas taso</a:t>
            </a:r>
          </a:p>
          <a:p>
            <a:pPr lvl="3" rtl="0" eaLnBrk="1" latinLnBrk="0" hangingPunct="1"/>
            <a:r>
              <a:rPr lang="fi-FI" noProof="0"/>
              <a:t>neljäs taso</a:t>
            </a:r>
          </a:p>
          <a:p>
            <a:pPr lvl="4" rtl="0" eaLnBrk="1" latinLnBrk="0" hangingPunct="1"/>
            <a:r>
              <a:rPr lang="fi-FI" noProof="0"/>
              <a:t>viides taso</a:t>
            </a:r>
            <a:endParaRPr kumimoji="0" lang="fi-FI" noProof="0" dirty="0"/>
          </a:p>
        </p:txBody>
      </p:sp>
      <p:sp>
        <p:nvSpPr>
          <p:cNvPr id="4" name="Päivämäärän paikkamerkki 3"/>
          <p:cNvSpPr>
            <a:spLocks noGrp="1"/>
          </p:cNvSpPr>
          <p:nvPr>
            <p:ph type="dt" sz="half" idx="10"/>
          </p:nvPr>
        </p:nvSpPr>
        <p:spPr>
          <a:xfrm>
            <a:off x="4775200" y="6305550"/>
            <a:ext cx="2844800" cy="476250"/>
          </a:xfrm>
          <a:prstGeom prst="rect">
            <a:avLst/>
          </a:prstGeom>
        </p:spPr>
        <p:txBody>
          <a:bodyPr rtlCol="0"/>
          <a:lstStyle/>
          <a:p>
            <a:pPr rtl="0"/>
            <a:fld id="{C1EB3203-C5D6-4EF4-B243-2ED617A32782}" type="datetime1">
              <a:rPr lang="fi-FI" noProof="0" smtClean="0"/>
              <a:t>28.1.2024</a:t>
            </a:fld>
            <a:endParaRPr lang="fi-FI" noProof="0" dirty="0"/>
          </a:p>
        </p:txBody>
      </p:sp>
      <p:sp>
        <p:nvSpPr>
          <p:cNvPr id="5" name="Alatunnisteen paikkamerkki 4"/>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6" name="Dian numeron paikkamerkki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1749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144000" y="274640"/>
            <a:ext cx="2438400" cy="5851525"/>
          </a:xfrm>
          <a:prstGeom prst="rect">
            <a:avLst/>
          </a:prstGeom>
        </p:spPr>
        <p:txBody>
          <a:bodyPr vert="eaVert"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1524000" y="274641"/>
            <a:ext cx="7416800" cy="5851525"/>
          </a:xfrm>
          <a:prstGeom prst="rect">
            <a:avLst/>
          </a:prstGeom>
        </p:spPr>
        <p:txBody>
          <a:bodyPr vert="eaVert" rtlCol="0"/>
          <a:lstStyle/>
          <a:p>
            <a:pPr lvl="0" rtl="0" eaLnBrk="1" latinLnBrk="0" hangingPunct="1"/>
            <a:r>
              <a:rPr lang="fi-FI" noProof="0"/>
              <a:t>Muokkaa tekstin perustyylejä napsauttamalla</a:t>
            </a:r>
          </a:p>
          <a:p>
            <a:pPr lvl="1" rtl="0" eaLnBrk="1" latinLnBrk="0" hangingPunct="1"/>
            <a:r>
              <a:rPr lang="fi-FI" noProof="0"/>
              <a:t>toinen taso</a:t>
            </a:r>
          </a:p>
          <a:p>
            <a:pPr lvl="2" rtl="0" eaLnBrk="1" latinLnBrk="0" hangingPunct="1"/>
            <a:r>
              <a:rPr lang="fi-FI" noProof="0"/>
              <a:t>kolmas taso</a:t>
            </a:r>
          </a:p>
          <a:p>
            <a:pPr lvl="3" rtl="0" eaLnBrk="1" latinLnBrk="0" hangingPunct="1"/>
            <a:r>
              <a:rPr lang="fi-FI" noProof="0"/>
              <a:t>neljäs taso</a:t>
            </a:r>
          </a:p>
          <a:p>
            <a:pPr lvl="4" rtl="0" eaLnBrk="1" latinLnBrk="0" hangingPunct="1"/>
            <a:r>
              <a:rPr lang="fi-FI" noProof="0"/>
              <a:t>viides taso</a:t>
            </a:r>
            <a:endParaRPr kumimoji="0" lang="fi-FI" noProof="0" dirty="0"/>
          </a:p>
        </p:txBody>
      </p:sp>
      <p:sp>
        <p:nvSpPr>
          <p:cNvPr id="4" name="Päivämäärän paikkamerkki 3"/>
          <p:cNvSpPr>
            <a:spLocks noGrp="1"/>
          </p:cNvSpPr>
          <p:nvPr>
            <p:ph type="dt" sz="half" idx="10"/>
          </p:nvPr>
        </p:nvSpPr>
        <p:spPr>
          <a:xfrm>
            <a:off x="4775200" y="6305550"/>
            <a:ext cx="2844800" cy="476250"/>
          </a:xfrm>
          <a:prstGeom prst="rect">
            <a:avLst/>
          </a:prstGeom>
        </p:spPr>
        <p:txBody>
          <a:bodyPr rtlCol="0"/>
          <a:lstStyle/>
          <a:p>
            <a:pPr rtl="0"/>
            <a:fld id="{79CF7937-B979-46D2-9677-49FF3F4FF7AA}" type="datetime1">
              <a:rPr lang="fi-FI" noProof="0" smtClean="0"/>
              <a:t>28.1.2024</a:t>
            </a:fld>
            <a:endParaRPr lang="fi-FI" noProof="0" dirty="0"/>
          </a:p>
        </p:txBody>
      </p:sp>
      <p:sp>
        <p:nvSpPr>
          <p:cNvPr id="5" name="Alatunnisteen paikkamerkki 4"/>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6" name="Dian numeron paikkamerkki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31943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510C952-0833-4DD8-847E-ECF6975B9C64}" type="datetime1">
              <a:rPr lang="en-US" smtClean="0"/>
              <a:t>1/28/2024</a:t>
            </a:fld>
            <a:endParaRPr lang="en-US" dirty="0"/>
          </a:p>
        </p:txBody>
      </p:sp>
      <p:sp>
        <p:nvSpPr>
          <p:cNvPr id="5" name="Footer Placeholder 4"/>
          <p:cNvSpPr>
            <a:spLocks noGrp="1"/>
          </p:cNvSpPr>
          <p:nvPr>
            <p:ph type="ftr" sz="quarter" idx="11"/>
          </p:nvPr>
        </p:nvSpPr>
        <p:spPr/>
        <p:txBody>
          <a:bodyPr/>
          <a:lstStyle/>
          <a:p>
            <a:r>
              <a:rPr lang="en-US"/>
              <a:t>Terapia &amp; Työnohjaus Marjo Panttila</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29ED6-19EA-4D4C-9C33-7A2BF51F8AD7}" type="datetime1">
              <a:rPr lang="en-US" smtClean="0"/>
              <a:t>1/28/2024</a:t>
            </a:fld>
            <a:endParaRPr lang="en-US" dirty="0"/>
          </a:p>
        </p:txBody>
      </p:sp>
      <p:sp>
        <p:nvSpPr>
          <p:cNvPr id="3" name="Footer Placeholder 2"/>
          <p:cNvSpPr>
            <a:spLocks noGrp="1"/>
          </p:cNvSpPr>
          <p:nvPr>
            <p:ph type="ftr" sz="quarter" idx="11"/>
          </p:nvPr>
        </p:nvSpPr>
        <p:spPr/>
        <p:txBody>
          <a:bodyPr/>
          <a:lstStyle/>
          <a:p>
            <a:r>
              <a:rPr lang="en-US"/>
              <a:t>Terapia &amp; Työnohjaus Marjo Panttila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914144" y="274638"/>
            <a:ext cx="9997440" cy="1143000"/>
          </a:xfrm>
          <a:prstGeom prst="rect">
            <a:avLst/>
          </a:prstGeom>
        </p:spPr>
        <p:txBody>
          <a:bodyPr rtlCol="0">
            <a:noAutofit/>
          </a:bodyPr>
          <a:lstStyle>
            <a:lvl1pPr>
              <a:defRPr sz="4300"/>
            </a:lvl1pPr>
          </a:lstStyle>
          <a:p>
            <a:pPr rtl="0"/>
            <a:r>
              <a:rPr lang="fi-FI" noProof="0"/>
              <a:t>Muokkaa ots. perustyyl. napsautt.</a:t>
            </a:r>
            <a:endParaRPr lang="fi-FI" noProof="0" dirty="0"/>
          </a:p>
        </p:txBody>
      </p:sp>
      <p:sp>
        <p:nvSpPr>
          <p:cNvPr id="3" name="Sisällön paikkamerkki 2"/>
          <p:cNvSpPr>
            <a:spLocks noGrp="1"/>
          </p:cNvSpPr>
          <p:nvPr>
            <p:ph idx="1"/>
          </p:nvPr>
        </p:nvSpPr>
        <p:spPr>
          <a:xfrm>
            <a:off x="1914144" y="1447800"/>
            <a:ext cx="9997440" cy="4800600"/>
          </a:xfrm>
          <a:prstGeom prst="rect">
            <a:avLst/>
          </a:prstGeom>
        </p:spPr>
        <p:txBody>
          <a:bodyPr rtlCol="0"/>
          <a:lstStyle/>
          <a:p>
            <a:pPr lvl="0" rtl="0" eaLnBrk="1" latinLnBrk="0" hangingPunct="1"/>
            <a:r>
              <a:rPr lang="fi-FI" noProof="0"/>
              <a:t>Muokkaa tekstin perustyylejä napsauttamalla</a:t>
            </a:r>
          </a:p>
          <a:p>
            <a:pPr lvl="1" rtl="0" eaLnBrk="1" latinLnBrk="0" hangingPunct="1"/>
            <a:r>
              <a:rPr lang="fi-FI" noProof="0"/>
              <a:t>toinen taso</a:t>
            </a:r>
          </a:p>
          <a:p>
            <a:pPr lvl="2" rtl="0" eaLnBrk="1" latinLnBrk="0" hangingPunct="1"/>
            <a:r>
              <a:rPr lang="fi-FI" noProof="0"/>
              <a:t>kolmas taso</a:t>
            </a:r>
          </a:p>
          <a:p>
            <a:pPr lvl="3" rtl="0" eaLnBrk="1" latinLnBrk="0" hangingPunct="1"/>
            <a:r>
              <a:rPr lang="fi-FI" noProof="0"/>
              <a:t>neljäs taso</a:t>
            </a:r>
          </a:p>
          <a:p>
            <a:pPr lvl="4" rtl="0" eaLnBrk="1" latinLnBrk="0" hangingPunct="1"/>
            <a:r>
              <a:rPr lang="fi-FI" noProof="0"/>
              <a:t>viides taso</a:t>
            </a:r>
            <a:endParaRPr kumimoji="0" lang="fi-FI" noProof="0" dirty="0"/>
          </a:p>
        </p:txBody>
      </p:sp>
      <p:sp>
        <p:nvSpPr>
          <p:cNvPr id="4" name="Päivämäärän paikkamerkki 3"/>
          <p:cNvSpPr>
            <a:spLocks noGrp="1"/>
          </p:cNvSpPr>
          <p:nvPr>
            <p:ph type="dt" sz="half" idx="10"/>
          </p:nvPr>
        </p:nvSpPr>
        <p:spPr>
          <a:xfrm>
            <a:off x="4775200" y="6305550"/>
            <a:ext cx="2844800" cy="476250"/>
          </a:xfrm>
          <a:prstGeom prst="rect">
            <a:avLst/>
          </a:prstGeom>
        </p:spPr>
        <p:txBody>
          <a:bodyPr rtlCol="0"/>
          <a:lstStyle/>
          <a:p>
            <a:pPr rtl="0"/>
            <a:fld id="{59A9030A-F245-4E7B-9FF0-9626D16D2A87}" type="datetime1">
              <a:rPr lang="fi-FI" noProof="0" smtClean="0"/>
              <a:t>28.1.2024</a:t>
            </a:fld>
            <a:endParaRPr lang="fi-FI" noProof="0" dirty="0"/>
          </a:p>
        </p:txBody>
      </p:sp>
      <p:sp>
        <p:nvSpPr>
          <p:cNvPr id="5" name="Alatunnisteen paikkamerkki 4"/>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6" name="Dian numeron paikkamerkki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6399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1828800" y="2600325"/>
            <a:ext cx="8534400" cy="2286000"/>
          </a:xfrm>
          <a:prstGeom prst="rect">
            <a:avLst/>
          </a:prstGeom>
        </p:spPr>
        <p:txBody>
          <a:bodyPr rtlCol="0" anchor="t"/>
          <a:lstStyle>
            <a:lvl1pPr algn="l">
              <a:lnSpc>
                <a:spcPts val="4500"/>
              </a:lnSpc>
              <a:buNone/>
              <a:defRPr sz="4000" b="1" cap="all"/>
            </a:lvl1pPr>
            <a:extLst/>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828800" y="1066800"/>
            <a:ext cx="8534400" cy="1509712"/>
          </a:xfrm>
          <a:prstGeom prst="rect">
            <a:avLst/>
          </a:prstGeom>
        </p:spPr>
        <p:txBody>
          <a:bodyPr rtlCol="0"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rtl="0" eaLnBrk="1" latinLnBrk="0" hangingPunct="1"/>
            <a:r>
              <a:rPr lang="fi-FI" noProof="0"/>
              <a:t>Muokkaa tekstin perustyylejä napsauttamalla</a:t>
            </a:r>
          </a:p>
        </p:txBody>
      </p:sp>
      <p:sp>
        <p:nvSpPr>
          <p:cNvPr id="4" name="Päivämäärän paikkamerkki 3"/>
          <p:cNvSpPr>
            <a:spLocks noGrp="1"/>
          </p:cNvSpPr>
          <p:nvPr>
            <p:ph type="dt" sz="half" idx="10"/>
          </p:nvPr>
        </p:nvSpPr>
        <p:spPr>
          <a:xfrm>
            <a:off x="4775200" y="6305550"/>
            <a:ext cx="2844800" cy="476250"/>
          </a:xfrm>
          <a:prstGeom prst="rect">
            <a:avLst/>
          </a:prstGeom>
        </p:spPr>
        <p:txBody>
          <a:bodyPr rtlCol="0"/>
          <a:lstStyle/>
          <a:p>
            <a:pPr rtl="0"/>
            <a:fld id="{A1195DBD-E67A-4AC9-BE80-940A3F4CA9CB}" type="datetime1">
              <a:rPr lang="fi-FI" noProof="0" smtClean="0"/>
              <a:t>28.1.2024</a:t>
            </a:fld>
            <a:endParaRPr lang="fi-FI" noProof="0" dirty="0"/>
          </a:p>
        </p:txBody>
      </p:sp>
      <p:sp>
        <p:nvSpPr>
          <p:cNvPr id="5" name="Alatunnisteen paikkamerkki 4"/>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6" name="Dian numeron paikkamerkki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406615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1914144" y="274320"/>
            <a:ext cx="9997440" cy="1143000"/>
          </a:xfrm>
          <a:prstGeom prst="rect">
            <a:avLst/>
          </a:prstGeom>
        </p:spPr>
        <p:txBody>
          <a:bodyPr rtlCol="0"/>
          <a:lstStyle/>
          <a:p>
            <a:pPr rtl="0"/>
            <a:r>
              <a:rPr lang="fi-FI" noProof="0"/>
              <a:t>Muokkaa ots. perustyyl. napsautt.</a:t>
            </a:r>
            <a:endParaRPr lang="fi-FI" noProof="0" dirty="0"/>
          </a:p>
        </p:txBody>
      </p:sp>
      <p:sp>
        <p:nvSpPr>
          <p:cNvPr id="3" name="Sisällön paikkamerkki 2"/>
          <p:cNvSpPr>
            <a:spLocks noGrp="1"/>
          </p:cNvSpPr>
          <p:nvPr>
            <p:ph sz="half" idx="1"/>
          </p:nvPr>
        </p:nvSpPr>
        <p:spPr>
          <a:xfrm>
            <a:off x="1914144" y="1524000"/>
            <a:ext cx="4876800" cy="4663440"/>
          </a:xfrm>
          <a:prstGeom prst="rect">
            <a:avLst/>
          </a:prstGeom>
        </p:spPr>
        <p:txBody>
          <a:bodyPr rtlCol="0"/>
          <a:lstStyle>
            <a:lvl1pPr>
              <a:defRPr sz="2800"/>
            </a:lvl1pPr>
            <a:lvl2pPr>
              <a:defRPr sz="2400"/>
            </a:lvl2pPr>
            <a:lvl3pPr>
              <a:defRPr sz="2000"/>
            </a:lvl3pPr>
            <a:lvl4pPr>
              <a:defRPr sz="1800"/>
            </a:lvl4pPr>
            <a:lvl5pPr>
              <a:defRPr sz="1800"/>
            </a:lvl5pPr>
            <a:extLst/>
          </a:lstStyle>
          <a:p>
            <a:pPr lvl="0" rtl="0" eaLnBrk="1" latinLnBrk="0" hangingPunct="1"/>
            <a:r>
              <a:rPr lang="fi-FI" noProof="0"/>
              <a:t>Muokkaa tekstin perustyylejä napsauttamalla</a:t>
            </a:r>
          </a:p>
          <a:p>
            <a:pPr lvl="1" rtl="0" eaLnBrk="1" latinLnBrk="0" hangingPunct="1"/>
            <a:r>
              <a:rPr lang="fi-FI" noProof="0"/>
              <a:t>toinen taso</a:t>
            </a:r>
          </a:p>
          <a:p>
            <a:pPr lvl="2" rtl="0" eaLnBrk="1" latinLnBrk="0" hangingPunct="1"/>
            <a:r>
              <a:rPr lang="fi-FI" noProof="0"/>
              <a:t>kolmas taso</a:t>
            </a:r>
          </a:p>
          <a:p>
            <a:pPr lvl="3" rtl="0" eaLnBrk="1" latinLnBrk="0" hangingPunct="1"/>
            <a:r>
              <a:rPr lang="fi-FI" noProof="0"/>
              <a:t>neljäs taso</a:t>
            </a:r>
          </a:p>
          <a:p>
            <a:pPr lvl="4" rtl="0" eaLnBrk="1" latinLnBrk="0" hangingPunct="1"/>
            <a:r>
              <a:rPr lang="fi-FI" noProof="0"/>
              <a:t>viides taso</a:t>
            </a:r>
            <a:endParaRPr kumimoji="0" lang="fi-FI" noProof="0" dirty="0"/>
          </a:p>
        </p:txBody>
      </p:sp>
      <p:sp>
        <p:nvSpPr>
          <p:cNvPr id="4" name="Sisällön paikkamerkki 3"/>
          <p:cNvSpPr>
            <a:spLocks noGrp="1"/>
          </p:cNvSpPr>
          <p:nvPr>
            <p:ph sz="half" idx="2"/>
          </p:nvPr>
        </p:nvSpPr>
        <p:spPr>
          <a:xfrm>
            <a:off x="7034784" y="1524000"/>
            <a:ext cx="4876800" cy="4663440"/>
          </a:xfrm>
          <a:prstGeom prst="rect">
            <a:avLst/>
          </a:prstGeom>
        </p:spPr>
        <p:txBody>
          <a:bodyPr rtlCol="0"/>
          <a:lstStyle>
            <a:lvl1pPr>
              <a:defRPr sz="2800"/>
            </a:lvl1pPr>
            <a:lvl2pPr>
              <a:defRPr sz="2400"/>
            </a:lvl2pPr>
            <a:lvl3pPr>
              <a:defRPr sz="2000"/>
            </a:lvl3pPr>
            <a:lvl4pPr>
              <a:defRPr sz="1800"/>
            </a:lvl4pPr>
            <a:lvl5pPr>
              <a:defRPr sz="1800"/>
            </a:lvl5pPr>
            <a:extLst/>
          </a:lstStyle>
          <a:p>
            <a:pPr lvl="0" rtl="0" eaLnBrk="1" latinLnBrk="0" hangingPunct="1"/>
            <a:r>
              <a:rPr lang="fi-FI" noProof="0"/>
              <a:t>Muokkaa tekstin perustyylejä napsauttamalla</a:t>
            </a:r>
          </a:p>
          <a:p>
            <a:pPr lvl="1" rtl="0" eaLnBrk="1" latinLnBrk="0" hangingPunct="1"/>
            <a:r>
              <a:rPr lang="fi-FI" noProof="0"/>
              <a:t>toinen taso</a:t>
            </a:r>
          </a:p>
          <a:p>
            <a:pPr lvl="2" rtl="0" eaLnBrk="1" latinLnBrk="0" hangingPunct="1"/>
            <a:r>
              <a:rPr lang="fi-FI" noProof="0"/>
              <a:t>kolmas taso</a:t>
            </a:r>
          </a:p>
          <a:p>
            <a:pPr lvl="3" rtl="0" eaLnBrk="1" latinLnBrk="0" hangingPunct="1"/>
            <a:r>
              <a:rPr lang="fi-FI" noProof="0"/>
              <a:t>neljäs taso</a:t>
            </a:r>
          </a:p>
          <a:p>
            <a:pPr lvl="4" rtl="0" eaLnBrk="1" latinLnBrk="0" hangingPunct="1"/>
            <a:r>
              <a:rPr lang="fi-FI" noProof="0"/>
              <a:t>viides taso</a:t>
            </a:r>
            <a:endParaRPr kumimoji="0" lang="fi-FI" noProof="0" dirty="0"/>
          </a:p>
        </p:txBody>
      </p:sp>
      <p:sp>
        <p:nvSpPr>
          <p:cNvPr id="5" name="Päivämäärän paikkamerkki 4"/>
          <p:cNvSpPr>
            <a:spLocks noGrp="1"/>
          </p:cNvSpPr>
          <p:nvPr>
            <p:ph type="dt" sz="half" idx="10"/>
          </p:nvPr>
        </p:nvSpPr>
        <p:spPr>
          <a:xfrm>
            <a:off x="4775200" y="6305550"/>
            <a:ext cx="2844800" cy="476250"/>
          </a:xfrm>
          <a:prstGeom prst="rect">
            <a:avLst/>
          </a:prstGeom>
        </p:spPr>
        <p:txBody>
          <a:bodyPr rtlCol="0"/>
          <a:lstStyle/>
          <a:p>
            <a:pPr rtl="0"/>
            <a:fld id="{B4824994-433E-40D5-B1DD-8955CA182D0A}" type="datetime1">
              <a:rPr lang="fi-FI" noProof="0" smtClean="0"/>
              <a:t>28.1.2024</a:t>
            </a:fld>
            <a:endParaRPr lang="fi-FI" noProof="0" dirty="0"/>
          </a:p>
        </p:txBody>
      </p:sp>
      <p:sp>
        <p:nvSpPr>
          <p:cNvPr id="6" name="Alatunnisteen paikkamerkki 5"/>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7" name="Dian numeron paikkamerkki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30784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bg>
      <p:bgPr>
        <a:solidFill>
          <a:schemeClr val="bg2">
            <a:lumMod val="90000"/>
          </a:schemeClr>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 y="5160336"/>
            <a:ext cx="10972800" cy="1143000"/>
          </a:xfrm>
          <a:prstGeom prst="rect">
            <a:avLst/>
          </a:prstGeom>
        </p:spPr>
        <p:txBody>
          <a:bodyPr rtlCol="0" anchor="ctr">
            <a:noAutofit/>
          </a:bodyPr>
          <a:lstStyle>
            <a:lvl1pPr algn="ctr">
              <a:lnSpc>
                <a:spcPct val="100000"/>
              </a:lnSpc>
              <a:defRPr sz="4500" b="1" cap="none" baseline="0"/>
            </a:lvl1pPr>
            <a:extLst/>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609600" y="328278"/>
            <a:ext cx="5364480" cy="640080"/>
          </a:xfrm>
          <a:prstGeom prst="rect">
            <a:avLst/>
          </a:prstGeom>
          <a:noFill/>
          <a:ln w="10795">
            <a:solidFill>
              <a:schemeClr val="bg1"/>
            </a:solidFill>
            <a:miter lim="800000"/>
          </a:ln>
        </p:spPr>
        <p:txBody>
          <a:bodyPr rtlCol="0"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fi-FI" noProof="0"/>
              <a:t>Muokkaa tekstin perustyylejä napsauttamalla</a:t>
            </a:r>
          </a:p>
        </p:txBody>
      </p:sp>
      <p:sp>
        <p:nvSpPr>
          <p:cNvPr id="5" name="Sisällön paikkamerkki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rtlCol="0"/>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rtl="0" eaLnBrk="1" latinLnBrk="0" hangingPunct="1"/>
            <a:r>
              <a:rPr lang="fi-FI" noProof="0"/>
              <a:t>Muokkaa tekstin perustyylejä napsauttamalla</a:t>
            </a:r>
          </a:p>
          <a:p>
            <a:pPr lvl="1" rtl="0" eaLnBrk="1" latinLnBrk="0" hangingPunct="1"/>
            <a:r>
              <a:rPr lang="fi-FI" noProof="0"/>
              <a:t>toinen taso</a:t>
            </a:r>
          </a:p>
          <a:p>
            <a:pPr lvl="2" rtl="0" eaLnBrk="1" latinLnBrk="0" hangingPunct="1"/>
            <a:r>
              <a:rPr lang="fi-FI" noProof="0"/>
              <a:t>kolmas taso</a:t>
            </a:r>
          </a:p>
          <a:p>
            <a:pPr lvl="3" rtl="0" eaLnBrk="1" latinLnBrk="0" hangingPunct="1"/>
            <a:r>
              <a:rPr lang="fi-FI" noProof="0"/>
              <a:t>neljäs taso</a:t>
            </a:r>
          </a:p>
          <a:p>
            <a:pPr lvl="4" rtl="0" eaLnBrk="1" latinLnBrk="0" hangingPunct="1"/>
            <a:r>
              <a:rPr lang="fi-FI" noProof="0"/>
              <a:t>viides taso</a:t>
            </a:r>
            <a:endParaRPr kumimoji="0" lang="fi-FI" noProof="0" dirty="0"/>
          </a:p>
        </p:txBody>
      </p:sp>
      <p:sp>
        <p:nvSpPr>
          <p:cNvPr id="4" name="Tekstin paikkamerkki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rtlCol="0"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fi-FI" noProof="0"/>
              <a:t>Muokkaa tekstin perustyylejä napsauttamalla</a:t>
            </a:r>
          </a:p>
        </p:txBody>
      </p:sp>
      <p:sp>
        <p:nvSpPr>
          <p:cNvPr id="6" name="Sisällön paikkamerkki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rtlCol="0"/>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rtl="0" eaLnBrk="1" latinLnBrk="0" hangingPunct="1"/>
            <a:r>
              <a:rPr lang="fi-FI" noProof="0"/>
              <a:t>Muokkaa tekstin perustyylejä napsauttamalla</a:t>
            </a:r>
          </a:p>
          <a:p>
            <a:pPr lvl="1" rtl="0" eaLnBrk="1" latinLnBrk="0" hangingPunct="1"/>
            <a:r>
              <a:rPr lang="fi-FI" noProof="0"/>
              <a:t>toinen taso</a:t>
            </a:r>
          </a:p>
          <a:p>
            <a:pPr lvl="2" rtl="0" eaLnBrk="1" latinLnBrk="0" hangingPunct="1"/>
            <a:r>
              <a:rPr lang="fi-FI" noProof="0"/>
              <a:t>kolmas taso</a:t>
            </a:r>
          </a:p>
          <a:p>
            <a:pPr lvl="3" rtl="0" eaLnBrk="1" latinLnBrk="0" hangingPunct="1"/>
            <a:r>
              <a:rPr lang="fi-FI" noProof="0"/>
              <a:t>neljäs taso</a:t>
            </a:r>
          </a:p>
          <a:p>
            <a:pPr lvl="4" rtl="0" eaLnBrk="1" latinLnBrk="0" hangingPunct="1"/>
            <a:r>
              <a:rPr lang="fi-FI" noProof="0"/>
              <a:t>viides taso</a:t>
            </a:r>
            <a:endParaRPr kumimoji="0" lang="fi-FI" noProof="0" dirty="0"/>
          </a:p>
        </p:txBody>
      </p:sp>
      <p:sp>
        <p:nvSpPr>
          <p:cNvPr id="7" name="Päivämäärän paikkamerkki 6"/>
          <p:cNvSpPr>
            <a:spLocks noGrp="1"/>
          </p:cNvSpPr>
          <p:nvPr>
            <p:ph type="dt" sz="half" idx="10"/>
          </p:nvPr>
        </p:nvSpPr>
        <p:spPr>
          <a:xfrm>
            <a:off x="4775200" y="6305550"/>
            <a:ext cx="2844800" cy="476250"/>
          </a:xfrm>
          <a:prstGeom prst="rect">
            <a:avLst/>
          </a:prstGeom>
        </p:spPr>
        <p:txBody>
          <a:bodyPr rtlCol="0"/>
          <a:lstStyle/>
          <a:p>
            <a:pPr rtl="0"/>
            <a:fld id="{DF8DD5D4-02CF-43AB-BE25-26C9CB2D862C}" type="datetime1">
              <a:rPr lang="fi-FI" noProof="0" smtClean="0"/>
              <a:t>28.1.2024</a:t>
            </a:fld>
            <a:endParaRPr lang="fi-FI" noProof="0" dirty="0"/>
          </a:p>
        </p:txBody>
      </p:sp>
      <p:sp>
        <p:nvSpPr>
          <p:cNvPr id="8" name="Alatunnisteen paikkamerkki 7"/>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9" name="Dian numeron paikkamerkki 8"/>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23589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1914144" y="274320"/>
            <a:ext cx="9997440" cy="1143000"/>
          </a:xfrm>
          <a:prstGeom prst="rect">
            <a:avLst/>
          </a:prstGeom>
        </p:spPr>
        <p:txBody>
          <a:bodyPr rtlCol="0" anchor="ctr"/>
          <a:lstStyle/>
          <a:p>
            <a:pPr rtl="0"/>
            <a:r>
              <a:rPr lang="fi-FI" noProof="0"/>
              <a:t>Muokkaa ots. perustyyl. napsautt.</a:t>
            </a:r>
            <a:endParaRPr lang="fi-FI" noProof="0" dirty="0"/>
          </a:p>
        </p:txBody>
      </p:sp>
      <p:sp>
        <p:nvSpPr>
          <p:cNvPr id="3" name="Päivämäärän paikkamerkki 2"/>
          <p:cNvSpPr>
            <a:spLocks noGrp="1"/>
          </p:cNvSpPr>
          <p:nvPr>
            <p:ph type="dt" sz="half" idx="10"/>
          </p:nvPr>
        </p:nvSpPr>
        <p:spPr>
          <a:xfrm>
            <a:off x="4775200" y="6305550"/>
            <a:ext cx="2844800" cy="476250"/>
          </a:xfrm>
          <a:prstGeom prst="rect">
            <a:avLst/>
          </a:prstGeom>
        </p:spPr>
        <p:txBody>
          <a:bodyPr rtlCol="0"/>
          <a:lstStyle/>
          <a:p>
            <a:pPr rtl="0"/>
            <a:fld id="{2F1731FD-EEF8-43F3-A299-737531DA947E}" type="datetime1">
              <a:rPr lang="fi-FI" noProof="0" smtClean="0"/>
              <a:t>28.1.2024</a:t>
            </a:fld>
            <a:endParaRPr lang="fi-FI" noProof="0" dirty="0"/>
          </a:p>
        </p:txBody>
      </p:sp>
      <p:sp>
        <p:nvSpPr>
          <p:cNvPr id="4" name="Alatunnisteen paikkamerkki 3"/>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5" name="Dian numeron paikkamerkki 4"/>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8606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775200" y="6305550"/>
            <a:ext cx="2844800" cy="476250"/>
          </a:xfrm>
          <a:prstGeom prst="rect">
            <a:avLst/>
          </a:prstGeom>
        </p:spPr>
        <p:txBody>
          <a:bodyPr rtlCol="0"/>
          <a:lstStyle/>
          <a:p>
            <a:pPr rtl="0"/>
            <a:fld id="{6D49FBB7-EC66-44A5-B07F-C6E69BB9B91A}" type="datetime1">
              <a:rPr lang="fi-FI" noProof="0" smtClean="0"/>
              <a:t>28.1.2024</a:t>
            </a:fld>
            <a:endParaRPr lang="fi-FI" noProof="0" dirty="0"/>
          </a:p>
        </p:txBody>
      </p:sp>
      <p:sp>
        <p:nvSpPr>
          <p:cNvPr id="3" name="Alatunnisteen paikkamerkki 2"/>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4" name="Dian numeron paikkamerkki 3"/>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8609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Pr>
        <a:solidFill>
          <a:schemeClr val="bg2">
            <a:lumMod val="90000"/>
          </a:schemeClr>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 y="216778"/>
            <a:ext cx="5080000" cy="1162050"/>
          </a:xfrm>
          <a:prstGeom prst="rect">
            <a:avLst/>
          </a:prstGeom>
          <a:ln>
            <a:noFill/>
          </a:ln>
        </p:spPr>
        <p:txBody>
          <a:bodyPr rtlCol="0" anchor="b"/>
          <a:lstStyle>
            <a:lvl1pPr algn="l">
              <a:lnSpc>
                <a:spcPts val="2000"/>
              </a:lnSpc>
              <a:buNone/>
              <a:defRPr sz="2200" b="1" cap="all" baseline="0"/>
            </a:lvl1pPr>
            <a:extLst/>
          </a:lstStyle>
          <a:p>
            <a:pPr rtl="0"/>
            <a:r>
              <a:rPr lang="fi-FI" noProof="0"/>
              <a:t>Muokkaa ots. perustyyl. napsautt.</a:t>
            </a:r>
            <a:endParaRPr lang="fi-FI" noProof="0" dirty="0"/>
          </a:p>
        </p:txBody>
      </p:sp>
      <p:sp>
        <p:nvSpPr>
          <p:cNvPr id="3" name="Tekstin paikkamerkki 2"/>
          <p:cNvSpPr>
            <a:spLocks noGrp="1"/>
          </p:cNvSpPr>
          <p:nvPr>
            <p:ph type="body" idx="2"/>
          </p:nvPr>
        </p:nvSpPr>
        <p:spPr>
          <a:xfrm>
            <a:off x="609600" y="1406964"/>
            <a:ext cx="5080000" cy="698500"/>
          </a:xfrm>
          <a:prstGeom prst="rect">
            <a:avLst/>
          </a:prstGeom>
        </p:spPr>
        <p:txBody>
          <a:bodyPr rtlCol="0"/>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rtl="0" eaLnBrk="1" latinLnBrk="0" hangingPunct="1"/>
            <a:r>
              <a:rPr lang="fi-FI" noProof="0"/>
              <a:t>Muokkaa tekstin perustyylejä napsauttamalla</a:t>
            </a:r>
          </a:p>
        </p:txBody>
      </p:sp>
      <p:sp>
        <p:nvSpPr>
          <p:cNvPr id="4" name="Sisällön paikkamerkki 3"/>
          <p:cNvSpPr>
            <a:spLocks noGrp="1"/>
          </p:cNvSpPr>
          <p:nvPr>
            <p:ph sz="half" idx="1"/>
          </p:nvPr>
        </p:nvSpPr>
        <p:spPr>
          <a:xfrm>
            <a:off x="609600" y="2133601"/>
            <a:ext cx="10871200" cy="3992563"/>
          </a:xfrm>
          <a:prstGeom prst="rect">
            <a:avLst/>
          </a:prstGeom>
        </p:spPr>
        <p:txBody>
          <a:bodyPr rtlCol="0"/>
          <a:lstStyle>
            <a:lvl1pPr>
              <a:defRPr sz="3200"/>
            </a:lvl1pPr>
            <a:lvl2pPr>
              <a:defRPr sz="2800"/>
            </a:lvl2pPr>
            <a:lvl3pPr>
              <a:defRPr sz="2400"/>
            </a:lvl3pPr>
            <a:lvl4pPr>
              <a:defRPr sz="2000"/>
            </a:lvl4pPr>
            <a:lvl5pPr>
              <a:defRPr sz="2000"/>
            </a:lvl5pPr>
            <a:extLst/>
          </a:lstStyle>
          <a:p>
            <a:pPr lvl="0" rtl="0" eaLnBrk="1" latinLnBrk="0" hangingPunct="1"/>
            <a:r>
              <a:rPr lang="fi-FI" noProof="0"/>
              <a:t>Muokkaa tekstin perustyylejä napsauttamalla</a:t>
            </a:r>
          </a:p>
          <a:p>
            <a:pPr lvl="1" rtl="0" eaLnBrk="1" latinLnBrk="0" hangingPunct="1"/>
            <a:r>
              <a:rPr lang="fi-FI" noProof="0"/>
              <a:t>toinen taso</a:t>
            </a:r>
          </a:p>
          <a:p>
            <a:pPr lvl="2" rtl="0" eaLnBrk="1" latinLnBrk="0" hangingPunct="1"/>
            <a:r>
              <a:rPr lang="fi-FI" noProof="0"/>
              <a:t>kolmas taso</a:t>
            </a:r>
          </a:p>
          <a:p>
            <a:pPr lvl="3" rtl="0" eaLnBrk="1" latinLnBrk="0" hangingPunct="1"/>
            <a:r>
              <a:rPr lang="fi-FI" noProof="0"/>
              <a:t>neljäs taso</a:t>
            </a:r>
          </a:p>
          <a:p>
            <a:pPr lvl="4" rtl="0" eaLnBrk="1" latinLnBrk="0" hangingPunct="1"/>
            <a:r>
              <a:rPr lang="fi-FI" noProof="0"/>
              <a:t>viides taso</a:t>
            </a:r>
            <a:endParaRPr kumimoji="0" lang="fi-FI" noProof="0" dirty="0"/>
          </a:p>
        </p:txBody>
      </p:sp>
      <p:sp>
        <p:nvSpPr>
          <p:cNvPr id="5" name="Päivämäärän paikkamerkki 4"/>
          <p:cNvSpPr>
            <a:spLocks noGrp="1"/>
          </p:cNvSpPr>
          <p:nvPr>
            <p:ph type="dt" sz="half" idx="10"/>
          </p:nvPr>
        </p:nvSpPr>
        <p:spPr>
          <a:xfrm>
            <a:off x="4775200" y="6305550"/>
            <a:ext cx="2844800" cy="476250"/>
          </a:xfrm>
          <a:prstGeom prst="rect">
            <a:avLst/>
          </a:prstGeom>
        </p:spPr>
        <p:txBody>
          <a:bodyPr rtlCol="0"/>
          <a:lstStyle/>
          <a:p>
            <a:pPr rtl="0"/>
            <a:fld id="{6A136144-60AC-4A8D-B86F-C2C32454F299}" type="datetime1">
              <a:rPr lang="fi-FI" noProof="0" smtClean="0"/>
              <a:t>28.1.2024</a:t>
            </a:fld>
            <a:endParaRPr lang="fi-FI" noProof="0" dirty="0"/>
          </a:p>
        </p:txBody>
      </p:sp>
      <p:sp>
        <p:nvSpPr>
          <p:cNvPr id="6" name="Alatunnisteen paikkamerkki 5"/>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7" name="Dian numeron paikkamerkki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5425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bg>
      <p:bgPr>
        <a:solidFill>
          <a:schemeClr val="bg2">
            <a:lumMod val="90000"/>
          </a:schemeClr>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849195" y="1066800"/>
            <a:ext cx="3657600" cy="1981200"/>
          </a:xfrm>
          <a:prstGeom prst="rect">
            <a:avLst/>
          </a:prstGeom>
        </p:spPr>
        <p:txBody>
          <a:bodyPr rtlCol="0" anchor="b">
            <a:noAutofit/>
          </a:bodyPr>
          <a:lstStyle>
            <a:lvl1pPr algn="l">
              <a:buNone/>
              <a:defRPr sz="2100" b="1">
                <a:effectLst/>
              </a:defRPr>
            </a:lvl1pPr>
            <a:extLst/>
          </a:lstStyle>
          <a:p>
            <a:pPr rtl="0"/>
            <a:r>
              <a:rPr lang="fi-FI" noProof="0"/>
              <a:t>Muokkaa ots. perustyyl. napsautt.</a:t>
            </a:r>
            <a:endParaRPr lang="fi-FI" noProof="0" dirty="0"/>
          </a:p>
        </p:txBody>
      </p:sp>
      <p:sp>
        <p:nvSpPr>
          <p:cNvPr id="8" name="Suorakulmio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fi-FI" sz="3200" kern="1200" noProof="0" dirty="0">
              <a:solidFill>
                <a:schemeClr val="tx1"/>
              </a:solidFill>
              <a:latin typeface="+mn-lt"/>
              <a:ea typeface="+mn-ea"/>
              <a:cs typeface="+mn-cs"/>
            </a:endParaRPr>
          </a:p>
        </p:txBody>
      </p:sp>
      <p:sp>
        <p:nvSpPr>
          <p:cNvPr id="3" name="Kuvan paikkamerkki 2" descr="Tyhjä paikkamerkki kuvan lisäämistä varten. Napsauta paikkamerkkiä ja valitse kuva, jonka haluat lisätä"/>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rtlCol="0" anchor="t"/>
          <a:lstStyle>
            <a:lvl1pPr marL="0" indent="0" algn="l" eaLnBrk="1" latinLnBrk="0" hangingPunct="1">
              <a:buNone/>
              <a:defRPr sz="3200"/>
            </a:lvl1pPr>
            <a:extLst/>
          </a:lstStyle>
          <a:p>
            <a:pPr marL="0" algn="l" rtl="0" eaLnBrk="1" latinLnBrk="0" hangingPunct="1"/>
            <a:r>
              <a:rPr lang="fi-FI" noProof="0"/>
              <a:t>Lisää kuva napsauttamalla kuvaketta</a:t>
            </a:r>
            <a:endParaRPr kumimoji="0" lang="fi-FI" noProof="0" dirty="0"/>
          </a:p>
        </p:txBody>
      </p:sp>
      <p:sp>
        <p:nvSpPr>
          <p:cNvPr id="9" name="Suorakulmio 1"/>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fi-FI" sz="1800" noProof="0" dirty="0"/>
          </a:p>
        </p:txBody>
      </p:sp>
      <p:sp>
        <p:nvSpPr>
          <p:cNvPr id="10" name="Suorakulmio 2"/>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fi-FI" sz="1800" noProof="0" dirty="0"/>
          </a:p>
        </p:txBody>
      </p:sp>
      <p:sp>
        <p:nvSpPr>
          <p:cNvPr id="4" name="Tekstin paikkamerkki 3"/>
          <p:cNvSpPr>
            <a:spLocks noGrp="1"/>
          </p:cNvSpPr>
          <p:nvPr>
            <p:ph type="body" sz="half" idx="2"/>
          </p:nvPr>
        </p:nvSpPr>
        <p:spPr>
          <a:xfrm>
            <a:off x="1117600" y="4800600"/>
            <a:ext cx="5892800" cy="762000"/>
          </a:xfrm>
          <a:prstGeom prst="rect">
            <a:avLst/>
          </a:prstGeom>
        </p:spPr>
        <p:txBody>
          <a:bodyPr rtlCol="0"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rtl="0" eaLnBrk="1" latinLnBrk="0" hangingPunct="1"/>
            <a:r>
              <a:rPr lang="fi-FI" noProof="0"/>
              <a:t>Muokkaa tekstin perustyylejä napsauttamalla</a:t>
            </a:r>
          </a:p>
        </p:txBody>
      </p:sp>
      <p:sp>
        <p:nvSpPr>
          <p:cNvPr id="5" name="Päivämäärän paikkamerkki 4"/>
          <p:cNvSpPr>
            <a:spLocks noGrp="1"/>
          </p:cNvSpPr>
          <p:nvPr>
            <p:ph type="dt" sz="half" idx="10"/>
          </p:nvPr>
        </p:nvSpPr>
        <p:spPr>
          <a:xfrm>
            <a:off x="4775200" y="6305550"/>
            <a:ext cx="2844800" cy="476250"/>
          </a:xfrm>
          <a:prstGeom prst="rect">
            <a:avLst/>
          </a:prstGeom>
        </p:spPr>
        <p:txBody>
          <a:bodyPr rtlCol="0"/>
          <a:lstStyle/>
          <a:p>
            <a:pPr rtl="0"/>
            <a:fld id="{666F41A3-2FCD-4BE5-8E64-564589A9A428}" type="datetime1">
              <a:rPr lang="fi-FI" noProof="0" smtClean="0"/>
              <a:t>28.1.2024</a:t>
            </a:fld>
            <a:endParaRPr lang="fi-FI" noProof="0" dirty="0"/>
          </a:p>
        </p:txBody>
      </p:sp>
      <p:sp>
        <p:nvSpPr>
          <p:cNvPr id="6" name="Alatunnisteen paikkamerkki 5"/>
          <p:cNvSpPr>
            <a:spLocks noGrp="1"/>
          </p:cNvSpPr>
          <p:nvPr>
            <p:ph type="ftr" sz="quarter" idx="11"/>
          </p:nvPr>
        </p:nvSpPr>
        <p:spPr>
          <a:xfrm>
            <a:off x="7620000" y="6305550"/>
            <a:ext cx="3860800" cy="476250"/>
          </a:xfrm>
          <a:prstGeom prst="rect">
            <a:avLst/>
          </a:prstGeom>
        </p:spPr>
        <p:txBody>
          <a:bodyPr rtlCol="0"/>
          <a:lstStyle/>
          <a:p>
            <a:pPr rtl="0"/>
            <a:r>
              <a:rPr lang="fi-FI" noProof="0"/>
              <a:t>Systeemiset Oy Marjo Panttila</a:t>
            </a:r>
            <a:endParaRPr lang="fi-FI" noProof="0" dirty="0"/>
          </a:p>
        </p:txBody>
      </p:sp>
      <p:sp>
        <p:nvSpPr>
          <p:cNvPr id="7" name="Dian numeron paikkamerkki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fi-FI" noProof="0" smtClean="0"/>
              <a:t>‹#›</a:t>
            </a:fld>
            <a:endParaRPr lang="fi-FI" noProof="0" dirty="0"/>
          </a:p>
        </p:txBody>
      </p:sp>
    </p:spTree>
    <p:extLst>
      <p:ext uri="{BB962C8B-B14F-4D97-AF65-F5344CB8AC3E}">
        <p14:creationId xmlns:p14="http://schemas.microsoft.com/office/powerpoint/2010/main" val="36367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grpSp>
        <p:nvGrpSpPr>
          <p:cNvPr id="6" name="Ryhmä 5"/>
          <p:cNvGrpSpPr/>
          <p:nvPr/>
        </p:nvGrpSpPr>
        <p:grpSpPr>
          <a:xfrm>
            <a:off x="7148" y="-54"/>
            <a:ext cx="12188952" cy="6858054"/>
            <a:chOff x="7148" y="-54"/>
            <a:chExt cx="12188952" cy="6858054"/>
          </a:xfrm>
        </p:grpSpPr>
        <p:sp>
          <p:nvSpPr>
            <p:cNvPr id="4" name="Suorakulmio 3"/>
            <p:cNvSpPr/>
            <p:nvPr/>
          </p:nvSpPr>
          <p:spPr>
            <a:xfrm>
              <a:off x="7148" y="0"/>
              <a:ext cx="1218895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dirty="0"/>
            </a:p>
          </p:txBody>
        </p:sp>
        <p:sp>
          <p:nvSpPr>
            <p:cNvPr id="15" name="Suorakulmio 14"/>
            <p:cNvSpPr/>
            <p:nvPr/>
          </p:nvSpPr>
          <p:spPr bwMode="invGray">
            <a:xfrm>
              <a:off x="1473566" y="-54"/>
              <a:ext cx="96070" cy="6858054"/>
            </a:xfrm>
            <a:prstGeom prst="rect">
              <a:avLst/>
            </a:prstGeom>
            <a:solidFill>
              <a:schemeClr val="bg2">
                <a:lumMod val="10000"/>
              </a:schemeClr>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fi-FI" sz="1800" noProof="0" dirty="0"/>
            </a:p>
          </p:txBody>
        </p:sp>
        <p:pic>
          <p:nvPicPr>
            <p:cNvPr id="3" name="Kuva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8" y="0"/>
              <a:ext cx="1495425" cy="6858000"/>
            </a:xfrm>
            <a:prstGeom prst="rect">
              <a:avLst/>
            </a:prstGeom>
          </p:spPr>
        </p:pic>
      </p:grpSp>
      <p:sp>
        <p:nvSpPr>
          <p:cNvPr id="16" name="Otsikon paikkamerkki 4"/>
          <p:cNvSpPr>
            <a:spLocks noGrp="1"/>
          </p:cNvSpPr>
          <p:nvPr>
            <p:ph type="title"/>
          </p:nvPr>
        </p:nvSpPr>
        <p:spPr>
          <a:xfrm>
            <a:off x="1914144" y="274638"/>
            <a:ext cx="9997440" cy="1143000"/>
          </a:xfrm>
          <a:prstGeom prst="rect">
            <a:avLst/>
          </a:prstGeom>
        </p:spPr>
        <p:txBody>
          <a:bodyPr rtlCol="0" anchor="ctr">
            <a:normAutofit/>
          </a:bodyPr>
          <a:lstStyle/>
          <a:p>
            <a:pPr rtl="0"/>
            <a:r>
              <a:rPr lang="fi-FI" noProof="0" dirty="0"/>
              <a:t>Muokkaa otsikon perustyyliä napsauttamalla</a:t>
            </a:r>
          </a:p>
        </p:txBody>
      </p:sp>
      <p:sp>
        <p:nvSpPr>
          <p:cNvPr id="17" name="Tekstin paikkamerkki 8"/>
          <p:cNvSpPr>
            <a:spLocks noGrp="1"/>
          </p:cNvSpPr>
          <p:nvPr>
            <p:ph type="body" idx="1"/>
          </p:nvPr>
        </p:nvSpPr>
        <p:spPr>
          <a:xfrm>
            <a:off x="1914144" y="1447800"/>
            <a:ext cx="9997440" cy="4800600"/>
          </a:xfrm>
          <a:prstGeom prst="rect">
            <a:avLst/>
          </a:prstGeom>
        </p:spPr>
        <p:txBody>
          <a:bodyPr rtlCol="0">
            <a:normAutofit/>
          </a:bodyPr>
          <a:lstStyle/>
          <a:p>
            <a:pPr lvl="0" rtl="0" eaLnBrk="1" latinLnBrk="0" hangingPunct="1"/>
            <a:r>
              <a:rPr lang="fi-FI" noProof="0" dirty="0"/>
              <a:t>Muokkaa tekstin perustyylejä napsauttamalla</a:t>
            </a:r>
          </a:p>
          <a:p>
            <a:pPr lvl="1" rtl="0" eaLnBrk="1" latinLnBrk="0" hangingPunct="1"/>
            <a:r>
              <a:rPr lang="fi-FI" noProof="0" dirty="0"/>
              <a:t>Toinen taso</a:t>
            </a:r>
          </a:p>
          <a:p>
            <a:pPr lvl="2" rtl="0" eaLnBrk="1" latinLnBrk="0" hangingPunct="1"/>
            <a:r>
              <a:rPr lang="fi-FI" noProof="0" dirty="0"/>
              <a:t>Kolmas taso</a:t>
            </a:r>
          </a:p>
          <a:p>
            <a:pPr lvl="3" rtl="0" eaLnBrk="1" latinLnBrk="0" hangingPunct="1"/>
            <a:r>
              <a:rPr lang="fi-FI" noProof="0" dirty="0"/>
              <a:t>Neljäs taso</a:t>
            </a:r>
          </a:p>
          <a:p>
            <a:pPr lvl="4" rtl="0" eaLnBrk="1" latinLnBrk="0" hangingPunct="1"/>
            <a:r>
              <a:rPr lang="fi-FI" noProof="0" dirty="0"/>
              <a:t>Viides taso</a:t>
            </a:r>
          </a:p>
        </p:txBody>
      </p:sp>
      <p:sp>
        <p:nvSpPr>
          <p:cNvPr id="18" name="Päivämäärän paikkamerkki 23"/>
          <p:cNvSpPr>
            <a:spLocks noGrp="1"/>
          </p:cNvSpPr>
          <p:nvPr>
            <p:ph type="dt" sz="half" idx="2"/>
          </p:nvPr>
        </p:nvSpPr>
        <p:spPr>
          <a:xfrm>
            <a:off x="4775200" y="6305550"/>
            <a:ext cx="2844800" cy="476250"/>
          </a:xfrm>
          <a:prstGeom prst="rect">
            <a:avLst/>
          </a:prstGeom>
        </p:spPr>
        <p:txBody>
          <a:bodyPr rtlCol="0" anchor="b"/>
          <a:lstStyle>
            <a:lvl1pPr algn="r" eaLnBrk="1" latinLnBrk="0" hangingPunct="1">
              <a:defRPr kumimoji="0" sz="1100">
                <a:solidFill>
                  <a:schemeClr val="tx2"/>
                </a:solidFill>
              </a:defRPr>
            </a:lvl1pPr>
            <a:extLst/>
          </a:lstStyle>
          <a:p>
            <a:pPr rtl="0"/>
            <a:fld id="{1AD5EBD7-1D44-4D89-A105-A0A533161B7F}" type="datetime1">
              <a:rPr lang="fi-FI" noProof="0" smtClean="0"/>
              <a:t>28.1.2024</a:t>
            </a:fld>
            <a:endParaRPr lang="fi-FI" noProof="0" dirty="0"/>
          </a:p>
        </p:txBody>
      </p:sp>
      <p:sp>
        <p:nvSpPr>
          <p:cNvPr id="19" name="Alatunnisteen paikkamerkki 9"/>
          <p:cNvSpPr>
            <a:spLocks noGrp="1"/>
          </p:cNvSpPr>
          <p:nvPr>
            <p:ph type="ftr" sz="quarter" idx="3"/>
          </p:nvPr>
        </p:nvSpPr>
        <p:spPr>
          <a:xfrm>
            <a:off x="7620000" y="6305550"/>
            <a:ext cx="3860800" cy="476250"/>
          </a:xfrm>
          <a:prstGeom prst="rect">
            <a:avLst/>
          </a:prstGeom>
        </p:spPr>
        <p:txBody>
          <a:bodyPr rtlCol="0" anchor="b"/>
          <a:lstStyle>
            <a:lvl1pPr eaLnBrk="1" latinLnBrk="0" hangingPunct="1">
              <a:defRPr kumimoji="0" sz="1100">
                <a:solidFill>
                  <a:schemeClr val="tx2"/>
                </a:solidFill>
                <a:effectLst/>
              </a:defRPr>
            </a:lvl1pPr>
            <a:extLst/>
          </a:lstStyle>
          <a:p>
            <a:pPr rtl="0"/>
            <a:r>
              <a:rPr lang="fi-FI" noProof="0"/>
              <a:t>Systeemiset Oy Marjo Panttila</a:t>
            </a:r>
            <a:endParaRPr lang="fi-FI" noProof="0" dirty="0"/>
          </a:p>
        </p:txBody>
      </p:sp>
      <p:sp>
        <p:nvSpPr>
          <p:cNvPr id="20" name="Dian numeron paikkamerkki 21"/>
          <p:cNvSpPr>
            <a:spLocks noGrp="1"/>
          </p:cNvSpPr>
          <p:nvPr>
            <p:ph type="sldNum" sz="quarter" idx="4"/>
          </p:nvPr>
        </p:nvSpPr>
        <p:spPr>
          <a:xfrm>
            <a:off x="11484864" y="6305550"/>
            <a:ext cx="609600" cy="476250"/>
          </a:xfrm>
          <a:prstGeom prst="rect">
            <a:avLst/>
          </a:prstGeom>
        </p:spPr>
        <p:txBody>
          <a:bodyPr rtlCol="0" anchor="b"/>
          <a:lstStyle>
            <a:lvl1pPr algn="ctr" eaLnBrk="1" latinLnBrk="0" hangingPunct="1">
              <a:defRPr kumimoji="0" sz="1100">
                <a:solidFill>
                  <a:schemeClr val="tx2"/>
                </a:solidFill>
                <a:effectLst/>
              </a:defRPr>
            </a:lvl1pPr>
            <a:extLst/>
          </a:lstStyle>
          <a:p>
            <a:pPr rtl="0"/>
            <a:fld id="{401CF334-2D5C-4859-84A6-CA7E6E43FAEB}" type="slidenum">
              <a:rPr lang="fi-FI" noProof="0" smtClean="0"/>
              <a:pPr/>
              <a:t>‹#›</a:t>
            </a:fld>
            <a:endParaRPr lang="fi-FI" noProof="0" dirty="0"/>
          </a:p>
        </p:txBody>
      </p:sp>
    </p:spTree>
    <p:extLst>
      <p:ext uri="{BB962C8B-B14F-4D97-AF65-F5344CB8AC3E}">
        <p14:creationId xmlns:p14="http://schemas.microsoft.com/office/powerpoint/2010/main" val="1260038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lumMod val="50000"/>
          </a:schemeClr>
        </a:buClr>
        <a:buSzPct val="80000"/>
        <a:buFont typeface="Wingdings 2"/>
        <a:buChar char=""/>
        <a:defRPr kumimoji="0" sz="3200" kern="1200">
          <a:solidFill>
            <a:schemeClr val="tx2">
              <a:lumMod val="75000"/>
            </a:schemeClr>
          </a:solidFill>
          <a:latin typeface="+mn-lt"/>
          <a:ea typeface="+mn-ea"/>
          <a:cs typeface="+mn-cs"/>
        </a:defRPr>
      </a:lvl1pPr>
      <a:lvl2pPr marL="640080" indent="-237744" algn="l" rtl="0" eaLnBrk="1" latinLnBrk="0" hangingPunct="1">
        <a:lnSpc>
          <a:spcPct val="100000"/>
        </a:lnSpc>
        <a:spcBef>
          <a:spcPts val="550"/>
        </a:spcBef>
        <a:buClr>
          <a:schemeClr val="accent1">
            <a:lumMod val="50000"/>
          </a:schemeClr>
        </a:buClr>
        <a:buFont typeface="Verdana"/>
        <a:buChar char="◦"/>
        <a:defRPr kumimoji="0" sz="2800" kern="1200">
          <a:solidFill>
            <a:schemeClr val="tx2">
              <a:lumMod val="75000"/>
            </a:schemeClr>
          </a:solidFill>
          <a:latin typeface="+mn-lt"/>
          <a:ea typeface="+mn-ea"/>
          <a:cs typeface="+mn-cs"/>
        </a:defRPr>
      </a:lvl2pPr>
      <a:lvl3pPr marL="886968" indent="-228600" algn="l" rtl="0" eaLnBrk="1" latinLnBrk="0" hangingPunct="1">
        <a:lnSpc>
          <a:spcPct val="100000"/>
        </a:lnSpc>
        <a:spcBef>
          <a:spcPct val="20000"/>
        </a:spcBef>
        <a:buClr>
          <a:schemeClr val="accent2">
            <a:lumMod val="75000"/>
          </a:schemeClr>
        </a:buClr>
        <a:buFont typeface="Wingdings 2"/>
        <a:buChar char=""/>
        <a:defRPr kumimoji="0" sz="2400" kern="1200">
          <a:solidFill>
            <a:schemeClr val="tx2">
              <a:lumMod val="75000"/>
            </a:schemeClr>
          </a:solidFill>
          <a:latin typeface="+mn-lt"/>
          <a:ea typeface="+mn-ea"/>
          <a:cs typeface="+mn-cs"/>
        </a:defRPr>
      </a:lvl3pPr>
      <a:lvl4pPr marL="1097280" indent="-173736" algn="l" rtl="0" eaLnBrk="1" latinLnBrk="0" hangingPunct="1">
        <a:lnSpc>
          <a:spcPct val="100000"/>
        </a:lnSpc>
        <a:spcBef>
          <a:spcPct val="20000"/>
        </a:spcBef>
        <a:buClr>
          <a:schemeClr val="accent3">
            <a:lumMod val="75000"/>
          </a:schemeClr>
        </a:buClr>
        <a:buFont typeface="Wingdings 2"/>
        <a:buChar char=""/>
        <a:defRPr kumimoji="0" sz="2000" kern="1200">
          <a:solidFill>
            <a:schemeClr val="tx2">
              <a:lumMod val="75000"/>
            </a:schemeClr>
          </a:solidFill>
          <a:latin typeface="+mn-lt"/>
          <a:ea typeface="+mn-ea"/>
          <a:cs typeface="+mn-cs"/>
        </a:defRPr>
      </a:lvl4pPr>
      <a:lvl5pPr marL="1298448" indent="-182880" algn="l" rtl="0" eaLnBrk="1" latinLnBrk="0" hangingPunct="1">
        <a:lnSpc>
          <a:spcPct val="100000"/>
        </a:lnSpc>
        <a:spcBef>
          <a:spcPct val="20000"/>
        </a:spcBef>
        <a:buClr>
          <a:schemeClr val="accent4">
            <a:lumMod val="75000"/>
          </a:schemeClr>
        </a:buClr>
        <a:buFont typeface="Wingdings 2"/>
        <a:buChar char=""/>
        <a:defRPr kumimoji="0" sz="2000" kern="1200">
          <a:solidFill>
            <a:schemeClr val="tx2">
              <a:lumMod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512" userDrawn="1">
          <p15:clr>
            <a:srgbClr val="F26B43"/>
          </p15:clr>
        </p15:guide>
        <p15:guide id="3" pos="1176" userDrawn="1">
          <p15:clr>
            <a:srgbClr val="F26B43"/>
          </p15:clr>
        </p15:guide>
        <p15:guide id="4" orient="horz" pos="3936" userDrawn="1">
          <p15:clr>
            <a:srgbClr val="F26B43"/>
          </p15:clr>
        </p15:guide>
        <p15:guide id="5" orient="horz" pos="888" userDrawn="1">
          <p15:clr>
            <a:srgbClr val="F26B43"/>
          </p15:clr>
        </p15:guide>
        <p15:guide id="6" orient="horz" pos="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7764EC-2B79-4C79-8EDF-FE7BB1C5EA94}" type="datetime1">
              <a:rPr lang="en-US" smtClean="0"/>
              <a:t>1/28/2024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Terapia &amp; Työnohjaus Marjo Panttila</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55" r:id="rId2"/>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lstStyle/>
          <a:p>
            <a:pPr rtl="0"/>
            <a:r>
              <a:rPr lang="fi-FI" dirty="0"/>
              <a:t>Paripsykoterapian suuntauksia</a:t>
            </a:r>
          </a:p>
        </p:txBody>
      </p:sp>
      <p:sp>
        <p:nvSpPr>
          <p:cNvPr id="3" name="Alaotsikko 2"/>
          <p:cNvSpPr>
            <a:spLocks noGrp="1"/>
          </p:cNvSpPr>
          <p:nvPr>
            <p:ph type="subTitle" idx="1"/>
          </p:nvPr>
        </p:nvSpPr>
        <p:spPr/>
        <p:txBody>
          <a:bodyPr rtlCol="0"/>
          <a:lstStyle/>
          <a:p>
            <a:pPr rtl="0"/>
            <a:r>
              <a:rPr lang="fi-FI" dirty="0"/>
              <a:t>PARIPSYKOTERAPIAN TÄYDENNYSKOULUTUS</a:t>
            </a:r>
          </a:p>
          <a:p>
            <a:pPr rtl="0"/>
            <a:r>
              <a:rPr lang="fi-FI"/>
              <a:t>2024</a:t>
            </a:r>
            <a:endParaRPr lang="fi-FI" dirty="0"/>
          </a:p>
        </p:txBody>
      </p:sp>
      <p:sp>
        <p:nvSpPr>
          <p:cNvPr id="4" name="Alatunnisteen paikkamerkki 3">
            <a:extLst>
              <a:ext uri="{FF2B5EF4-FFF2-40B4-BE49-F238E27FC236}">
                <a16:creationId xmlns:a16="http://schemas.microsoft.com/office/drawing/2014/main" id="{447721F2-A5FF-4CF0-8B59-560EF3CAFF1B}"/>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26339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4D159E-1AD7-4A1D-973B-890DEDD1252D}"/>
              </a:ext>
            </a:extLst>
          </p:cNvPr>
          <p:cNvSpPr>
            <a:spLocks noGrp="1"/>
          </p:cNvSpPr>
          <p:nvPr>
            <p:ph type="title"/>
          </p:nvPr>
        </p:nvSpPr>
        <p:spPr/>
        <p:txBody>
          <a:bodyPr/>
          <a:lstStyle/>
          <a:p>
            <a:r>
              <a:rPr lang="fi-FI" dirty="0"/>
              <a:t>Hermeneuttinen kehä</a:t>
            </a:r>
          </a:p>
        </p:txBody>
      </p:sp>
      <p:sp>
        <p:nvSpPr>
          <p:cNvPr id="3" name="Sisällön paikkamerkki 2">
            <a:extLst>
              <a:ext uri="{FF2B5EF4-FFF2-40B4-BE49-F238E27FC236}">
                <a16:creationId xmlns:a16="http://schemas.microsoft.com/office/drawing/2014/main" id="{5A4A1B15-2387-4393-8133-87D584A7719A}"/>
              </a:ext>
            </a:extLst>
          </p:cNvPr>
          <p:cNvSpPr>
            <a:spLocks noGrp="1"/>
          </p:cNvSpPr>
          <p:nvPr>
            <p:ph idx="1"/>
          </p:nvPr>
        </p:nvSpPr>
        <p:spPr/>
        <p:txBody>
          <a:bodyPr/>
          <a:lstStyle/>
          <a:p>
            <a:r>
              <a:rPr lang="fi-FI" dirty="0"/>
              <a:t>Pariterapeutti ja pari hakee yhteistä ymmärrystä parin vaikeuksiin ja kehä muuttuu ja täsmentyy koko prosessin ajan.</a:t>
            </a:r>
          </a:p>
          <a:p>
            <a:r>
              <a:rPr lang="fi-FI" dirty="0"/>
              <a:t>Hermeneuttisen kehän ajatuksena on nostaa tietoiseksi tiedostamatonta ja ymmärtää sitä miten se on vaikuttanut tapoihin toimia.</a:t>
            </a:r>
          </a:p>
          <a:p>
            <a:r>
              <a:rPr lang="fi-FI" dirty="0"/>
              <a:t>Pari ja terapeutti kohtaavat, molemmat tuovat oman ymmärryksensä kehään – kohtaavat kehällä.</a:t>
            </a:r>
          </a:p>
        </p:txBody>
      </p:sp>
      <p:sp>
        <p:nvSpPr>
          <p:cNvPr id="4" name="Alatunnisteen paikkamerkki 3">
            <a:extLst>
              <a:ext uri="{FF2B5EF4-FFF2-40B4-BE49-F238E27FC236}">
                <a16:creationId xmlns:a16="http://schemas.microsoft.com/office/drawing/2014/main" id="{49013F3A-F4DA-4478-83C9-65969D44C6CD}"/>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24370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E5C573-6DBB-4520-8632-AE16B2A7394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D100E80-B28A-48BF-B4F3-A5CD7E9A8FCB}"/>
              </a:ext>
            </a:extLst>
          </p:cNvPr>
          <p:cNvSpPr>
            <a:spLocks noGrp="1"/>
          </p:cNvSpPr>
          <p:nvPr>
            <p:ph idx="1"/>
          </p:nvPr>
        </p:nvSpPr>
        <p:spPr/>
        <p:txBody>
          <a:bodyPr/>
          <a:lstStyle/>
          <a:p>
            <a:r>
              <a:rPr lang="fi-FI" dirty="0"/>
              <a:t>Hermeneuttinen kehä on spiraali.</a:t>
            </a:r>
          </a:p>
          <a:p>
            <a:r>
              <a:rPr lang="fi-FI" dirty="0"/>
              <a:t>Dialogi saa aikaan prosessin ja on yhteistyön ytimessä. Dialogi syntyy hetkessä, sitä ei voi suunnitella etukäteen.</a:t>
            </a:r>
          </a:p>
          <a:p>
            <a:r>
              <a:rPr lang="fi-FI" dirty="0"/>
              <a:t>Tavoitellaan avointa asennetta kaikkia kohtaan, samalla luodaan merkityksiä ja yhteyksiä, luovutaan vanhoista, tulkitaan uudella tavalla.</a:t>
            </a:r>
          </a:p>
        </p:txBody>
      </p:sp>
      <p:sp>
        <p:nvSpPr>
          <p:cNvPr id="4" name="Alatunnisteen paikkamerkki 3">
            <a:extLst>
              <a:ext uri="{FF2B5EF4-FFF2-40B4-BE49-F238E27FC236}">
                <a16:creationId xmlns:a16="http://schemas.microsoft.com/office/drawing/2014/main" id="{10D2BE87-FBB6-4F90-B396-235876E23711}"/>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110547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FB451C-B10A-4B74-A774-65A774EEA2A2}"/>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8EE2E171-44A0-4A67-9950-D3B8DC97EC0E}"/>
              </a:ext>
            </a:extLst>
          </p:cNvPr>
          <p:cNvSpPr>
            <a:spLocks noGrp="1"/>
          </p:cNvSpPr>
          <p:nvPr>
            <p:ph idx="1"/>
          </p:nvPr>
        </p:nvSpPr>
        <p:spPr/>
        <p:txBody>
          <a:bodyPr/>
          <a:lstStyle/>
          <a:p>
            <a:r>
              <a:rPr lang="fi-FI" dirty="0"/>
              <a:t>Paripsykoterapiassa liikutaan edestakaisin syvyys- ja horisontaalisella tasolla joustavasti tarpeen mukaan. </a:t>
            </a:r>
          </a:p>
          <a:p>
            <a:r>
              <a:rPr lang="fi-FI" dirty="0"/>
              <a:t>Yhdistellään teoriaa ja kokemuksia tarpeenmukaisesti – tavoitteena ymmärryksen lisääntyminen.</a:t>
            </a:r>
          </a:p>
          <a:p>
            <a:endParaRPr lang="fi-FI" dirty="0"/>
          </a:p>
        </p:txBody>
      </p:sp>
      <p:sp>
        <p:nvSpPr>
          <p:cNvPr id="4" name="Alatunnisteen paikkamerkki 3">
            <a:extLst>
              <a:ext uri="{FF2B5EF4-FFF2-40B4-BE49-F238E27FC236}">
                <a16:creationId xmlns:a16="http://schemas.microsoft.com/office/drawing/2014/main" id="{DF65E566-0717-471E-AA68-7B4A8A765EB8}"/>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103668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1D7C6B-B14B-4C52-BD3C-C3B1130E8FE3}"/>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C1C21DA7-7DD1-4886-A542-BD994AB37392}"/>
              </a:ext>
            </a:extLst>
          </p:cNvPr>
          <p:cNvSpPr>
            <a:spLocks noGrp="1"/>
          </p:cNvSpPr>
          <p:nvPr>
            <p:ph idx="1"/>
          </p:nvPr>
        </p:nvSpPr>
        <p:spPr/>
        <p:txBody>
          <a:bodyPr/>
          <a:lstStyle/>
          <a:p>
            <a:r>
              <a:rPr lang="fi-FI" dirty="0"/>
              <a:t>Pariterapiassa ydinkysymyksiä on miten pari on suhteessa toisiinsa.</a:t>
            </a:r>
          </a:p>
          <a:p>
            <a:r>
              <a:rPr lang="fi-FI" dirty="0"/>
              <a:t>Pariterapiassa on tärkeää, että terapeutti pystyy luomaan riittävän turvallisen tilan, jossa voi asioitaan ja omaa haavoittuvuuttaan työstää.</a:t>
            </a:r>
          </a:p>
        </p:txBody>
      </p:sp>
      <p:sp>
        <p:nvSpPr>
          <p:cNvPr id="4" name="Alatunnisteen paikkamerkki 3">
            <a:extLst>
              <a:ext uri="{FF2B5EF4-FFF2-40B4-BE49-F238E27FC236}">
                <a16:creationId xmlns:a16="http://schemas.microsoft.com/office/drawing/2014/main" id="{0F182AF8-6D8E-4B86-A8CA-355FBE3FE51C}"/>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413861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27AC22-A782-429C-9B04-015C70EF97ED}"/>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0136D207-F162-4F04-A1A7-58EDC08D0D1A}"/>
              </a:ext>
            </a:extLst>
          </p:cNvPr>
          <p:cNvSpPr>
            <a:spLocks noGrp="1"/>
          </p:cNvSpPr>
          <p:nvPr>
            <p:ph idx="1"/>
          </p:nvPr>
        </p:nvSpPr>
        <p:spPr/>
        <p:txBody>
          <a:bodyPr>
            <a:normAutofit fontScale="92500" lnSpcReduction="10000"/>
          </a:bodyPr>
          <a:lstStyle/>
          <a:p>
            <a:r>
              <a:rPr lang="fi-FI" dirty="0"/>
              <a:t>Kaikissa viitekehyksissä pariterapiassa korostuu dialogisuuden, yhteistyön , monitasoisuuden ja reflektiivisyyden vaatimus.</a:t>
            </a:r>
          </a:p>
          <a:p>
            <a:r>
              <a:rPr lang="fi-FI" dirty="0"/>
              <a:t>Liikutaan syvätasolla ja arjen vuorovaikutustasolla vaihdellen tilanteen mukaan. Terapeutti vie paria syvemmälle tarvittaessa.</a:t>
            </a:r>
          </a:p>
          <a:p>
            <a:r>
              <a:rPr lang="fi-FI" dirty="0"/>
              <a:t>Pariterapiassa systeemisyys korostuu, kun sukupolvien ja kulttuurin ym. Systeemit elävät parisuhteessa ja nousevat pintaan erityisesti ongelmatilanteissa.</a:t>
            </a:r>
          </a:p>
        </p:txBody>
      </p:sp>
      <p:sp>
        <p:nvSpPr>
          <p:cNvPr id="4" name="Alatunnisteen paikkamerkki 3">
            <a:extLst>
              <a:ext uri="{FF2B5EF4-FFF2-40B4-BE49-F238E27FC236}">
                <a16:creationId xmlns:a16="http://schemas.microsoft.com/office/drawing/2014/main" id="{8907F234-F454-4A3B-AF49-9FB1F31A8296}"/>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46113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5DFEFC-5475-41D9-8E93-5F99D7A8EAAA}"/>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ED4921E-2B93-4873-9D9B-1652BBFD0EBC}"/>
              </a:ext>
            </a:extLst>
          </p:cNvPr>
          <p:cNvSpPr>
            <a:spLocks noGrp="1"/>
          </p:cNvSpPr>
          <p:nvPr>
            <p:ph idx="1"/>
          </p:nvPr>
        </p:nvSpPr>
        <p:spPr/>
        <p:txBody>
          <a:bodyPr/>
          <a:lstStyle/>
          <a:p>
            <a:r>
              <a:rPr lang="fi-FI" dirty="0"/>
              <a:t>Integratiivinen paripsykoterapia on aktiivista työskentelyä parisuhteen myönteisen ja turvallisen suhteen mahdollistamiseksi. Kielteisen kehän riittävä ymmärtäminen ja sitä kautta myönteisen kiintymyssuhteen mahdollistaminen.</a:t>
            </a:r>
          </a:p>
          <a:p>
            <a:endParaRPr lang="fi-FI" dirty="0"/>
          </a:p>
          <a:p>
            <a:r>
              <a:rPr lang="fi-FI" dirty="0"/>
              <a:t>Pariterapiassa muutokset tapahtuvat istunnoissa.</a:t>
            </a:r>
          </a:p>
        </p:txBody>
      </p:sp>
      <p:sp>
        <p:nvSpPr>
          <p:cNvPr id="4" name="Alatunnisteen paikkamerkki 3">
            <a:extLst>
              <a:ext uri="{FF2B5EF4-FFF2-40B4-BE49-F238E27FC236}">
                <a16:creationId xmlns:a16="http://schemas.microsoft.com/office/drawing/2014/main" id="{93504B99-5FA6-4E6E-BEF8-FCEE4B71ADD2}"/>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24360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27CF7-00EB-4796-BE19-CD4FCC005B5B}"/>
              </a:ext>
            </a:extLst>
          </p:cNvPr>
          <p:cNvSpPr>
            <a:spLocks noGrp="1"/>
          </p:cNvSpPr>
          <p:nvPr>
            <p:ph type="title"/>
          </p:nvPr>
        </p:nvSpPr>
        <p:spPr/>
        <p:txBody>
          <a:bodyPr/>
          <a:lstStyle/>
          <a:p>
            <a:r>
              <a:rPr lang="fi-FI" dirty="0"/>
              <a:t>Psykodynaaminen eli psykoanalyyttinen pariterapia</a:t>
            </a:r>
          </a:p>
        </p:txBody>
      </p:sp>
      <p:sp>
        <p:nvSpPr>
          <p:cNvPr id="3" name="Sisällön paikkamerkki 2">
            <a:extLst>
              <a:ext uri="{FF2B5EF4-FFF2-40B4-BE49-F238E27FC236}">
                <a16:creationId xmlns:a16="http://schemas.microsoft.com/office/drawing/2014/main" id="{FC304A93-FEC4-4DB7-B69C-E32FEDB8DF7D}"/>
              </a:ext>
            </a:extLst>
          </p:cNvPr>
          <p:cNvSpPr>
            <a:spLocks noGrp="1"/>
          </p:cNvSpPr>
          <p:nvPr>
            <p:ph idx="1"/>
          </p:nvPr>
        </p:nvSpPr>
        <p:spPr/>
        <p:txBody>
          <a:bodyPr/>
          <a:lstStyle/>
          <a:p>
            <a:r>
              <a:rPr lang="fi-FI" dirty="0"/>
              <a:t>Pariterapia pureutuu parin menneiden ihmissuhteiden vaikutukseen.</a:t>
            </a:r>
          </a:p>
          <a:p>
            <a:r>
              <a:rPr lang="fi-FI" dirty="0"/>
              <a:t>Ajatellaan, että varhaiset ihmissuhteet vaikuttavat siihen miten ollaan suhteessa toiseen ja myös siihen mitä odotuksia parisuhteeseen liittyy.</a:t>
            </a:r>
          </a:p>
          <a:p>
            <a:r>
              <a:rPr lang="fi-FI" dirty="0"/>
              <a:t>Menneet suhteet voivat tuoda painolastia nykyisiin suhteisiin.</a:t>
            </a:r>
          </a:p>
        </p:txBody>
      </p:sp>
      <p:sp>
        <p:nvSpPr>
          <p:cNvPr id="4" name="Alatunnisteen paikkamerkki 3">
            <a:extLst>
              <a:ext uri="{FF2B5EF4-FFF2-40B4-BE49-F238E27FC236}">
                <a16:creationId xmlns:a16="http://schemas.microsoft.com/office/drawing/2014/main" id="{312F00A7-F1A6-4726-A938-E5BF76694EDA}"/>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108564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6030D1-7E2E-4629-B2F5-377A1FA0B58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CBB95A1F-638B-4836-9DE8-9E1B7FF714C7}"/>
              </a:ext>
            </a:extLst>
          </p:cNvPr>
          <p:cNvSpPr>
            <a:spLocks noGrp="1"/>
          </p:cNvSpPr>
          <p:nvPr>
            <p:ph idx="1"/>
          </p:nvPr>
        </p:nvSpPr>
        <p:spPr/>
        <p:txBody>
          <a:bodyPr/>
          <a:lstStyle/>
          <a:p>
            <a:r>
              <a:rPr lang="fi-FI" dirty="0"/>
              <a:t>Parhaimmillaan parisuhteessa voi jakaa turvallisesti monenlaisia mielensisältöjä turvallisesti. Iloja, suruja, epätoivoa, rakkautta, raivoa…</a:t>
            </a:r>
          </a:p>
          <a:p>
            <a:r>
              <a:rPr lang="fi-FI" dirty="0"/>
              <a:t>Kaksi ihmistä kohtaa toisensa syvästi ja intiimisti.</a:t>
            </a:r>
          </a:p>
          <a:p>
            <a:r>
              <a:rPr lang="fi-FI" dirty="0"/>
              <a:t>Jokaisen parin tapa olla suhteessa toisiinsa pohjautuu heidän kokemuksiinsa suhteessa olemisesta. </a:t>
            </a:r>
          </a:p>
          <a:p>
            <a:endParaRPr lang="fi-FI" dirty="0"/>
          </a:p>
        </p:txBody>
      </p:sp>
      <p:sp>
        <p:nvSpPr>
          <p:cNvPr id="4" name="Alatunnisteen paikkamerkki 3">
            <a:extLst>
              <a:ext uri="{FF2B5EF4-FFF2-40B4-BE49-F238E27FC236}">
                <a16:creationId xmlns:a16="http://schemas.microsoft.com/office/drawing/2014/main" id="{975DDDC3-A90C-4DBC-B0EF-E7E53540C718}"/>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36256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757173-3B9F-4A47-B1EF-B53582420EE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ABC46E81-63FD-4AFC-9D36-AF30E0AAD568}"/>
              </a:ext>
            </a:extLst>
          </p:cNvPr>
          <p:cNvSpPr>
            <a:spLocks noGrp="1"/>
          </p:cNvSpPr>
          <p:nvPr>
            <p:ph idx="1"/>
          </p:nvPr>
        </p:nvSpPr>
        <p:spPr/>
        <p:txBody>
          <a:bodyPr/>
          <a:lstStyle/>
          <a:p>
            <a:r>
              <a:rPr lang="fi-FI" dirty="0"/>
              <a:t>Parisuhteessa alkavat elää sukujen, perheiden ja yhteisöjen taakkasiirtymät. Vaietut ja työstämättömät kokemukset kuormittavat parisuhteita ja perheitä. Parisuhde on keskeinen lenkki sukupolvien ketjussa. Parhaassa tapauksessa puolisot pystyvät suhteessaan työstämään taakkasiirtymiä uudella tavalla ja ne muodostuvatkin suhteen voimavaraksi.</a:t>
            </a:r>
          </a:p>
          <a:p>
            <a:endParaRPr lang="fi-FI" dirty="0"/>
          </a:p>
        </p:txBody>
      </p:sp>
      <p:sp>
        <p:nvSpPr>
          <p:cNvPr id="4" name="Alatunnisteen paikkamerkki 3">
            <a:extLst>
              <a:ext uri="{FF2B5EF4-FFF2-40B4-BE49-F238E27FC236}">
                <a16:creationId xmlns:a16="http://schemas.microsoft.com/office/drawing/2014/main" id="{6A734AF5-3F8C-46A0-A279-4D8ED8A9AF9A}"/>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19127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325A36-CFD2-4437-BFA5-6A1CEC52D3DD}"/>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96181148-302F-41EF-996C-F73227C52387}"/>
              </a:ext>
            </a:extLst>
          </p:cNvPr>
          <p:cNvSpPr>
            <a:spLocks noGrp="1"/>
          </p:cNvSpPr>
          <p:nvPr>
            <p:ph idx="1"/>
          </p:nvPr>
        </p:nvSpPr>
        <p:spPr/>
        <p:txBody>
          <a:bodyPr>
            <a:normAutofit fontScale="92500" lnSpcReduction="10000"/>
          </a:bodyPr>
          <a:lstStyle/>
          <a:p>
            <a:r>
              <a:rPr lang="fi-FI" b="1" dirty="0"/>
              <a:t>Projektiivinen identifikaatio </a:t>
            </a:r>
            <a:r>
              <a:rPr lang="fi-FI" dirty="0"/>
              <a:t>on osa puolisoiden välistä kommunikaatiota.</a:t>
            </a:r>
          </a:p>
          <a:p>
            <a:r>
              <a:rPr lang="fi-FI" dirty="0"/>
              <a:t>Vauva suojautuu varhaisina kuukausinaan ahdistukselta. Kun äidin ja vauvan välillä ei ole rajoja, vauva selviytyäkseen projisoi tuhoavat impulssinsa äitiin ja itsen osana koettuun rintaan. Hyvässä tilanteessa äiti vastaanottaa lapsen viestin vastaan myötätunnolla, tarkastelee sitä ja muuntaa omalla ajattelullaan viestin lapselle, että oloa voi sietää.</a:t>
            </a:r>
          </a:p>
          <a:p>
            <a:pPr marL="82296" indent="0">
              <a:buNone/>
            </a:pPr>
            <a:r>
              <a:rPr lang="fi-FI" dirty="0"/>
              <a:t> </a:t>
            </a:r>
          </a:p>
          <a:p>
            <a:endParaRPr lang="fi-FI" dirty="0"/>
          </a:p>
          <a:p>
            <a:endParaRPr lang="fi-FI" dirty="0"/>
          </a:p>
          <a:p>
            <a:endParaRPr lang="fi-FI" dirty="0"/>
          </a:p>
          <a:p>
            <a:endParaRPr lang="fi-FI" dirty="0"/>
          </a:p>
        </p:txBody>
      </p:sp>
      <p:sp>
        <p:nvSpPr>
          <p:cNvPr id="4" name="Alatunnisteen paikkamerkki 3">
            <a:extLst>
              <a:ext uri="{FF2B5EF4-FFF2-40B4-BE49-F238E27FC236}">
                <a16:creationId xmlns:a16="http://schemas.microsoft.com/office/drawing/2014/main" id="{F4AAD95D-C4AB-4486-99F6-0BB5B08E258F}"/>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107190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099F5C-63BE-4784-AFBA-DA2198AED951}"/>
              </a:ext>
            </a:extLst>
          </p:cNvPr>
          <p:cNvSpPr>
            <a:spLocks noGrp="1"/>
          </p:cNvSpPr>
          <p:nvPr>
            <p:ph type="title"/>
          </p:nvPr>
        </p:nvSpPr>
        <p:spPr/>
        <p:txBody>
          <a:bodyPr/>
          <a:lstStyle/>
          <a:p>
            <a:r>
              <a:rPr lang="fi-FI" dirty="0"/>
              <a:t>Ihmisenä oleminen ja myötätunto</a:t>
            </a:r>
          </a:p>
        </p:txBody>
      </p:sp>
      <p:sp>
        <p:nvSpPr>
          <p:cNvPr id="3" name="Sisällön paikkamerkki 2">
            <a:extLst>
              <a:ext uri="{FF2B5EF4-FFF2-40B4-BE49-F238E27FC236}">
                <a16:creationId xmlns:a16="http://schemas.microsoft.com/office/drawing/2014/main" id="{E4566F38-CCBA-4C6F-BAB4-6D11B71D8C43}"/>
              </a:ext>
            </a:extLst>
          </p:cNvPr>
          <p:cNvSpPr>
            <a:spLocks noGrp="1"/>
          </p:cNvSpPr>
          <p:nvPr>
            <p:ph idx="1"/>
          </p:nvPr>
        </p:nvSpPr>
        <p:spPr/>
        <p:txBody>
          <a:bodyPr>
            <a:normAutofit lnSpcReduction="10000"/>
          </a:bodyPr>
          <a:lstStyle/>
          <a:p>
            <a:r>
              <a:rPr lang="fi-FI" dirty="0"/>
              <a:t>”Ihmisenä oleminen on elämää jaetussa maailmassa; omaa elämää ohjaavia subjektejakin ollaan vain suhteissa muihin. Ihmisen perustavaan psykososiaalisuuteen kuuluu ymmärrys siitä, että toiset ovat itsen kaltaisia ajattelevia ja tuntevia olentoja. Lisäksi olemista määrittää eläytymisen taito eli kyky tavoittaa muiden kokemuksia muutenkin kuin verbaalisesti viestimällä.”</a:t>
            </a:r>
          </a:p>
          <a:p>
            <a:pPr lvl="6"/>
            <a:r>
              <a:rPr lang="fi-FI" dirty="0"/>
              <a:t>Sanna Aulankoski, Aistiva ja tiedostava mieli</a:t>
            </a:r>
          </a:p>
        </p:txBody>
      </p:sp>
      <p:sp>
        <p:nvSpPr>
          <p:cNvPr id="4" name="Alatunnisteen paikkamerkki 3">
            <a:extLst>
              <a:ext uri="{FF2B5EF4-FFF2-40B4-BE49-F238E27FC236}">
                <a16:creationId xmlns:a16="http://schemas.microsoft.com/office/drawing/2014/main" id="{A17C851A-571C-4178-BE09-33D2812B0A03}"/>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416338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A71990-5C63-41CF-AAAB-649D9E2AE9EE}"/>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483E679-BD2B-45E2-97FC-FD911937B71C}"/>
              </a:ext>
            </a:extLst>
          </p:cNvPr>
          <p:cNvSpPr>
            <a:spLocks noGrp="1"/>
          </p:cNvSpPr>
          <p:nvPr>
            <p:ph idx="1"/>
          </p:nvPr>
        </p:nvSpPr>
        <p:spPr/>
        <p:txBody>
          <a:bodyPr/>
          <a:lstStyle/>
          <a:p>
            <a:r>
              <a:rPr lang="fi-FI" dirty="0"/>
              <a:t>Parisuhde tarjoaa samankaltaisia fyysisiä ja intiimejä elementtejä, kuten vauvaikäkin.</a:t>
            </a:r>
          </a:p>
          <a:p>
            <a:endParaRPr lang="fi-FI" dirty="0"/>
          </a:p>
          <a:p>
            <a:r>
              <a:rPr lang="fi-FI" dirty="0"/>
              <a:t>Parisuhteessa projektiivinen identifikaatio voi olla keino torjua todellisuutta, mutta se voi olla myös mahdollisuus kasvaa ja kehittyä parisuhteessa.</a:t>
            </a:r>
          </a:p>
          <a:p>
            <a:endParaRPr lang="fi-FI" dirty="0"/>
          </a:p>
        </p:txBody>
      </p:sp>
      <p:sp>
        <p:nvSpPr>
          <p:cNvPr id="4" name="Alatunnisteen paikkamerkki 3">
            <a:extLst>
              <a:ext uri="{FF2B5EF4-FFF2-40B4-BE49-F238E27FC236}">
                <a16:creationId xmlns:a16="http://schemas.microsoft.com/office/drawing/2014/main" id="{34E7C42E-ABC6-4E0D-93E1-1D26FA67C40E}"/>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269770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4FAEAF-0267-438F-9746-9A0FE16F3C1C}"/>
              </a:ext>
            </a:extLst>
          </p:cNvPr>
          <p:cNvSpPr>
            <a:spLocks noGrp="1"/>
          </p:cNvSpPr>
          <p:nvPr>
            <p:ph type="title"/>
          </p:nvPr>
        </p:nvSpPr>
        <p:spPr/>
        <p:txBody>
          <a:bodyPr/>
          <a:lstStyle/>
          <a:p>
            <a:r>
              <a:rPr lang="fi-FI" dirty="0" err="1"/>
              <a:t>Container</a:t>
            </a:r>
            <a:endParaRPr lang="fi-FI" dirty="0"/>
          </a:p>
        </p:txBody>
      </p:sp>
      <p:sp>
        <p:nvSpPr>
          <p:cNvPr id="3" name="Sisällön paikkamerkki 2">
            <a:extLst>
              <a:ext uri="{FF2B5EF4-FFF2-40B4-BE49-F238E27FC236}">
                <a16:creationId xmlns:a16="http://schemas.microsoft.com/office/drawing/2014/main" id="{FB71368B-89D9-471A-B716-1628BE66EBC3}"/>
              </a:ext>
            </a:extLst>
          </p:cNvPr>
          <p:cNvSpPr>
            <a:spLocks noGrp="1"/>
          </p:cNvSpPr>
          <p:nvPr>
            <p:ph idx="1"/>
          </p:nvPr>
        </p:nvSpPr>
        <p:spPr/>
        <p:txBody>
          <a:bodyPr/>
          <a:lstStyle/>
          <a:p>
            <a:r>
              <a:rPr lang="fi-FI" dirty="0"/>
              <a:t>Parisuhdeterapeutin tärkeä työkalu aina psykoterapiassa.</a:t>
            </a:r>
          </a:p>
          <a:p>
            <a:endParaRPr lang="fi-FI" dirty="0"/>
          </a:p>
          <a:p>
            <a:r>
              <a:rPr lang="fi-FI" dirty="0" err="1"/>
              <a:t>Container</a:t>
            </a:r>
            <a:r>
              <a:rPr lang="fi-FI" dirty="0"/>
              <a:t> toimii parhaimmillaan elämysten ja tunteiden sulattamona äidin ja lapsen välillä. Sama tapahtuu terapeutin ja asiakkaan välillä sekä parin välisessä suhteessa.</a:t>
            </a:r>
          </a:p>
        </p:txBody>
      </p:sp>
      <p:sp>
        <p:nvSpPr>
          <p:cNvPr id="4" name="Alatunnisteen paikkamerkki 3">
            <a:extLst>
              <a:ext uri="{FF2B5EF4-FFF2-40B4-BE49-F238E27FC236}">
                <a16:creationId xmlns:a16="http://schemas.microsoft.com/office/drawing/2014/main" id="{FEF93CA8-337E-49B4-B517-7AB83B396D3A}"/>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282963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3B17DD-C6C7-4A7D-B008-2F03EED4756D}"/>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AF09D65-E39F-4B11-908D-077724349D0D}"/>
              </a:ext>
            </a:extLst>
          </p:cNvPr>
          <p:cNvSpPr>
            <a:spLocks noGrp="1"/>
          </p:cNvSpPr>
          <p:nvPr>
            <p:ph idx="1"/>
          </p:nvPr>
        </p:nvSpPr>
        <p:spPr/>
        <p:txBody>
          <a:bodyPr/>
          <a:lstStyle/>
          <a:p>
            <a:r>
              <a:rPr lang="fi-FI" dirty="0"/>
              <a:t>Kahden ihmisen välisessä suhteessa </a:t>
            </a:r>
            <a:r>
              <a:rPr lang="fi-FI" dirty="0" err="1"/>
              <a:t>container</a:t>
            </a:r>
            <a:r>
              <a:rPr lang="fi-FI" dirty="0"/>
              <a:t>-sisällyttäminen on kasvun, kokemuksesta oppimisen ja ahdistuksen käsittelyn edellytys.</a:t>
            </a:r>
          </a:p>
          <a:p>
            <a:r>
              <a:rPr lang="fi-FI" dirty="0"/>
              <a:t>Molemmat kasvavat yhdessäolon seurauksena ihmisenä.- yhteinen kasvu edellyttää joustavuutta ja uuden ja vanhan yhdistelyä.</a:t>
            </a:r>
          </a:p>
          <a:p>
            <a:r>
              <a:rPr lang="fi-FI" dirty="0"/>
              <a:t>Parisuhteen vuorovaikutus voi olla kasvua tukahduttavaa tai psyykkistä, yhdessä parina kasvamista tukevaa.</a:t>
            </a:r>
          </a:p>
          <a:p>
            <a:endParaRPr lang="fi-FI" dirty="0"/>
          </a:p>
          <a:p>
            <a:endParaRPr lang="fi-FI" dirty="0"/>
          </a:p>
        </p:txBody>
      </p:sp>
      <p:sp>
        <p:nvSpPr>
          <p:cNvPr id="4" name="Alatunnisteen paikkamerkki 3">
            <a:extLst>
              <a:ext uri="{FF2B5EF4-FFF2-40B4-BE49-F238E27FC236}">
                <a16:creationId xmlns:a16="http://schemas.microsoft.com/office/drawing/2014/main" id="{312C68A3-EC93-4227-BA69-415D6DD54658}"/>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213183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8D4785-2501-49B1-8E06-5E110B973008}"/>
              </a:ext>
            </a:extLst>
          </p:cNvPr>
          <p:cNvSpPr>
            <a:spLocks noGrp="1"/>
          </p:cNvSpPr>
          <p:nvPr>
            <p:ph type="title"/>
          </p:nvPr>
        </p:nvSpPr>
        <p:spPr/>
        <p:txBody>
          <a:bodyPr/>
          <a:lstStyle/>
          <a:p>
            <a:r>
              <a:rPr lang="fi-FI" dirty="0"/>
              <a:t>John M. </a:t>
            </a:r>
            <a:r>
              <a:rPr lang="fi-FI" dirty="0" err="1"/>
              <a:t>Gottmanin</a:t>
            </a:r>
            <a:r>
              <a:rPr lang="fi-FI" dirty="0"/>
              <a:t> tutkimukseen perustuva pariterapia</a:t>
            </a:r>
          </a:p>
        </p:txBody>
      </p:sp>
      <p:sp>
        <p:nvSpPr>
          <p:cNvPr id="3" name="Sisällön paikkamerkki 2">
            <a:extLst>
              <a:ext uri="{FF2B5EF4-FFF2-40B4-BE49-F238E27FC236}">
                <a16:creationId xmlns:a16="http://schemas.microsoft.com/office/drawing/2014/main" id="{BB496ABC-A860-4FDE-808A-8216DEA5148A}"/>
              </a:ext>
            </a:extLst>
          </p:cNvPr>
          <p:cNvSpPr>
            <a:spLocks noGrp="1"/>
          </p:cNvSpPr>
          <p:nvPr>
            <p:ph idx="1"/>
          </p:nvPr>
        </p:nvSpPr>
        <p:spPr/>
        <p:txBody>
          <a:bodyPr/>
          <a:lstStyle/>
          <a:p>
            <a:endParaRPr lang="fi-FI" dirty="0"/>
          </a:p>
          <a:p>
            <a:r>
              <a:rPr lang="fi-FI" dirty="0"/>
              <a:t>Parisuhdetyyppejä on kolme:</a:t>
            </a:r>
          </a:p>
          <a:p>
            <a:pPr marL="82296" indent="0">
              <a:buNone/>
            </a:pPr>
            <a:r>
              <a:rPr lang="fi-FI" dirty="0"/>
              <a:t>	1. Tasainen</a:t>
            </a:r>
          </a:p>
          <a:p>
            <a:pPr marL="82296" indent="0">
              <a:buNone/>
            </a:pPr>
            <a:r>
              <a:rPr lang="fi-FI" dirty="0"/>
              <a:t>	2. Konflikteja välttelevä</a:t>
            </a:r>
          </a:p>
          <a:p>
            <a:pPr marL="82296" indent="0">
              <a:buNone/>
            </a:pPr>
            <a:r>
              <a:rPr lang="fi-FI" dirty="0"/>
              <a:t>	3. Räjähdysherkkä</a:t>
            </a:r>
          </a:p>
          <a:p>
            <a:pPr marL="82296" indent="0">
              <a:buNone/>
            </a:pPr>
            <a:r>
              <a:rPr lang="fi-FI" dirty="0"/>
              <a:t>Toimivia parisuhteita yhdistää se, että positiivista tunnetilaa ja vuorovaikutusta on enemmän, kuin negatiivista.</a:t>
            </a:r>
          </a:p>
        </p:txBody>
      </p:sp>
      <p:sp>
        <p:nvSpPr>
          <p:cNvPr id="4" name="Alatunnisteen paikkamerkki 3">
            <a:extLst>
              <a:ext uri="{FF2B5EF4-FFF2-40B4-BE49-F238E27FC236}">
                <a16:creationId xmlns:a16="http://schemas.microsoft.com/office/drawing/2014/main" id="{C2FEE38A-EC3E-48D4-8869-C022012FE1FC}"/>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3258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6793CA-1D3B-4A99-83D3-65D1776E7D0E}"/>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70927158-F6C5-482D-A04F-57A215E9FF80}"/>
              </a:ext>
            </a:extLst>
          </p:cNvPr>
          <p:cNvSpPr>
            <a:spLocks noGrp="1"/>
          </p:cNvSpPr>
          <p:nvPr>
            <p:ph idx="1"/>
          </p:nvPr>
        </p:nvSpPr>
        <p:spPr/>
        <p:txBody>
          <a:bodyPr/>
          <a:lstStyle/>
          <a:p>
            <a:r>
              <a:rPr lang="fi-FI" dirty="0" err="1"/>
              <a:t>Gottman</a:t>
            </a:r>
            <a:r>
              <a:rPr lang="fi-FI" dirty="0"/>
              <a:t> korostaa sitä, että on panostettava positiivisuuteen ja sen lisäämiseen. On opeteltava elämään parisuhteessa sen ongelmista huolimatta ja kyettävä iloitsemaan hyvistä hetkistä.</a:t>
            </a:r>
          </a:p>
          <a:p>
            <a:r>
              <a:rPr lang="fi-FI" dirty="0" err="1"/>
              <a:t>Gottman</a:t>
            </a:r>
            <a:r>
              <a:rPr lang="fi-FI" dirty="0"/>
              <a:t> suosittelee sijoittamaan emotionaaliselle pankkitilille parisuhteen rakkauspankkiin!</a:t>
            </a:r>
          </a:p>
        </p:txBody>
      </p:sp>
      <p:sp>
        <p:nvSpPr>
          <p:cNvPr id="4" name="Alatunnisteen paikkamerkki 3">
            <a:extLst>
              <a:ext uri="{FF2B5EF4-FFF2-40B4-BE49-F238E27FC236}">
                <a16:creationId xmlns:a16="http://schemas.microsoft.com/office/drawing/2014/main" id="{3C1CEA52-D370-47FD-BB5D-E7CFC0AB7CDE}"/>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177982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09290EA5-5D56-4DF5-9E5E-8F0421E94332}"/>
              </a:ext>
            </a:extLst>
          </p:cNvPr>
          <p:cNvSpPr>
            <a:spLocks noGrp="1"/>
          </p:cNvSpPr>
          <p:nvPr>
            <p:ph type="ftr" sz="quarter" idx="11"/>
          </p:nvPr>
        </p:nvSpPr>
        <p:spPr/>
        <p:txBody>
          <a:bodyPr/>
          <a:lstStyle/>
          <a:p>
            <a:r>
              <a:rPr lang="en-US"/>
              <a:t>Terapia &amp; Työnohjaus Marjo Panttila</a:t>
            </a:r>
            <a:endParaRPr lang="en-US" dirty="0"/>
          </a:p>
        </p:txBody>
      </p:sp>
      <p:pic>
        <p:nvPicPr>
          <p:cNvPr id="3" name="Sisällön paikkamerkki 4">
            <a:extLst>
              <a:ext uri="{FF2B5EF4-FFF2-40B4-BE49-F238E27FC236}">
                <a16:creationId xmlns:a16="http://schemas.microsoft.com/office/drawing/2014/main" id="{BD96AB3D-C18B-4054-89F6-F1711F352297}"/>
              </a:ext>
            </a:extLst>
          </p:cNvPr>
          <p:cNvPicPr>
            <a:picLocks noChangeAspect="1"/>
          </p:cNvPicPr>
          <p:nvPr/>
        </p:nvPicPr>
        <p:blipFill rotWithShape="1">
          <a:blip r:embed="rId2"/>
          <a:srcRect l="25121" t="19445" r="25175" b="9664"/>
          <a:stretch/>
        </p:blipFill>
        <p:spPr>
          <a:xfrm>
            <a:off x="433634" y="75414"/>
            <a:ext cx="11246176" cy="6391374"/>
          </a:xfrm>
          <a:prstGeom prst="rect">
            <a:avLst/>
          </a:prstGeom>
        </p:spPr>
      </p:pic>
    </p:spTree>
    <p:extLst>
      <p:ext uri="{BB962C8B-B14F-4D97-AF65-F5344CB8AC3E}">
        <p14:creationId xmlns:p14="http://schemas.microsoft.com/office/powerpoint/2010/main" val="3783024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35601700-AC29-478D-A0DB-16C8E140A3F7}"/>
              </a:ext>
            </a:extLst>
          </p:cNvPr>
          <p:cNvSpPr>
            <a:spLocks noGrp="1"/>
          </p:cNvSpPr>
          <p:nvPr>
            <p:ph type="ftr" sz="quarter" idx="11"/>
          </p:nvPr>
        </p:nvSpPr>
        <p:spPr/>
        <p:txBody>
          <a:bodyPr/>
          <a:lstStyle/>
          <a:p>
            <a:r>
              <a:rPr lang="en-US"/>
              <a:t>Terapia &amp; Työnohjaus Marjo Panttila</a:t>
            </a:r>
            <a:endParaRPr lang="en-US" dirty="0"/>
          </a:p>
        </p:txBody>
      </p:sp>
      <p:pic>
        <p:nvPicPr>
          <p:cNvPr id="4" name="Kuva 3">
            <a:extLst>
              <a:ext uri="{FF2B5EF4-FFF2-40B4-BE49-F238E27FC236}">
                <a16:creationId xmlns:a16="http://schemas.microsoft.com/office/drawing/2014/main" id="{305FEF75-65DA-43D3-8BE7-929696B55A68}"/>
              </a:ext>
            </a:extLst>
          </p:cNvPr>
          <p:cNvPicPr>
            <a:picLocks noChangeAspect="1"/>
          </p:cNvPicPr>
          <p:nvPr/>
        </p:nvPicPr>
        <p:blipFill>
          <a:blip r:embed="rId2"/>
          <a:stretch>
            <a:fillRect/>
          </a:stretch>
        </p:blipFill>
        <p:spPr>
          <a:xfrm>
            <a:off x="533400" y="152400"/>
            <a:ext cx="11068050" cy="6429375"/>
          </a:xfrm>
          <a:prstGeom prst="rect">
            <a:avLst/>
          </a:prstGeom>
        </p:spPr>
      </p:pic>
    </p:spTree>
    <p:extLst>
      <p:ext uri="{BB962C8B-B14F-4D97-AF65-F5344CB8AC3E}">
        <p14:creationId xmlns:p14="http://schemas.microsoft.com/office/powerpoint/2010/main" val="332350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20A2FAA5-67A9-4F41-994C-9F571DAD93A5}"/>
              </a:ext>
            </a:extLst>
          </p:cNvPr>
          <p:cNvSpPr>
            <a:spLocks noGrp="1"/>
          </p:cNvSpPr>
          <p:nvPr>
            <p:ph type="ftr" sz="quarter" idx="11"/>
          </p:nvPr>
        </p:nvSpPr>
        <p:spPr/>
        <p:txBody>
          <a:bodyPr/>
          <a:lstStyle/>
          <a:p>
            <a:r>
              <a:rPr lang="en-US"/>
              <a:t>Terapia &amp; Työnohjaus Marjo Panttila</a:t>
            </a:r>
            <a:endParaRPr lang="en-US" dirty="0"/>
          </a:p>
        </p:txBody>
      </p:sp>
      <p:pic>
        <p:nvPicPr>
          <p:cNvPr id="3" name="Kuva 2">
            <a:extLst>
              <a:ext uri="{FF2B5EF4-FFF2-40B4-BE49-F238E27FC236}">
                <a16:creationId xmlns:a16="http://schemas.microsoft.com/office/drawing/2014/main" id="{D71A97D4-5DDF-4250-89A5-B53E50CFA76D}"/>
              </a:ext>
            </a:extLst>
          </p:cNvPr>
          <p:cNvPicPr>
            <a:picLocks noChangeAspect="1"/>
          </p:cNvPicPr>
          <p:nvPr/>
        </p:nvPicPr>
        <p:blipFill>
          <a:blip r:embed="rId2"/>
          <a:stretch>
            <a:fillRect/>
          </a:stretch>
        </p:blipFill>
        <p:spPr>
          <a:xfrm>
            <a:off x="609600" y="420130"/>
            <a:ext cx="10989276" cy="5939481"/>
          </a:xfrm>
          <a:prstGeom prst="rect">
            <a:avLst/>
          </a:prstGeom>
        </p:spPr>
      </p:pic>
    </p:spTree>
    <p:extLst>
      <p:ext uri="{BB962C8B-B14F-4D97-AF65-F5344CB8AC3E}">
        <p14:creationId xmlns:p14="http://schemas.microsoft.com/office/powerpoint/2010/main" val="1766018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0F63A871-BEE7-4266-946A-E07A3B80F69B}"/>
              </a:ext>
            </a:extLst>
          </p:cNvPr>
          <p:cNvSpPr>
            <a:spLocks noGrp="1"/>
          </p:cNvSpPr>
          <p:nvPr>
            <p:ph type="ftr" sz="quarter" idx="11"/>
          </p:nvPr>
        </p:nvSpPr>
        <p:spPr/>
        <p:txBody>
          <a:bodyPr/>
          <a:lstStyle/>
          <a:p>
            <a:r>
              <a:rPr lang="en-US"/>
              <a:t>Terapia &amp; Työnohjaus Marjo Panttila</a:t>
            </a:r>
            <a:endParaRPr lang="en-US" dirty="0"/>
          </a:p>
        </p:txBody>
      </p:sp>
      <p:pic>
        <p:nvPicPr>
          <p:cNvPr id="3" name="Kuva 2">
            <a:extLst>
              <a:ext uri="{FF2B5EF4-FFF2-40B4-BE49-F238E27FC236}">
                <a16:creationId xmlns:a16="http://schemas.microsoft.com/office/drawing/2014/main" id="{22FC4054-EFEC-451D-ADBD-966D4D519B5A}"/>
              </a:ext>
            </a:extLst>
          </p:cNvPr>
          <p:cNvPicPr>
            <a:picLocks noChangeAspect="1"/>
          </p:cNvPicPr>
          <p:nvPr/>
        </p:nvPicPr>
        <p:blipFill>
          <a:blip r:embed="rId2"/>
          <a:stretch>
            <a:fillRect/>
          </a:stretch>
        </p:blipFill>
        <p:spPr>
          <a:xfrm>
            <a:off x="495300" y="0"/>
            <a:ext cx="11201399" cy="6858000"/>
          </a:xfrm>
          <a:prstGeom prst="rect">
            <a:avLst/>
          </a:prstGeom>
        </p:spPr>
      </p:pic>
    </p:spTree>
    <p:extLst>
      <p:ext uri="{BB962C8B-B14F-4D97-AF65-F5344CB8AC3E}">
        <p14:creationId xmlns:p14="http://schemas.microsoft.com/office/powerpoint/2010/main" val="348826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520F57-499D-4753-A8E2-B7FD6EC66970}"/>
              </a:ext>
            </a:extLst>
          </p:cNvPr>
          <p:cNvSpPr>
            <a:spLocks noGrp="1"/>
          </p:cNvSpPr>
          <p:nvPr>
            <p:ph type="title"/>
          </p:nvPr>
        </p:nvSpPr>
        <p:spPr/>
        <p:txBody>
          <a:bodyPr>
            <a:normAutofit/>
          </a:bodyPr>
          <a:lstStyle/>
          <a:p>
            <a:r>
              <a:rPr lang="fi-FI" dirty="0"/>
              <a:t>Parisuhteen ongelmien ratkomista edistää</a:t>
            </a:r>
          </a:p>
        </p:txBody>
      </p:sp>
      <p:sp>
        <p:nvSpPr>
          <p:cNvPr id="3" name="Sisällön paikkamerkki 2">
            <a:extLst>
              <a:ext uri="{FF2B5EF4-FFF2-40B4-BE49-F238E27FC236}">
                <a16:creationId xmlns:a16="http://schemas.microsoft.com/office/drawing/2014/main" id="{A6D6718C-6039-41D3-AED0-CFED3D27EA18}"/>
              </a:ext>
            </a:extLst>
          </p:cNvPr>
          <p:cNvSpPr>
            <a:spLocks noGrp="1"/>
          </p:cNvSpPr>
          <p:nvPr>
            <p:ph idx="1"/>
          </p:nvPr>
        </p:nvSpPr>
        <p:spPr/>
        <p:txBody>
          <a:bodyPr/>
          <a:lstStyle/>
          <a:p>
            <a:pPr>
              <a:spcAft>
                <a:spcPts val="1288"/>
              </a:spcAft>
              <a:buFont typeface="Arial" panose="020B0604020202020204" pitchFamily="34" charset="0"/>
              <a:buChar char="•"/>
            </a:pPr>
            <a:r>
              <a:rPr lang="en-GB" altLang="fi-FI" dirty="0">
                <a:solidFill>
                  <a:srgbClr val="000000"/>
                </a:solidFill>
                <a:latin typeface="Calibri" panose="020F0502020204030204" pitchFamily="34" charset="0"/>
                <a:cs typeface="Arial Unicode MS" charset="0"/>
              </a:rPr>
              <a:t>Gottman:</a:t>
            </a:r>
          </a:p>
          <a:p>
            <a:pPr>
              <a:spcAft>
                <a:spcPts val="1288"/>
              </a:spcAft>
              <a:buFont typeface="Arial" panose="020B0604020202020204" pitchFamily="34" charset="0"/>
              <a:buChar char="•"/>
            </a:pPr>
            <a:r>
              <a:rPr lang="en-GB" altLang="fi-FI" dirty="0" err="1">
                <a:solidFill>
                  <a:srgbClr val="000000"/>
                </a:solidFill>
                <a:latin typeface="Calibri" panose="020F0502020204030204" pitchFamily="34" charset="0"/>
                <a:cs typeface="Arial Unicode MS" charset="0"/>
              </a:rPr>
              <a:t>ongelmien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ratkaisu</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perustui</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pehmeään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lähestymiseen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jossa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nainen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ilmaisi</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itseään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ja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mies</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antoi</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hänen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vaikuttaa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itseensä</a:t>
            </a:r>
            <a:endParaRPr lang="en-GB" altLang="fi-FI" dirty="0">
              <a:solidFill>
                <a:srgbClr val="000000"/>
              </a:solidFill>
              <a:latin typeface="Calibri" panose="020F0502020204030204" pitchFamily="34" charset="0"/>
              <a:cs typeface="Arial Unicode MS" charset="0"/>
            </a:endParaRPr>
          </a:p>
          <a:p>
            <a:pPr>
              <a:spcAft>
                <a:spcPts val="1288"/>
              </a:spcAft>
              <a:buFont typeface="Arial" panose="020B0604020202020204" pitchFamily="34" charset="0"/>
              <a:buChar char="•"/>
            </a:pP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onnistunut</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ratkaisemattomien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ongelmien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lähestyminen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perustui</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niiden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hyväksymiseen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niiistä</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puhumiseen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kompromissivalmiuteen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affektien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vähentämiseen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ja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huumorin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käyttöön</a:t>
            </a:r>
            <a:endParaRPr lang="en-GB" altLang="fi-FI" dirty="0">
              <a:solidFill>
                <a:srgbClr val="000000"/>
              </a:solidFill>
              <a:latin typeface="Calibri" panose="020F0502020204030204" pitchFamily="34" charset="0"/>
              <a:cs typeface="Arial Unicode MS" charset="0"/>
            </a:endParaRPr>
          </a:p>
          <a:p>
            <a:pPr marL="0" indent="0">
              <a:buNone/>
            </a:pPr>
            <a:endParaRPr lang="fi-FI" dirty="0"/>
          </a:p>
        </p:txBody>
      </p:sp>
      <p:sp>
        <p:nvSpPr>
          <p:cNvPr id="4" name="Alatunnisteen paikkamerkki 3">
            <a:extLst>
              <a:ext uri="{FF2B5EF4-FFF2-40B4-BE49-F238E27FC236}">
                <a16:creationId xmlns:a16="http://schemas.microsoft.com/office/drawing/2014/main" id="{8679A52F-8CA5-48B6-9F8E-76D8C523E06B}"/>
              </a:ext>
            </a:extLst>
          </p:cNvPr>
          <p:cNvSpPr>
            <a:spLocks noGrp="1"/>
          </p:cNvSpPr>
          <p:nvPr>
            <p:ph type="ftr" sz="quarter" idx="11"/>
          </p:nvPr>
        </p:nvSpPr>
        <p:spPr/>
        <p:txBody>
          <a:bodyPr/>
          <a:lstStyle/>
          <a:p>
            <a:r>
              <a:rPr lang="en-US"/>
              <a:t>Terapia &amp; Työnohjaus Marjo Panttila</a:t>
            </a:r>
            <a:endParaRPr lang="en-US" dirty="0"/>
          </a:p>
        </p:txBody>
      </p:sp>
    </p:spTree>
    <p:extLst>
      <p:ext uri="{BB962C8B-B14F-4D97-AF65-F5344CB8AC3E}">
        <p14:creationId xmlns:p14="http://schemas.microsoft.com/office/powerpoint/2010/main" val="235775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6B7B6A-0F54-4CD7-8A42-E7347ACF6CF0}"/>
              </a:ext>
            </a:extLst>
          </p:cNvPr>
          <p:cNvSpPr>
            <a:spLocks noGrp="1"/>
          </p:cNvSpPr>
          <p:nvPr>
            <p:ph type="title"/>
          </p:nvPr>
        </p:nvSpPr>
        <p:spPr/>
        <p:txBody>
          <a:bodyPr/>
          <a:lstStyle/>
          <a:p>
            <a:r>
              <a:rPr lang="fi-FI" dirty="0"/>
              <a:t>Integratiivinen paripsykoterapia</a:t>
            </a:r>
          </a:p>
        </p:txBody>
      </p:sp>
      <p:sp>
        <p:nvSpPr>
          <p:cNvPr id="3" name="Sisällön paikkamerkki 2">
            <a:extLst>
              <a:ext uri="{FF2B5EF4-FFF2-40B4-BE49-F238E27FC236}">
                <a16:creationId xmlns:a16="http://schemas.microsoft.com/office/drawing/2014/main" id="{BE368ADF-C440-43D0-9547-CBDA8F5AD0E1}"/>
              </a:ext>
            </a:extLst>
          </p:cNvPr>
          <p:cNvSpPr>
            <a:spLocks noGrp="1"/>
          </p:cNvSpPr>
          <p:nvPr>
            <p:ph idx="1"/>
          </p:nvPr>
        </p:nvSpPr>
        <p:spPr/>
        <p:txBody>
          <a:bodyPr/>
          <a:lstStyle/>
          <a:p>
            <a:endParaRPr lang="fi-FI" dirty="0"/>
          </a:p>
          <a:p>
            <a:r>
              <a:rPr lang="fi-FI" dirty="0"/>
              <a:t>Paripsykoterapeutilla on tärkeää olla tietoa eri terapiasuuntauksista ja viitekehyksistä, jotta hän voi ymmärtää parisuhteen dynamiikkaa ja olla avuksi pareille.</a:t>
            </a:r>
          </a:p>
          <a:p>
            <a:r>
              <a:rPr lang="fi-FI" dirty="0"/>
              <a:t>Pariterapiassa tulee näkyväksi ja sitä kautta käsiteltäväksi molempien kasvuhistoriaan liittyviä asioita.</a:t>
            </a:r>
          </a:p>
        </p:txBody>
      </p:sp>
      <p:sp>
        <p:nvSpPr>
          <p:cNvPr id="4" name="Alatunnisteen paikkamerkki 3">
            <a:extLst>
              <a:ext uri="{FF2B5EF4-FFF2-40B4-BE49-F238E27FC236}">
                <a16:creationId xmlns:a16="http://schemas.microsoft.com/office/drawing/2014/main" id="{51BC138D-65E6-4A5A-8094-415BF8C0B561}"/>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385318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6CE2D6-7490-4ED0-A06B-896C43A77BA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8A95057A-CF80-435D-9D5D-6730C3669EDF}"/>
              </a:ext>
            </a:extLst>
          </p:cNvPr>
          <p:cNvSpPr>
            <a:spLocks noGrp="1"/>
          </p:cNvSpPr>
          <p:nvPr>
            <p:ph idx="1"/>
          </p:nvPr>
        </p:nvSpPr>
        <p:spPr/>
        <p:txBody>
          <a:bodyPr>
            <a:normAutofit lnSpcReduction="10000"/>
          </a:bodyPr>
          <a:lstStyle/>
          <a:p>
            <a:pPr>
              <a:lnSpc>
                <a:spcPct val="96000"/>
              </a:lnSpc>
              <a:buFont typeface="Arial" panose="020B0604020202020204" pitchFamily="34" charset="0"/>
              <a:buChar char="•"/>
            </a:pP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vaikeus</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ratkaista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ongelmia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perustuu</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attribuutio-virheeseen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ongelma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olet</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sinä</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ja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sinun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persoonallisuutesi</a:t>
            </a:r>
            <a:r>
              <a:rPr lang="en-GB" altLang="fi-FI" dirty="0">
                <a:solidFill>
                  <a:srgbClr val="000000"/>
                </a:solidFill>
                <a:latin typeface="Calibri" panose="020F0502020204030204" pitchFamily="34" charset="0"/>
                <a:cs typeface="Arial Unicode MS" charset="0"/>
              </a:rPr>
              <a:t>”</a:t>
            </a:r>
          </a:p>
          <a:p>
            <a:pPr>
              <a:lnSpc>
                <a:spcPct val="96000"/>
              </a:lnSpc>
              <a:buFont typeface="Arial" panose="020B0604020202020204" pitchFamily="34" charset="0"/>
              <a:buChar char="•"/>
            </a:pPr>
            <a:endParaRPr lang="en-GB" altLang="fi-FI" dirty="0">
              <a:solidFill>
                <a:srgbClr val="000000"/>
              </a:solidFill>
              <a:latin typeface="Calibri" panose="020F0502020204030204" pitchFamily="34" charset="0"/>
              <a:cs typeface="Arial Unicode MS" charset="0"/>
            </a:endParaRPr>
          </a:p>
          <a:p>
            <a:pPr>
              <a:lnSpc>
                <a:spcPct val="96000"/>
              </a:lnSpc>
              <a:buFont typeface="Arial" panose="020B0604020202020204" pitchFamily="34" charset="0"/>
              <a:buChar char="•"/>
            </a:pP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ongelmien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ratkaisu</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perustuu</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niiden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näkemiseen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kumpaakaan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sinänsä</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liittymättöminä</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keskusteltavina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ja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neuvoteltavina</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asioina</a:t>
            </a:r>
            <a:endParaRPr lang="en-GB" altLang="fi-FI" dirty="0">
              <a:solidFill>
                <a:srgbClr val="000000"/>
              </a:solidFill>
              <a:latin typeface="Calibri" panose="020F0502020204030204" pitchFamily="34" charset="0"/>
              <a:cs typeface="Arial Unicode MS" charset="0"/>
            </a:endParaRPr>
          </a:p>
          <a:p>
            <a:pPr>
              <a:lnSpc>
                <a:spcPct val="96000"/>
              </a:lnSpc>
              <a:buFont typeface="Arial" panose="020B0604020202020204" pitchFamily="34" charset="0"/>
              <a:buChar char="•"/>
            </a:pPr>
            <a:endParaRPr lang="en-GB" altLang="fi-FI" dirty="0">
              <a:solidFill>
                <a:srgbClr val="000000"/>
              </a:solidFill>
              <a:latin typeface="Calibri" panose="020F0502020204030204" pitchFamily="34" charset="0"/>
              <a:cs typeface="Arial Unicode MS" charset="0"/>
            </a:endParaRPr>
          </a:p>
          <a:p>
            <a:pPr>
              <a:lnSpc>
                <a:spcPct val="96000"/>
              </a:lnSpc>
              <a:buFont typeface="Arial" panose="020B0604020202020204" pitchFamily="34" charset="0"/>
              <a:buChar char="•"/>
            </a:pP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naiset</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ovat</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yleensä</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hyväksyvämpiä</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kuin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miehet</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siksi</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miesten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myöntyminen</a:t>
            </a:r>
            <a:r>
              <a:rPr lang="en-GB" altLang="fi-FI" dirty="0">
                <a:solidFill>
                  <a:srgbClr val="000000"/>
                </a:solidFill>
                <a:latin typeface="Calibri" panose="020F0502020204030204" pitchFamily="34" charset="0"/>
                <a:cs typeface="Arial Unicode MS" charset="0"/>
              </a:rPr>
              <a:t> on </a:t>
            </a:r>
            <a:r>
              <a:rPr lang="en-GB" altLang="fi-FI" dirty="0" err="1">
                <a:solidFill>
                  <a:srgbClr val="000000"/>
                </a:solidFill>
                <a:latin typeface="Calibri" panose="020F0502020204030204" pitchFamily="34" charset="0"/>
                <a:cs typeface="Arial Unicode MS" charset="0"/>
              </a:rPr>
              <a:t>ongelmien</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käsittelyssä</a:t>
            </a:r>
            <a:r>
              <a:rPr lang="en-GB" altLang="fi-FI" dirty="0">
                <a:solidFill>
                  <a:srgbClr val="000000"/>
                </a:solidFill>
                <a:latin typeface="Calibri" panose="020F0502020204030204" pitchFamily="34" charset="0"/>
                <a:cs typeface="Arial Unicode MS" charset="0"/>
              </a:rPr>
              <a:t> </a:t>
            </a:r>
            <a:r>
              <a:rPr lang="en-GB" altLang="fi-FI" dirty="0" err="1">
                <a:solidFill>
                  <a:srgbClr val="000000"/>
                </a:solidFill>
                <a:latin typeface="Calibri" panose="020F0502020204030204" pitchFamily="34" charset="0"/>
                <a:cs typeface="Arial Unicode MS" charset="0"/>
              </a:rPr>
              <a:t>keskeistä</a:t>
            </a:r>
            <a:endParaRPr lang="en-GB" altLang="fi-FI" dirty="0">
              <a:solidFill>
                <a:srgbClr val="000000"/>
              </a:solidFill>
              <a:latin typeface="Calibri" panose="020F0502020204030204" pitchFamily="34" charset="0"/>
              <a:cs typeface="Arial Unicode MS" charset="0"/>
            </a:endParaRPr>
          </a:p>
          <a:p>
            <a:endParaRPr lang="fi-FI" dirty="0"/>
          </a:p>
        </p:txBody>
      </p:sp>
      <p:sp>
        <p:nvSpPr>
          <p:cNvPr id="4" name="Alatunnisteen paikkamerkki 3">
            <a:extLst>
              <a:ext uri="{FF2B5EF4-FFF2-40B4-BE49-F238E27FC236}">
                <a16:creationId xmlns:a16="http://schemas.microsoft.com/office/drawing/2014/main" id="{2369C266-2D92-43CF-83FC-1104C8824FC3}"/>
              </a:ext>
            </a:extLst>
          </p:cNvPr>
          <p:cNvSpPr>
            <a:spLocks noGrp="1"/>
          </p:cNvSpPr>
          <p:nvPr>
            <p:ph type="ftr" sz="quarter" idx="11"/>
          </p:nvPr>
        </p:nvSpPr>
        <p:spPr/>
        <p:txBody>
          <a:bodyPr/>
          <a:lstStyle/>
          <a:p>
            <a:r>
              <a:rPr lang="en-US"/>
              <a:t>Terapia &amp; Työnohjaus Marjo Panttila</a:t>
            </a:r>
            <a:endParaRPr lang="en-US" dirty="0"/>
          </a:p>
        </p:txBody>
      </p:sp>
    </p:spTree>
    <p:extLst>
      <p:ext uri="{BB962C8B-B14F-4D97-AF65-F5344CB8AC3E}">
        <p14:creationId xmlns:p14="http://schemas.microsoft.com/office/powerpoint/2010/main" val="1227768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DCB02-059A-4B03-9EF1-A5B3A0C7FCF1}"/>
              </a:ext>
            </a:extLst>
          </p:cNvPr>
          <p:cNvSpPr>
            <a:spLocks noGrp="1"/>
          </p:cNvSpPr>
          <p:nvPr>
            <p:ph type="title"/>
          </p:nvPr>
        </p:nvSpPr>
        <p:spPr>
          <a:xfrm>
            <a:off x="1295402" y="982132"/>
            <a:ext cx="9601196" cy="1303867"/>
          </a:xfrm>
        </p:spPr>
        <p:txBody>
          <a:bodyPr/>
          <a:lstStyle/>
          <a:p>
            <a:endParaRPr lang="fi-FI"/>
          </a:p>
        </p:txBody>
      </p:sp>
      <p:sp>
        <p:nvSpPr>
          <p:cNvPr id="3" name="Sisällön paikkamerkki 2">
            <a:extLst>
              <a:ext uri="{FF2B5EF4-FFF2-40B4-BE49-F238E27FC236}">
                <a16:creationId xmlns:a16="http://schemas.microsoft.com/office/drawing/2014/main" id="{158885D3-5D64-441A-AEE4-1120065D5F8C}"/>
              </a:ext>
            </a:extLst>
          </p:cNvPr>
          <p:cNvSpPr>
            <a:spLocks noGrp="1"/>
          </p:cNvSpPr>
          <p:nvPr>
            <p:ph idx="1"/>
          </p:nvPr>
        </p:nvSpPr>
        <p:spPr/>
        <p:txBody>
          <a:bodyPr/>
          <a:lstStyle/>
          <a:p>
            <a:pPr marL="0" indent="0">
              <a:buNone/>
            </a:pPr>
            <a:r>
              <a:rPr lang="fi-FI" dirty="0" err="1"/>
              <a:t>Gottmannin</a:t>
            </a:r>
            <a:r>
              <a:rPr lang="fi-FI" dirty="0"/>
              <a:t> teorian mukaan toimivan parisuhteen ydin on ystävyys.</a:t>
            </a:r>
          </a:p>
          <a:p>
            <a:pPr marL="0" indent="0">
              <a:buNone/>
            </a:pPr>
            <a:r>
              <a:rPr lang="fi-FI" dirty="0"/>
              <a:t>Ystävyyteen liittyy molemminpuolinen kunnioitus, yhteisen ajan vaaliminen, luottamus, huolenpito ja hellyys.</a:t>
            </a:r>
          </a:p>
          <a:p>
            <a:r>
              <a:rPr lang="fi-FI" dirty="0"/>
              <a:t>Tärkeintä on oma ja kumppanin fysiologinen rauhoittuminen ja positiivisen tunneilmaston luominen.</a:t>
            </a:r>
          </a:p>
          <a:p>
            <a:r>
              <a:rPr lang="fi-FI" dirty="0"/>
              <a:t>Tunteiden säätely ja vuorovaikutustaitojen opettelu keskeistä</a:t>
            </a:r>
          </a:p>
          <a:p>
            <a:pPr marL="0" indent="0">
              <a:buNone/>
            </a:pPr>
            <a:endParaRPr lang="fi-FI" dirty="0"/>
          </a:p>
          <a:p>
            <a:pPr marL="0" indent="0">
              <a:buNone/>
            </a:pPr>
            <a:endParaRPr lang="fi-FI" dirty="0"/>
          </a:p>
          <a:p>
            <a:pPr marL="0" indent="0">
              <a:buNone/>
            </a:pPr>
            <a:endParaRPr lang="fi-FI" dirty="0"/>
          </a:p>
        </p:txBody>
      </p:sp>
      <p:sp>
        <p:nvSpPr>
          <p:cNvPr id="4" name="Alatunnisteen paikkamerkki 3">
            <a:extLst>
              <a:ext uri="{FF2B5EF4-FFF2-40B4-BE49-F238E27FC236}">
                <a16:creationId xmlns:a16="http://schemas.microsoft.com/office/drawing/2014/main" id="{92498343-B69F-40E0-BEAF-152E034F35D6}"/>
              </a:ext>
            </a:extLst>
          </p:cNvPr>
          <p:cNvSpPr>
            <a:spLocks noGrp="1"/>
          </p:cNvSpPr>
          <p:nvPr>
            <p:ph type="ftr" sz="quarter" idx="11"/>
          </p:nvPr>
        </p:nvSpPr>
        <p:spPr/>
        <p:txBody>
          <a:bodyPr/>
          <a:lstStyle/>
          <a:p>
            <a:r>
              <a:rPr lang="en-US"/>
              <a:t>Terapia &amp; Työnohjaus Marjo Panttila</a:t>
            </a:r>
            <a:endParaRPr lang="en-US" dirty="0"/>
          </a:p>
        </p:txBody>
      </p:sp>
    </p:spTree>
    <p:extLst>
      <p:ext uri="{BB962C8B-B14F-4D97-AF65-F5344CB8AC3E}">
        <p14:creationId xmlns:p14="http://schemas.microsoft.com/office/powerpoint/2010/main" val="377673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C0C769-252F-4A97-882D-3CCB5E0387AD}"/>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939AB372-FE34-466F-9D5D-4D314530F98C}"/>
              </a:ext>
            </a:extLst>
          </p:cNvPr>
          <p:cNvSpPr>
            <a:spLocks noGrp="1"/>
          </p:cNvSpPr>
          <p:nvPr>
            <p:ph idx="1"/>
          </p:nvPr>
        </p:nvSpPr>
        <p:spPr/>
        <p:txBody>
          <a:bodyPr/>
          <a:lstStyle/>
          <a:p>
            <a:r>
              <a:rPr lang="fi-FI" dirty="0"/>
              <a:t>Integratiivinen </a:t>
            </a:r>
            <a:r>
              <a:rPr lang="fi-FI" dirty="0" err="1"/>
              <a:t>parispykoterapia</a:t>
            </a:r>
            <a:r>
              <a:rPr lang="fi-FI" dirty="0"/>
              <a:t>; Vuokko Malinen (</a:t>
            </a:r>
            <a:r>
              <a:rPr lang="fi-FI" dirty="0" err="1"/>
              <a:t>toim</a:t>
            </a:r>
            <a:r>
              <a:rPr lang="fi-FI" dirty="0"/>
              <a:t>) 2013</a:t>
            </a:r>
          </a:p>
          <a:p>
            <a:endParaRPr lang="fi-FI" dirty="0"/>
          </a:p>
          <a:p>
            <a:r>
              <a:rPr lang="fi-FI" dirty="0"/>
              <a:t>Parisuhde kolmantena, psykoanalyyttisiä kirjoituksia paripsykoterapiasta, </a:t>
            </a:r>
            <a:r>
              <a:rPr lang="fi-FI" dirty="0" err="1"/>
              <a:t>toim</a:t>
            </a:r>
            <a:r>
              <a:rPr lang="fi-FI" dirty="0"/>
              <a:t> Sanna Aavaluoma, Anne Anttonen ja Jaana Lähteensuo</a:t>
            </a:r>
          </a:p>
          <a:p>
            <a:endParaRPr lang="fi-FI" dirty="0"/>
          </a:p>
          <a:p>
            <a:pPr marL="0" indent="0">
              <a:buNone/>
            </a:pPr>
            <a:endParaRPr lang="fi-FI"/>
          </a:p>
        </p:txBody>
      </p:sp>
      <p:sp>
        <p:nvSpPr>
          <p:cNvPr id="4" name="Alatunnisteen paikkamerkki 3">
            <a:extLst>
              <a:ext uri="{FF2B5EF4-FFF2-40B4-BE49-F238E27FC236}">
                <a16:creationId xmlns:a16="http://schemas.microsoft.com/office/drawing/2014/main" id="{50BD96BB-5E33-4B1D-A958-43C8E64F46A5}"/>
              </a:ext>
            </a:extLst>
          </p:cNvPr>
          <p:cNvSpPr>
            <a:spLocks noGrp="1"/>
          </p:cNvSpPr>
          <p:nvPr>
            <p:ph type="ftr" sz="quarter" idx="11"/>
          </p:nvPr>
        </p:nvSpPr>
        <p:spPr/>
        <p:txBody>
          <a:bodyPr/>
          <a:lstStyle/>
          <a:p>
            <a:r>
              <a:rPr lang="en-US"/>
              <a:t>Terapia &amp; Työnohjaus Marjo Panttila</a:t>
            </a:r>
            <a:endParaRPr lang="en-US" dirty="0"/>
          </a:p>
        </p:txBody>
      </p:sp>
    </p:spTree>
    <p:extLst>
      <p:ext uri="{BB962C8B-B14F-4D97-AF65-F5344CB8AC3E}">
        <p14:creationId xmlns:p14="http://schemas.microsoft.com/office/powerpoint/2010/main" val="281099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7DCA750-FD63-DA6B-CECF-D79E47105FDB}"/>
              </a:ext>
            </a:extLst>
          </p:cNvPr>
          <p:cNvSpPr>
            <a:spLocks noGrp="1"/>
          </p:cNvSpPr>
          <p:nvPr>
            <p:ph type="title"/>
          </p:nvPr>
        </p:nvSpPr>
        <p:spPr>
          <a:xfrm>
            <a:off x="609600" y="216778"/>
            <a:ext cx="5080000" cy="1162050"/>
          </a:xfrm>
        </p:spPr>
        <p:txBody>
          <a:bodyPr/>
          <a:lstStyle/>
          <a:p>
            <a:r>
              <a:rPr lang="en-US" dirty="0" err="1"/>
              <a:t>kiitos</a:t>
            </a:r>
            <a:endParaRPr lang="en-US" dirty="0"/>
          </a:p>
        </p:txBody>
      </p:sp>
      <p:sp>
        <p:nvSpPr>
          <p:cNvPr id="21" name="Text Placeholder 2">
            <a:extLst>
              <a:ext uri="{FF2B5EF4-FFF2-40B4-BE49-F238E27FC236}">
                <a16:creationId xmlns:a16="http://schemas.microsoft.com/office/drawing/2014/main" id="{8E2B0FE2-96E2-BABA-863F-EB4BA4216311}"/>
              </a:ext>
            </a:extLst>
          </p:cNvPr>
          <p:cNvSpPr>
            <a:spLocks noGrp="1"/>
          </p:cNvSpPr>
          <p:nvPr>
            <p:ph type="body" idx="2"/>
          </p:nvPr>
        </p:nvSpPr>
        <p:spPr>
          <a:xfrm>
            <a:off x="609600" y="1406964"/>
            <a:ext cx="5080000" cy="698500"/>
          </a:xfrm>
        </p:spPr>
        <p:txBody>
          <a:bodyPr/>
          <a:lstStyle/>
          <a:p>
            <a:endParaRPr lang="en-US"/>
          </a:p>
        </p:txBody>
      </p:sp>
      <p:pic>
        <p:nvPicPr>
          <p:cNvPr id="8" name="Kuva 7" descr="Käsi munat">
            <a:extLst>
              <a:ext uri="{FF2B5EF4-FFF2-40B4-BE49-F238E27FC236}">
                <a16:creationId xmlns:a16="http://schemas.microsoft.com/office/drawing/2014/main" id="{6C71BB85-BFD8-4FA9-9B99-D80DADA75191}"/>
              </a:ext>
            </a:extLst>
          </p:cNvPr>
          <p:cNvPicPr>
            <a:picLocks noChangeAspect="1"/>
          </p:cNvPicPr>
          <p:nvPr/>
        </p:nvPicPr>
        <p:blipFill rotWithShape="1">
          <a:blip r:embed="rId2"/>
          <a:srcRect t="27458" b="17522"/>
          <a:stretch/>
        </p:blipFill>
        <p:spPr>
          <a:xfrm>
            <a:off x="609600" y="2133601"/>
            <a:ext cx="10871200" cy="3992563"/>
          </a:xfrm>
          <a:prstGeom prst="rect">
            <a:avLst/>
          </a:prstGeom>
          <a:noFill/>
        </p:spPr>
      </p:pic>
      <p:sp>
        <p:nvSpPr>
          <p:cNvPr id="2" name="Alatunnisteen paikkamerkki 1">
            <a:extLst>
              <a:ext uri="{FF2B5EF4-FFF2-40B4-BE49-F238E27FC236}">
                <a16:creationId xmlns:a16="http://schemas.microsoft.com/office/drawing/2014/main" id="{E21A4293-358F-412B-9917-DDFF6DC6AB64}"/>
              </a:ext>
            </a:extLst>
          </p:cNvPr>
          <p:cNvSpPr>
            <a:spLocks noGrp="1"/>
          </p:cNvSpPr>
          <p:nvPr>
            <p:ph type="ftr" sz="quarter" idx="11"/>
          </p:nvPr>
        </p:nvSpPr>
        <p:spPr>
          <a:xfrm>
            <a:off x="7620000" y="6305550"/>
            <a:ext cx="3860800" cy="476250"/>
          </a:xfrm>
        </p:spPr>
        <p:txBody>
          <a:bodyPr anchor="b">
            <a:normAutofit/>
          </a:bodyPr>
          <a:lstStyle/>
          <a:p>
            <a:pPr rtl="0">
              <a:spcAft>
                <a:spcPts val="600"/>
              </a:spcAft>
            </a:pPr>
            <a:r>
              <a:rPr lang="fi-FI" noProof="0"/>
              <a:t>Systeemiset Oy Marjo Panttila</a:t>
            </a:r>
          </a:p>
        </p:txBody>
      </p:sp>
    </p:spTree>
    <p:extLst>
      <p:ext uri="{BB962C8B-B14F-4D97-AF65-F5344CB8AC3E}">
        <p14:creationId xmlns:p14="http://schemas.microsoft.com/office/powerpoint/2010/main" val="11934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CC0CC-94BD-44D2-BD97-F04627106BD5}"/>
              </a:ext>
            </a:extLst>
          </p:cNvPr>
          <p:cNvSpPr>
            <a:spLocks noGrp="1"/>
          </p:cNvSpPr>
          <p:nvPr>
            <p:ph type="title"/>
          </p:nvPr>
        </p:nvSpPr>
        <p:spPr/>
        <p:txBody>
          <a:bodyPr/>
          <a:lstStyle/>
          <a:p>
            <a:r>
              <a:rPr lang="fi-FI" dirty="0"/>
              <a:t>Integratiivinen pariterapia</a:t>
            </a:r>
          </a:p>
        </p:txBody>
      </p:sp>
      <p:sp>
        <p:nvSpPr>
          <p:cNvPr id="3" name="Sisällön paikkamerkki 2">
            <a:extLst>
              <a:ext uri="{FF2B5EF4-FFF2-40B4-BE49-F238E27FC236}">
                <a16:creationId xmlns:a16="http://schemas.microsoft.com/office/drawing/2014/main" id="{3E89E7C7-C2B2-453E-8D36-56C9CB210B16}"/>
              </a:ext>
            </a:extLst>
          </p:cNvPr>
          <p:cNvSpPr>
            <a:spLocks noGrp="1"/>
          </p:cNvSpPr>
          <p:nvPr>
            <p:ph idx="1"/>
          </p:nvPr>
        </p:nvSpPr>
        <p:spPr/>
        <p:txBody>
          <a:bodyPr/>
          <a:lstStyle/>
          <a:p>
            <a:r>
              <a:rPr lang="fi-FI" dirty="0"/>
              <a:t>Yhdistelee erilaisia tulokulmia.</a:t>
            </a:r>
          </a:p>
          <a:p>
            <a:r>
              <a:rPr lang="fi-FI" dirty="0"/>
              <a:t>Terapeutti työskentelee luovasti parin tarpeiden mukaan yhdistellen eri tapoja auttaa ja tutkia parin tilannetta.</a:t>
            </a:r>
          </a:p>
          <a:p>
            <a:r>
              <a:rPr lang="fi-FI" dirty="0"/>
              <a:t>Yleensä pariterapeutit toimivat integratiivisesti ihan luonnollisesti.</a:t>
            </a:r>
          </a:p>
          <a:p>
            <a:r>
              <a:rPr lang="fi-FI" dirty="0"/>
              <a:t>Pariterapiatilanne on sellainen, että usein tarvitaan monesta suunnasta tulevaa näkökulmaa.</a:t>
            </a:r>
          </a:p>
        </p:txBody>
      </p:sp>
      <p:sp>
        <p:nvSpPr>
          <p:cNvPr id="4" name="Alatunnisteen paikkamerkki 3">
            <a:extLst>
              <a:ext uri="{FF2B5EF4-FFF2-40B4-BE49-F238E27FC236}">
                <a16:creationId xmlns:a16="http://schemas.microsoft.com/office/drawing/2014/main" id="{D99934F8-F1D0-4EF1-B63C-B9BAC11977A4}"/>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376397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EE9BB8-B526-4893-AE43-93B5A954AE66}"/>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94659158-74B5-420B-AB53-5EE5020D9F15}"/>
              </a:ext>
            </a:extLst>
          </p:cNvPr>
          <p:cNvSpPr>
            <a:spLocks noGrp="1"/>
          </p:cNvSpPr>
          <p:nvPr>
            <p:ph idx="1"/>
          </p:nvPr>
        </p:nvSpPr>
        <p:spPr/>
        <p:txBody>
          <a:bodyPr/>
          <a:lstStyle/>
          <a:p>
            <a:r>
              <a:rPr lang="fi-FI" dirty="0"/>
              <a:t>Ongelmat näyttäytyvät kommunikaatio-ongelmina, mutta yleensä kyseessä on syvempi mielen prosessi.</a:t>
            </a:r>
          </a:p>
          <a:p>
            <a:endParaRPr lang="fi-FI" dirty="0"/>
          </a:p>
          <a:p>
            <a:r>
              <a:rPr lang="fi-FI" dirty="0"/>
              <a:t>Parit, jotka tulevat pariterapeutin vastaanotolle ovat usein olleet jo pitkään haavoittavassa, negatiivisessa kehässään – terapeutin on tärkeää kuunnella, seurata ja ymmärtää haavoittuvuuden kehää.</a:t>
            </a:r>
          </a:p>
        </p:txBody>
      </p:sp>
      <p:sp>
        <p:nvSpPr>
          <p:cNvPr id="4" name="Alatunnisteen paikkamerkki 3">
            <a:extLst>
              <a:ext uri="{FF2B5EF4-FFF2-40B4-BE49-F238E27FC236}">
                <a16:creationId xmlns:a16="http://schemas.microsoft.com/office/drawing/2014/main" id="{068DBC55-9068-47B5-8BBA-9A8B79FDEE38}"/>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173985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7D6CA-16D3-43B6-AA7E-66AA30919B77}"/>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9BEA2D0-09F3-4369-B673-04FFBC3B6037}"/>
              </a:ext>
            </a:extLst>
          </p:cNvPr>
          <p:cNvSpPr>
            <a:spLocks noGrp="1"/>
          </p:cNvSpPr>
          <p:nvPr>
            <p:ph idx="1"/>
          </p:nvPr>
        </p:nvSpPr>
        <p:spPr/>
        <p:txBody>
          <a:bodyPr/>
          <a:lstStyle/>
          <a:p>
            <a:r>
              <a:rPr lang="fi-FI" dirty="0"/>
              <a:t>Terapeutin ensimmäinen tehtävä on saada kuva parin haavoittavasta vuorovaikutuskuvioista, ongelmista ja parin vahvuuksista, heidän kyvyistään ratkaista ongelmia.</a:t>
            </a:r>
          </a:p>
          <a:p>
            <a:r>
              <a:rPr lang="fi-FI" dirty="0"/>
              <a:t>Tutkitaan yhdessä sitä mitä merkityksiä parisuhteella ylipäätänsä on parille.</a:t>
            </a:r>
          </a:p>
        </p:txBody>
      </p:sp>
      <p:sp>
        <p:nvSpPr>
          <p:cNvPr id="4" name="Alatunnisteen paikkamerkki 3">
            <a:extLst>
              <a:ext uri="{FF2B5EF4-FFF2-40B4-BE49-F238E27FC236}">
                <a16:creationId xmlns:a16="http://schemas.microsoft.com/office/drawing/2014/main" id="{1A031058-A6D2-4490-B142-942092D78E58}"/>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330391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BB2532-E02E-4CBD-BF32-EECC3F020483}"/>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A04AE1E-9615-46EE-B0BE-689995702108}"/>
              </a:ext>
            </a:extLst>
          </p:cNvPr>
          <p:cNvSpPr>
            <a:spLocks noGrp="1"/>
          </p:cNvSpPr>
          <p:nvPr>
            <p:ph idx="1"/>
          </p:nvPr>
        </p:nvSpPr>
        <p:spPr/>
        <p:txBody>
          <a:bodyPr>
            <a:normAutofit lnSpcReduction="10000"/>
          </a:bodyPr>
          <a:lstStyle/>
          <a:p>
            <a:r>
              <a:rPr lang="fi-FI" dirty="0"/>
              <a:t>Integratiivinen pariterapeutti on kokonaisvaltaisesti läsnä, liittyy ja havainnoi. Terapeutti havainnoi myös omia tunteitaan sekä kehontuntemuksia mitä pari hänessä herättää.</a:t>
            </a:r>
          </a:p>
          <a:p>
            <a:r>
              <a:rPr lang="fi-FI" dirty="0"/>
              <a:t>Usein puolisot eivät kykene jakamaan haavoittuvuuttaan ja joutuvat siksi puolustusasemiin.</a:t>
            </a:r>
          </a:p>
          <a:p>
            <a:r>
              <a:rPr lang="fi-FI" dirty="0"/>
              <a:t>Terapeutti ottaa kantaakseen parin hankalaa vuorovaikutuskehää.</a:t>
            </a:r>
          </a:p>
        </p:txBody>
      </p:sp>
      <p:sp>
        <p:nvSpPr>
          <p:cNvPr id="4" name="Alatunnisteen paikkamerkki 3">
            <a:extLst>
              <a:ext uri="{FF2B5EF4-FFF2-40B4-BE49-F238E27FC236}">
                <a16:creationId xmlns:a16="http://schemas.microsoft.com/office/drawing/2014/main" id="{4BF9B8E2-F4D3-40A6-A3AF-29493EB2BE9F}"/>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323015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088B7D-5DFE-4EEE-8EC7-A9E984A6627C}"/>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540114F-49D0-4656-81F6-765FF028EFBD}"/>
              </a:ext>
            </a:extLst>
          </p:cNvPr>
          <p:cNvSpPr>
            <a:spLocks noGrp="1"/>
          </p:cNvSpPr>
          <p:nvPr>
            <p:ph idx="1"/>
          </p:nvPr>
        </p:nvSpPr>
        <p:spPr/>
        <p:txBody>
          <a:bodyPr>
            <a:normAutofit fontScale="92500" lnSpcReduction="10000"/>
          </a:bodyPr>
          <a:lstStyle/>
          <a:p>
            <a:r>
              <a:rPr lang="fi-FI" dirty="0"/>
              <a:t>Terapeutti pyrkii tulkintojen sijaan reflektiiviseen, dialogiseen suhteeseen parin kanssa. Terapeutti on kriittinen omille tulkinnoilleen.</a:t>
            </a:r>
          </a:p>
          <a:p>
            <a:r>
              <a:rPr lang="fi-FI" dirty="0"/>
              <a:t>Uskomukset ohjaavat sekä paria, että terapeuttia.</a:t>
            </a:r>
          </a:p>
          <a:p>
            <a:r>
              <a:rPr lang="fi-FI" dirty="0"/>
              <a:t>Omat uskomukset parisuhteesta, vanhemmuudesta, avioliitosta, seksuaalisuudesta, avioerosta, uskottomuudesta vaikuttavat. Tätä kaikkea pariterapeutin on työstettävä ja kohdattava omat asenteensa ja ajatuksena yhä uudelleen.</a:t>
            </a:r>
          </a:p>
        </p:txBody>
      </p:sp>
      <p:sp>
        <p:nvSpPr>
          <p:cNvPr id="4" name="Alatunnisteen paikkamerkki 3">
            <a:extLst>
              <a:ext uri="{FF2B5EF4-FFF2-40B4-BE49-F238E27FC236}">
                <a16:creationId xmlns:a16="http://schemas.microsoft.com/office/drawing/2014/main" id="{513A2AE1-789E-41EA-A4A8-AEAE091193F3}"/>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375916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D17433-10CB-45AE-9706-17B701E62A98}"/>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2CEEFD08-1700-452E-B6B9-158AC4178751}"/>
              </a:ext>
            </a:extLst>
          </p:cNvPr>
          <p:cNvSpPr>
            <a:spLocks noGrp="1"/>
          </p:cNvSpPr>
          <p:nvPr>
            <p:ph idx="1"/>
          </p:nvPr>
        </p:nvSpPr>
        <p:spPr/>
        <p:txBody>
          <a:bodyPr/>
          <a:lstStyle/>
          <a:p>
            <a:r>
              <a:rPr lang="fi-FI" dirty="0"/>
              <a:t>Parisuhde on subjekti, pari on toimija ja paripsykoterapiassa pyritään löytämään parille välineitä ajatteluun, vuorovaikutukseen ja tunnemaailmaan parisuhteessa.</a:t>
            </a:r>
          </a:p>
          <a:p>
            <a:r>
              <a:rPr lang="fi-FI" dirty="0"/>
              <a:t>Pariterapiaprosessin aikana pyritään löytämään ymmärrys parin tilanteesta. Terapeutti tuo mukaan oman ymmärryksensä haavoittavan kehän helpottamiseksi.</a:t>
            </a:r>
          </a:p>
          <a:p>
            <a:r>
              <a:rPr lang="fi-FI" dirty="0"/>
              <a:t>Dialoginen suhde on kaiken työskentelyn ydin.</a:t>
            </a:r>
          </a:p>
        </p:txBody>
      </p:sp>
      <p:sp>
        <p:nvSpPr>
          <p:cNvPr id="4" name="Alatunnisteen paikkamerkki 3">
            <a:extLst>
              <a:ext uri="{FF2B5EF4-FFF2-40B4-BE49-F238E27FC236}">
                <a16:creationId xmlns:a16="http://schemas.microsoft.com/office/drawing/2014/main" id="{23FAEDFB-7C47-4FC0-928B-1A42C61E9875}"/>
              </a:ext>
            </a:extLst>
          </p:cNvPr>
          <p:cNvSpPr>
            <a:spLocks noGrp="1"/>
          </p:cNvSpPr>
          <p:nvPr>
            <p:ph type="ftr" sz="quarter" idx="11"/>
          </p:nvPr>
        </p:nvSpPr>
        <p:spPr/>
        <p:txBody>
          <a:bodyPr/>
          <a:lstStyle/>
          <a:p>
            <a:pPr rtl="0"/>
            <a:r>
              <a:rPr lang="fi-FI" noProof="0"/>
              <a:t>Systeemiset Oy Marjo Panttila</a:t>
            </a:r>
            <a:endParaRPr lang="fi-FI" noProof="0" dirty="0"/>
          </a:p>
        </p:txBody>
      </p:sp>
    </p:spTree>
    <p:extLst>
      <p:ext uri="{BB962C8B-B14F-4D97-AF65-F5344CB8AC3E}">
        <p14:creationId xmlns:p14="http://schemas.microsoft.com/office/powerpoint/2010/main" val="22877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Puristetut lehdet -suunnittelumall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Office_13565447_TF03460542" id="{CE19E62B-FA5B-47B0-B390-4A2790603D71}" vid="{23BD78A5-613C-42ED-ABC0-5CF9513717C1}"/>
    </a:ext>
  </a:extLst>
</a:theme>
</file>

<file path=ppt/theme/theme2.xml><?xml version="1.0" encoding="utf-8"?>
<a:theme xmlns:a="http://schemas.openxmlformats.org/drawingml/2006/main" name="Orgaaninen">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teem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710C29-A897-44AD-9F83-BE5F874C2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ED04C-AD43-4E06-AD63-36D8B5E83787}">
  <ds:schemaRefs>
    <ds:schemaRef ds:uri="a4f35948-e619-41b3-aa29-22878b09cfd2"/>
    <ds:schemaRef ds:uri="http://schemas.microsoft.com/office/2006/documentManagement/types"/>
    <ds:schemaRef ds:uri="40262f94-9f35-4ac3-9a90-690165a166b7"/>
    <ds:schemaRef ds:uri="http://www.w3.org/XML/1998/namespace"/>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DEB5BEE-6806-4BF1-A9A7-4B4A72C0C6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Puristetut lehdet -suunnitteludiat</Template>
  <TotalTime>326</TotalTime>
  <Words>1216</Words>
  <Application>Microsoft Office PowerPoint</Application>
  <PresentationFormat>Laajakuva</PresentationFormat>
  <Paragraphs>131</Paragraphs>
  <Slides>33</Slides>
  <Notes>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33</vt:i4>
      </vt:variant>
    </vt:vector>
  </HeadingPairs>
  <TitlesOfParts>
    <vt:vector size="41" baseType="lpstr">
      <vt:lpstr>Arial</vt:lpstr>
      <vt:lpstr>Calibri</vt:lpstr>
      <vt:lpstr>Century Gothic</vt:lpstr>
      <vt:lpstr>Garamond</vt:lpstr>
      <vt:lpstr>Verdana</vt:lpstr>
      <vt:lpstr>Wingdings 2</vt:lpstr>
      <vt:lpstr>Puristetut lehdet -suunnittelumalli</vt:lpstr>
      <vt:lpstr>Orgaaninen</vt:lpstr>
      <vt:lpstr>Paripsykoterapian suuntauksia</vt:lpstr>
      <vt:lpstr>Ihmisenä oleminen ja myötätunto</vt:lpstr>
      <vt:lpstr>Integratiivinen paripsykoterapia</vt:lpstr>
      <vt:lpstr>Integratiivinen pariterapia</vt:lpstr>
      <vt:lpstr>PowerPoint-esitys</vt:lpstr>
      <vt:lpstr>PowerPoint-esitys</vt:lpstr>
      <vt:lpstr>PowerPoint-esitys</vt:lpstr>
      <vt:lpstr>PowerPoint-esitys</vt:lpstr>
      <vt:lpstr>PowerPoint-esitys</vt:lpstr>
      <vt:lpstr>Hermeneuttinen kehä</vt:lpstr>
      <vt:lpstr>PowerPoint-esitys</vt:lpstr>
      <vt:lpstr>PowerPoint-esitys</vt:lpstr>
      <vt:lpstr>PowerPoint-esitys</vt:lpstr>
      <vt:lpstr>PowerPoint-esitys</vt:lpstr>
      <vt:lpstr>PowerPoint-esitys</vt:lpstr>
      <vt:lpstr>Psykodynaaminen eli psykoanalyyttinen pariterapia</vt:lpstr>
      <vt:lpstr>PowerPoint-esitys</vt:lpstr>
      <vt:lpstr>PowerPoint-esitys</vt:lpstr>
      <vt:lpstr>PowerPoint-esitys</vt:lpstr>
      <vt:lpstr>PowerPoint-esitys</vt:lpstr>
      <vt:lpstr>Container</vt:lpstr>
      <vt:lpstr>PowerPoint-esitys</vt:lpstr>
      <vt:lpstr>John M. Gottmanin tutkimukseen perustuva pariterapia</vt:lpstr>
      <vt:lpstr>PowerPoint-esitys</vt:lpstr>
      <vt:lpstr>PowerPoint-esitys</vt:lpstr>
      <vt:lpstr>PowerPoint-esitys</vt:lpstr>
      <vt:lpstr>PowerPoint-esitys</vt:lpstr>
      <vt:lpstr>PowerPoint-esitys</vt:lpstr>
      <vt:lpstr>Parisuhteen ongelmien ratkomista edistää</vt:lpstr>
      <vt:lpstr>PowerPoint-esitys</vt:lpstr>
      <vt:lpstr>PowerPoint-esitys</vt:lpstr>
      <vt:lpstr>Lähteet</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Paripsykoterapian suuntauksia</dc:title>
  <dc:creator>Marjo Panttila</dc:creator>
  <cp:lastModifiedBy>Marjo Panttila</cp:lastModifiedBy>
  <cp:revision>3</cp:revision>
  <dcterms:created xsi:type="dcterms:W3CDTF">2022-03-11T08:49:39Z</dcterms:created>
  <dcterms:modified xsi:type="dcterms:W3CDTF">2024-01-28T10:32:48Z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74065700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