
<file path=[Content_Types].xml><?xml version="1.0" encoding="utf-8"?>
<Types xmlns="http://schemas.openxmlformats.org/package/2006/content-types">
  <Default Extension="bmp" ContentType="image/bmp"/>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 id="2147483735" r:id="rId2"/>
    <p:sldMasterId id="2147483747" r:id="rId3"/>
  </p:sldMasterIdLst>
  <p:notesMasterIdLst>
    <p:notesMasterId r:id="rId59"/>
  </p:notesMasterIdLst>
  <p:handoutMasterIdLst>
    <p:handoutMasterId r:id="rId60"/>
  </p:handoutMasterIdLst>
  <p:sldIdLst>
    <p:sldId id="257" r:id="rId4"/>
    <p:sldId id="260" r:id="rId5"/>
    <p:sldId id="301" r:id="rId6"/>
    <p:sldId id="305" r:id="rId7"/>
    <p:sldId id="307" r:id="rId8"/>
    <p:sldId id="309" r:id="rId9"/>
    <p:sldId id="308" r:id="rId10"/>
    <p:sldId id="302" r:id="rId11"/>
    <p:sldId id="262" r:id="rId12"/>
    <p:sldId id="263" r:id="rId13"/>
    <p:sldId id="311" r:id="rId14"/>
    <p:sldId id="310" r:id="rId15"/>
    <p:sldId id="312" r:id="rId16"/>
    <p:sldId id="313" r:id="rId17"/>
    <p:sldId id="314" r:id="rId18"/>
    <p:sldId id="267" r:id="rId19"/>
    <p:sldId id="268" r:id="rId20"/>
    <p:sldId id="270" r:id="rId21"/>
    <p:sldId id="273" r:id="rId22"/>
    <p:sldId id="272" r:id="rId23"/>
    <p:sldId id="274" r:id="rId24"/>
    <p:sldId id="288" r:id="rId25"/>
    <p:sldId id="289" r:id="rId26"/>
    <p:sldId id="278" r:id="rId27"/>
    <p:sldId id="277" r:id="rId28"/>
    <p:sldId id="264" r:id="rId29"/>
    <p:sldId id="265" r:id="rId30"/>
    <p:sldId id="266" r:id="rId31"/>
    <p:sldId id="275" r:id="rId32"/>
    <p:sldId id="276" r:id="rId33"/>
    <p:sldId id="279" r:id="rId34"/>
    <p:sldId id="283" r:id="rId35"/>
    <p:sldId id="284" r:id="rId36"/>
    <p:sldId id="285" r:id="rId37"/>
    <p:sldId id="315" r:id="rId38"/>
    <p:sldId id="320" r:id="rId39"/>
    <p:sldId id="326" r:id="rId40"/>
    <p:sldId id="322" r:id="rId41"/>
    <p:sldId id="323" r:id="rId42"/>
    <p:sldId id="324" r:id="rId43"/>
    <p:sldId id="325" r:id="rId44"/>
    <p:sldId id="327" r:id="rId45"/>
    <p:sldId id="328" r:id="rId46"/>
    <p:sldId id="329" r:id="rId47"/>
    <p:sldId id="330" r:id="rId48"/>
    <p:sldId id="331" r:id="rId49"/>
    <p:sldId id="333" r:id="rId50"/>
    <p:sldId id="334" r:id="rId51"/>
    <p:sldId id="335" r:id="rId52"/>
    <p:sldId id="336" r:id="rId53"/>
    <p:sldId id="316" r:id="rId54"/>
    <p:sldId id="317" r:id="rId55"/>
    <p:sldId id="300" r:id="rId56"/>
    <p:sldId id="318" r:id="rId57"/>
    <p:sldId id="319" r:id="rId5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0DE5CF-8C41-4C05-9F4B-0E64930723A9}" v="9" dt="2022-02-15T15:26:32.1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0" autoAdjust="0"/>
    <p:restoredTop sz="94057" autoAdjust="0"/>
  </p:normalViewPr>
  <p:slideViewPr>
    <p:cSldViewPr snapToGrid="0">
      <p:cViewPr varScale="1">
        <p:scale>
          <a:sx n="65" d="100"/>
          <a:sy n="65" d="100"/>
        </p:scale>
        <p:origin x="60" y="152"/>
      </p:cViewPr>
      <p:guideLst/>
    </p:cSldViewPr>
  </p:slideViewPr>
  <p:notesTextViewPr>
    <p:cViewPr>
      <p:scale>
        <a:sx n="1" d="1"/>
        <a:sy n="1" d="1"/>
      </p:scale>
      <p:origin x="0" y="0"/>
    </p:cViewPr>
  </p:notesTextViewPr>
  <p:notesViewPr>
    <p:cSldViewPr snapToGrid="0">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3721AC-F39E-4253-ADEE-A84A0A2C44D6}" type="doc">
      <dgm:prSet loTypeId="urn:microsoft.com/office/officeart/2008/layout/LinedList" loCatId="list" qsTypeId="urn:microsoft.com/office/officeart/2005/8/quickstyle/simple2" qsCatId="simple" csTypeId="urn:microsoft.com/office/officeart/2005/8/colors/accent6_2" csCatId="accent6"/>
      <dgm:spPr/>
      <dgm:t>
        <a:bodyPr/>
        <a:lstStyle/>
        <a:p>
          <a:endParaRPr lang="en-US"/>
        </a:p>
      </dgm:t>
    </dgm:pt>
    <dgm:pt modelId="{E5F96FE3-4A22-403B-8AD6-DF48B925E561}">
      <dgm:prSet/>
      <dgm:spPr/>
      <dgm:t>
        <a:bodyPr/>
        <a:lstStyle/>
        <a:p>
          <a:r>
            <a:rPr lang="fi-FI" dirty="0"/>
            <a:t>Miten pari on kohdannut, miksi juuri heille on syntynyt parisuhde – katsaus tutustumisvaiheeseen</a:t>
          </a:r>
          <a:endParaRPr lang="en-US" dirty="0"/>
        </a:p>
      </dgm:t>
    </dgm:pt>
    <dgm:pt modelId="{63C1D8F8-194F-4DAB-9353-4AC6E6793739}" type="parTrans" cxnId="{19DA7139-77AE-49BC-8938-17751C63DAA1}">
      <dgm:prSet/>
      <dgm:spPr/>
      <dgm:t>
        <a:bodyPr/>
        <a:lstStyle/>
        <a:p>
          <a:endParaRPr lang="en-US"/>
        </a:p>
      </dgm:t>
    </dgm:pt>
    <dgm:pt modelId="{BC399C14-B8BE-442A-AA91-420829181C26}" type="sibTrans" cxnId="{19DA7139-77AE-49BC-8938-17751C63DAA1}">
      <dgm:prSet/>
      <dgm:spPr/>
      <dgm:t>
        <a:bodyPr/>
        <a:lstStyle/>
        <a:p>
          <a:endParaRPr lang="en-US"/>
        </a:p>
      </dgm:t>
    </dgm:pt>
    <dgm:pt modelId="{9AB519F8-522E-4E34-AF1E-D24A7D4938E4}">
      <dgm:prSet/>
      <dgm:spPr/>
      <dgm:t>
        <a:bodyPr/>
        <a:lstStyle/>
        <a:p>
          <a:r>
            <a:rPr lang="fi-FI"/>
            <a:t>Parisuhteen kaari tähän mennessä, miten pettymyksiä on pystytty käsittelemään</a:t>
          </a:r>
          <a:endParaRPr lang="en-US"/>
        </a:p>
      </dgm:t>
    </dgm:pt>
    <dgm:pt modelId="{CB6985C8-0B9C-43FC-80E4-DBEA583265CF}" type="parTrans" cxnId="{87E7D548-3174-4B2C-9A67-EB5E7F224141}">
      <dgm:prSet/>
      <dgm:spPr/>
      <dgm:t>
        <a:bodyPr/>
        <a:lstStyle/>
        <a:p>
          <a:endParaRPr lang="en-US"/>
        </a:p>
      </dgm:t>
    </dgm:pt>
    <dgm:pt modelId="{A607FF12-224E-4958-A825-E2D7390DF342}" type="sibTrans" cxnId="{87E7D548-3174-4B2C-9A67-EB5E7F224141}">
      <dgm:prSet/>
      <dgm:spPr/>
      <dgm:t>
        <a:bodyPr/>
        <a:lstStyle/>
        <a:p>
          <a:endParaRPr lang="en-US"/>
        </a:p>
      </dgm:t>
    </dgm:pt>
    <dgm:pt modelId="{C9719AA8-CB63-40B5-89C5-DCAF79F997B1}">
      <dgm:prSet/>
      <dgm:spPr/>
      <dgm:t>
        <a:bodyPr/>
        <a:lstStyle/>
        <a:p>
          <a:r>
            <a:rPr lang="fi-FI" dirty="0"/>
            <a:t>Minkälaisista ydinperheistä ja kiintymyssuhteista puolisot tulevat, millä tavalla nämä varhaiset kokemukset näkyvät parisuhteessa nyt. Miten terapiassa näkyy kiintymyssuhteet ja kiintymyssuhdetraumat, jos niitä on.</a:t>
          </a:r>
          <a:endParaRPr lang="en-US" dirty="0"/>
        </a:p>
      </dgm:t>
    </dgm:pt>
    <dgm:pt modelId="{59F4CBC5-B11F-4009-8B93-7D80EF69FF79}" type="parTrans" cxnId="{78E5BD41-CCF8-40EC-A30C-E80B856EE235}">
      <dgm:prSet/>
      <dgm:spPr/>
      <dgm:t>
        <a:bodyPr/>
        <a:lstStyle/>
        <a:p>
          <a:endParaRPr lang="en-US"/>
        </a:p>
      </dgm:t>
    </dgm:pt>
    <dgm:pt modelId="{7204C8DE-B612-4B15-B58F-71B9864E5362}" type="sibTrans" cxnId="{78E5BD41-CCF8-40EC-A30C-E80B856EE235}">
      <dgm:prSet/>
      <dgm:spPr/>
      <dgm:t>
        <a:bodyPr/>
        <a:lstStyle/>
        <a:p>
          <a:endParaRPr lang="en-US"/>
        </a:p>
      </dgm:t>
    </dgm:pt>
    <dgm:pt modelId="{13AE53F4-155A-481E-BCD6-281A56F89C32}">
      <dgm:prSet/>
      <dgm:spPr/>
      <dgm:t>
        <a:bodyPr/>
        <a:lstStyle/>
        <a:p>
          <a:r>
            <a:rPr lang="fi-FI"/>
            <a:t>Minkälaisessa suhteessa pari elää, pystyvätkö he kuuntelemaan toisiaan, onko empatiaa, kunnioitusta, huumoria, toivoa…</a:t>
          </a:r>
          <a:endParaRPr lang="en-US"/>
        </a:p>
      </dgm:t>
    </dgm:pt>
    <dgm:pt modelId="{9D5E212C-CB8D-4F09-88E0-1E3BC8B6E6E8}" type="parTrans" cxnId="{224C577A-4A0F-4AC1-8BD4-A9F7AB0A939A}">
      <dgm:prSet/>
      <dgm:spPr/>
      <dgm:t>
        <a:bodyPr/>
        <a:lstStyle/>
        <a:p>
          <a:endParaRPr lang="en-US"/>
        </a:p>
      </dgm:t>
    </dgm:pt>
    <dgm:pt modelId="{805AE165-BA1F-4F45-96D6-E470AA44CD1C}" type="sibTrans" cxnId="{224C577A-4A0F-4AC1-8BD4-A9F7AB0A939A}">
      <dgm:prSet/>
      <dgm:spPr/>
      <dgm:t>
        <a:bodyPr/>
        <a:lstStyle/>
        <a:p>
          <a:endParaRPr lang="en-US"/>
        </a:p>
      </dgm:t>
    </dgm:pt>
    <dgm:pt modelId="{6B507ABE-D611-4A15-949D-0573ADBF6947}">
      <dgm:prSet/>
      <dgm:spPr/>
      <dgm:t>
        <a:bodyPr/>
        <a:lstStyle/>
        <a:p>
          <a:r>
            <a:rPr lang="fi-FI"/>
            <a:t>Miten tunteet voidaan ilmaista tai vastaanottaa</a:t>
          </a:r>
          <a:endParaRPr lang="en-US"/>
        </a:p>
      </dgm:t>
    </dgm:pt>
    <dgm:pt modelId="{780606EA-FA89-4E22-A716-D6B944F998B3}" type="parTrans" cxnId="{F4481129-4293-44F0-B1AF-D8DBB5B5B628}">
      <dgm:prSet/>
      <dgm:spPr/>
      <dgm:t>
        <a:bodyPr/>
        <a:lstStyle/>
        <a:p>
          <a:endParaRPr lang="en-US"/>
        </a:p>
      </dgm:t>
    </dgm:pt>
    <dgm:pt modelId="{C203DA5D-A1C3-434E-A60A-C49D4F391C71}" type="sibTrans" cxnId="{F4481129-4293-44F0-B1AF-D8DBB5B5B628}">
      <dgm:prSet/>
      <dgm:spPr/>
      <dgm:t>
        <a:bodyPr/>
        <a:lstStyle/>
        <a:p>
          <a:endParaRPr lang="en-US"/>
        </a:p>
      </dgm:t>
    </dgm:pt>
    <dgm:pt modelId="{6AE63183-F5D6-40D6-9FBE-8FEBCAAAF2A1}" type="pres">
      <dgm:prSet presAssocID="{9F3721AC-F39E-4253-ADEE-A84A0A2C44D6}" presName="vert0" presStyleCnt="0">
        <dgm:presLayoutVars>
          <dgm:dir/>
          <dgm:animOne val="branch"/>
          <dgm:animLvl val="lvl"/>
        </dgm:presLayoutVars>
      </dgm:prSet>
      <dgm:spPr/>
    </dgm:pt>
    <dgm:pt modelId="{1DFF2B34-09A4-4E6D-B4E8-4B6389F00398}" type="pres">
      <dgm:prSet presAssocID="{E5F96FE3-4A22-403B-8AD6-DF48B925E561}" presName="thickLine" presStyleLbl="alignNode1" presStyleIdx="0" presStyleCnt="5"/>
      <dgm:spPr/>
    </dgm:pt>
    <dgm:pt modelId="{DBDA1601-901A-42D6-BF6D-A1ABD9D29A00}" type="pres">
      <dgm:prSet presAssocID="{E5F96FE3-4A22-403B-8AD6-DF48B925E561}" presName="horz1" presStyleCnt="0"/>
      <dgm:spPr/>
    </dgm:pt>
    <dgm:pt modelId="{38B41647-195A-46DB-ABFD-B51F436A13CC}" type="pres">
      <dgm:prSet presAssocID="{E5F96FE3-4A22-403B-8AD6-DF48B925E561}" presName="tx1" presStyleLbl="revTx" presStyleIdx="0" presStyleCnt="5"/>
      <dgm:spPr/>
    </dgm:pt>
    <dgm:pt modelId="{D627151A-7D81-486E-8A65-44EA54467FC9}" type="pres">
      <dgm:prSet presAssocID="{E5F96FE3-4A22-403B-8AD6-DF48B925E561}" presName="vert1" presStyleCnt="0"/>
      <dgm:spPr/>
    </dgm:pt>
    <dgm:pt modelId="{CB127748-EC83-4BFC-A042-2CEAA06C7C17}" type="pres">
      <dgm:prSet presAssocID="{9AB519F8-522E-4E34-AF1E-D24A7D4938E4}" presName="thickLine" presStyleLbl="alignNode1" presStyleIdx="1" presStyleCnt="5"/>
      <dgm:spPr/>
    </dgm:pt>
    <dgm:pt modelId="{8A868CD5-57E1-4CF1-A362-5CFCBEB02165}" type="pres">
      <dgm:prSet presAssocID="{9AB519F8-522E-4E34-AF1E-D24A7D4938E4}" presName="horz1" presStyleCnt="0"/>
      <dgm:spPr/>
    </dgm:pt>
    <dgm:pt modelId="{D34D7040-F872-482F-BC25-64753498A3EA}" type="pres">
      <dgm:prSet presAssocID="{9AB519F8-522E-4E34-AF1E-D24A7D4938E4}" presName="tx1" presStyleLbl="revTx" presStyleIdx="1" presStyleCnt="5"/>
      <dgm:spPr/>
    </dgm:pt>
    <dgm:pt modelId="{3A9F5C05-2494-48A2-80AB-506C25A2270A}" type="pres">
      <dgm:prSet presAssocID="{9AB519F8-522E-4E34-AF1E-D24A7D4938E4}" presName="vert1" presStyleCnt="0"/>
      <dgm:spPr/>
    </dgm:pt>
    <dgm:pt modelId="{30EC5EB6-4369-4EFC-BA11-737352C9B549}" type="pres">
      <dgm:prSet presAssocID="{C9719AA8-CB63-40B5-89C5-DCAF79F997B1}" presName="thickLine" presStyleLbl="alignNode1" presStyleIdx="2" presStyleCnt="5"/>
      <dgm:spPr/>
    </dgm:pt>
    <dgm:pt modelId="{A4DCDBC1-D3D9-41A5-B33C-352D723FE1F6}" type="pres">
      <dgm:prSet presAssocID="{C9719AA8-CB63-40B5-89C5-DCAF79F997B1}" presName="horz1" presStyleCnt="0"/>
      <dgm:spPr/>
    </dgm:pt>
    <dgm:pt modelId="{FF0BA509-235B-4560-9013-67857A26DEB7}" type="pres">
      <dgm:prSet presAssocID="{C9719AA8-CB63-40B5-89C5-DCAF79F997B1}" presName="tx1" presStyleLbl="revTx" presStyleIdx="2" presStyleCnt="5"/>
      <dgm:spPr/>
    </dgm:pt>
    <dgm:pt modelId="{2B994359-E9CA-47C2-9712-89CC5750D73E}" type="pres">
      <dgm:prSet presAssocID="{C9719AA8-CB63-40B5-89C5-DCAF79F997B1}" presName="vert1" presStyleCnt="0"/>
      <dgm:spPr/>
    </dgm:pt>
    <dgm:pt modelId="{E57AC359-ABD7-42D4-972F-77AC6D713D48}" type="pres">
      <dgm:prSet presAssocID="{13AE53F4-155A-481E-BCD6-281A56F89C32}" presName="thickLine" presStyleLbl="alignNode1" presStyleIdx="3" presStyleCnt="5"/>
      <dgm:spPr/>
    </dgm:pt>
    <dgm:pt modelId="{A4A69176-6C31-443C-9AF9-56A8C416A7DF}" type="pres">
      <dgm:prSet presAssocID="{13AE53F4-155A-481E-BCD6-281A56F89C32}" presName="horz1" presStyleCnt="0"/>
      <dgm:spPr/>
    </dgm:pt>
    <dgm:pt modelId="{05AEF81D-4F1A-4D98-AAE4-2503C9D3A439}" type="pres">
      <dgm:prSet presAssocID="{13AE53F4-155A-481E-BCD6-281A56F89C32}" presName="tx1" presStyleLbl="revTx" presStyleIdx="3" presStyleCnt="5"/>
      <dgm:spPr/>
    </dgm:pt>
    <dgm:pt modelId="{8FB71178-AD7B-4DE2-B5C9-464521E06856}" type="pres">
      <dgm:prSet presAssocID="{13AE53F4-155A-481E-BCD6-281A56F89C32}" presName="vert1" presStyleCnt="0"/>
      <dgm:spPr/>
    </dgm:pt>
    <dgm:pt modelId="{02C4FB54-EBED-429D-9449-25DB470E19FE}" type="pres">
      <dgm:prSet presAssocID="{6B507ABE-D611-4A15-949D-0573ADBF6947}" presName="thickLine" presStyleLbl="alignNode1" presStyleIdx="4" presStyleCnt="5"/>
      <dgm:spPr/>
    </dgm:pt>
    <dgm:pt modelId="{DED98F14-CA18-4DB9-8DA9-36E57FA61B4E}" type="pres">
      <dgm:prSet presAssocID="{6B507ABE-D611-4A15-949D-0573ADBF6947}" presName="horz1" presStyleCnt="0"/>
      <dgm:spPr/>
    </dgm:pt>
    <dgm:pt modelId="{EF1014C0-0D53-442B-941C-CD1338F563E0}" type="pres">
      <dgm:prSet presAssocID="{6B507ABE-D611-4A15-949D-0573ADBF6947}" presName="tx1" presStyleLbl="revTx" presStyleIdx="4" presStyleCnt="5"/>
      <dgm:spPr/>
    </dgm:pt>
    <dgm:pt modelId="{308404C7-B476-4F46-824E-64614D31CC64}" type="pres">
      <dgm:prSet presAssocID="{6B507ABE-D611-4A15-949D-0573ADBF6947}" presName="vert1" presStyleCnt="0"/>
      <dgm:spPr/>
    </dgm:pt>
  </dgm:ptLst>
  <dgm:cxnLst>
    <dgm:cxn modelId="{F4481129-4293-44F0-B1AF-D8DBB5B5B628}" srcId="{9F3721AC-F39E-4253-ADEE-A84A0A2C44D6}" destId="{6B507ABE-D611-4A15-949D-0573ADBF6947}" srcOrd="4" destOrd="0" parTransId="{780606EA-FA89-4E22-A716-D6B944F998B3}" sibTransId="{C203DA5D-A1C3-434E-A60A-C49D4F391C71}"/>
    <dgm:cxn modelId="{A9627B38-C943-4D17-A52E-233A7276A6F8}" type="presOf" srcId="{13AE53F4-155A-481E-BCD6-281A56F89C32}" destId="{05AEF81D-4F1A-4D98-AAE4-2503C9D3A439}" srcOrd="0" destOrd="0" presId="urn:microsoft.com/office/officeart/2008/layout/LinedList"/>
    <dgm:cxn modelId="{19DA7139-77AE-49BC-8938-17751C63DAA1}" srcId="{9F3721AC-F39E-4253-ADEE-A84A0A2C44D6}" destId="{E5F96FE3-4A22-403B-8AD6-DF48B925E561}" srcOrd="0" destOrd="0" parTransId="{63C1D8F8-194F-4DAB-9353-4AC6E6793739}" sibTransId="{BC399C14-B8BE-442A-AA91-420829181C26}"/>
    <dgm:cxn modelId="{78E5BD41-CCF8-40EC-A30C-E80B856EE235}" srcId="{9F3721AC-F39E-4253-ADEE-A84A0A2C44D6}" destId="{C9719AA8-CB63-40B5-89C5-DCAF79F997B1}" srcOrd="2" destOrd="0" parTransId="{59F4CBC5-B11F-4009-8B93-7D80EF69FF79}" sibTransId="{7204C8DE-B612-4B15-B58F-71B9864E5362}"/>
    <dgm:cxn modelId="{DA277D66-6492-4825-9A5A-ACC427E14CC8}" type="presOf" srcId="{C9719AA8-CB63-40B5-89C5-DCAF79F997B1}" destId="{FF0BA509-235B-4560-9013-67857A26DEB7}" srcOrd="0" destOrd="0" presId="urn:microsoft.com/office/officeart/2008/layout/LinedList"/>
    <dgm:cxn modelId="{87E7D548-3174-4B2C-9A67-EB5E7F224141}" srcId="{9F3721AC-F39E-4253-ADEE-A84A0A2C44D6}" destId="{9AB519F8-522E-4E34-AF1E-D24A7D4938E4}" srcOrd="1" destOrd="0" parTransId="{CB6985C8-0B9C-43FC-80E4-DBEA583265CF}" sibTransId="{A607FF12-224E-4958-A825-E2D7390DF342}"/>
    <dgm:cxn modelId="{AD981669-C857-4CD1-9449-31EB6A44A2A2}" type="presOf" srcId="{E5F96FE3-4A22-403B-8AD6-DF48B925E561}" destId="{38B41647-195A-46DB-ABFD-B51F436A13CC}" srcOrd="0" destOrd="0" presId="urn:microsoft.com/office/officeart/2008/layout/LinedList"/>
    <dgm:cxn modelId="{224C577A-4A0F-4AC1-8BD4-A9F7AB0A939A}" srcId="{9F3721AC-F39E-4253-ADEE-A84A0A2C44D6}" destId="{13AE53F4-155A-481E-BCD6-281A56F89C32}" srcOrd="3" destOrd="0" parTransId="{9D5E212C-CB8D-4F09-88E0-1E3BC8B6E6E8}" sibTransId="{805AE165-BA1F-4F45-96D6-E470AA44CD1C}"/>
    <dgm:cxn modelId="{AA8B0290-6665-42A0-A900-FD6A59F796E0}" type="presOf" srcId="{6B507ABE-D611-4A15-949D-0573ADBF6947}" destId="{EF1014C0-0D53-442B-941C-CD1338F563E0}" srcOrd="0" destOrd="0" presId="urn:microsoft.com/office/officeart/2008/layout/LinedList"/>
    <dgm:cxn modelId="{AEA6399A-AA31-41A3-B2D0-E153057F7A22}" type="presOf" srcId="{9AB519F8-522E-4E34-AF1E-D24A7D4938E4}" destId="{D34D7040-F872-482F-BC25-64753498A3EA}" srcOrd="0" destOrd="0" presId="urn:microsoft.com/office/officeart/2008/layout/LinedList"/>
    <dgm:cxn modelId="{7E9543CA-8F25-43F9-B22A-7D2D67E69B47}" type="presOf" srcId="{9F3721AC-F39E-4253-ADEE-A84A0A2C44D6}" destId="{6AE63183-F5D6-40D6-9FBE-8FEBCAAAF2A1}" srcOrd="0" destOrd="0" presId="urn:microsoft.com/office/officeart/2008/layout/LinedList"/>
    <dgm:cxn modelId="{FCB53A96-1A1D-45B4-9991-5DD033F9B268}" type="presParOf" srcId="{6AE63183-F5D6-40D6-9FBE-8FEBCAAAF2A1}" destId="{1DFF2B34-09A4-4E6D-B4E8-4B6389F00398}" srcOrd="0" destOrd="0" presId="urn:microsoft.com/office/officeart/2008/layout/LinedList"/>
    <dgm:cxn modelId="{7ADE0D3A-CFB1-44C7-91CD-629F3DBBEAC1}" type="presParOf" srcId="{6AE63183-F5D6-40D6-9FBE-8FEBCAAAF2A1}" destId="{DBDA1601-901A-42D6-BF6D-A1ABD9D29A00}" srcOrd="1" destOrd="0" presId="urn:microsoft.com/office/officeart/2008/layout/LinedList"/>
    <dgm:cxn modelId="{89BFECE0-A520-4D3E-85BF-B855DF8FA6FC}" type="presParOf" srcId="{DBDA1601-901A-42D6-BF6D-A1ABD9D29A00}" destId="{38B41647-195A-46DB-ABFD-B51F436A13CC}" srcOrd="0" destOrd="0" presId="urn:microsoft.com/office/officeart/2008/layout/LinedList"/>
    <dgm:cxn modelId="{717A08CA-9768-495B-92F5-17699AF8B85F}" type="presParOf" srcId="{DBDA1601-901A-42D6-BF6D-A1ABD9D29A00}" destId="{D627151A-7D81-486E-8A65-44EA54467FC9}" srcOrd="1" destOrd="0" presId="urn:microsoft.com/office/officeart/2008/layout/LinedList"/>
    <dgm:cxn modelId="{806DD3CA-7178-4861-9B39-79BD73755505}" type="presParOf" srcId="{6AE63183-F5D6-40D6-9FBE-8FEBCAAAF2A1}" destId="{CB127748-EC83-4BFC-A042-2CEAA06C7C17}" srcOrd="2" destOrd="0" presId="urn:microsoft.com/office/officeart/2008/layout/LinedList"/>
    <dgm:cxn modelId="{A37CD164-BDFD-448C-BBB3-7986C2018A9F}" type="presParOf" srcId="{6AE63183-F5D6-40D6-9FBE-8FEBCAAAF2A1}" destId="{8A868CD5-57E1-4CF1-A362-5CFCBEB02165}" srcOrd="3" destOrd="0" presId="urn:microsoft.com/office/officeart/2008/layout/LinedList"/>
    <dgm:cxn modelId="{CF250638-DA5C-424F-96E6-CF537BACC5E2}" type="presParOf" srcId="{8A868CD5-57E1-4CF1-A362-5CFCBEB02165}" destId="{D34D7040-F872-482F-BC25-64753498A3EA}" srcOrd="0" destOrd="0" presId="urn:microsoft.com/office/officeart/2008/layout/LinedList"/>
    <dgm:cxn modelId="{579AD852-D07E-46C8-858B-6E428CE1B0DF}" type="presParOf" srcId="{8A868CD5-57E1-4CF1-A362-5CFCBEB02165}" destId="{3A9F5C05-2494-48A2-80AB-506C25A2270A}" srcOrd="1" destOrd="0" presId="urn:microsoft.com/office/officeart/2008/layout/LinedList"/>
    <dgm:cxn modelId="{70875283-1F60-47C1-B275-24C437AAD901}" type="presParOf" srcId="{6AE63183-F5D6-40D6-9FBE-8FEBCAAAF2A1}" destId="{30EC5EB6-4369-4EFC-BA11-737352C9B549}" srcOrd="4" destOrd="0" presId="urn:microsoft.com/office/officeart/2008/layout/LinedList"/>
    <dgm:cxn modelId="{7634DE06-9F66-4CD2-8A25-EE4ABD8458B5}" type="presParOf" srcId="{6AE63183-F5D6-40D6-9FBE-8FEBCAAAF2A1}" destId="{A4DCDBC1-D3D9-41A5-B33C-352D723FE1F6}" srcOrd="5" destOrd="0" presId="urn:microsoft.com/office/officeart/2008/layout/LinedList"/>
    <dgm:cxn modelId="{6E992DB7-CBF0-4B2E-AEB3-27370273A050}" type="presParOf" srcId="{A4DCDBC1-D3D9-41A5-B33C-352D723FE1F6}" destId="{FF0BA509-235B-4560-9013-67857A26DEB7}" srcOrd="0" destOrd="0" presId="urn:microsoft.com/office/officeart/2008/layout/LinedList"/>
    <dgm:cxn modelId="{04CC0089-2741-45ED-8980-B1C902D72DD8}" type="presParOf" srcId="{A4DCDBC1-D3D9-41A5-B33C-352D723FE1F6}" destId="{2B994359-E9CA-47C2-9712-89CC5750D73E}" srcOrd="1" destOrd="0" presId="urn:microsoft.com/office/officeart/2008/layout/LinedList"/>
    <dgm:cxn modelId="{BA7F5043-9828-4F84-ABAE-EB6646972499}" type="presParOf" srcId="{6AE63183-F5D6-40D6-9FBE-8FEBCAAAF2A1}" destId="{E57AC359-ABD7-42D4-972F-77AC6D713D48}" srcOrd="6" destOrd="0" presId="urn:microsoft.com/office/officeart/2008/layout/LinedList"/>
    <dgm:cxn modelId="{D4DBA95C-A03E-4FBB-B14B-7B9D67E4C4FC}" type="presParOf" srcId="{6AE63183-F5D6-40D6-9FBE-8FEBCAAAF2A1}" destId="{A4A69176-6C31-443C-9AF9-56A8C416A7DF}" srcOrd="7" destOrd="0" presId="urn:microsoft.com/office/officeart/2008/layout/LinedList"/>
    <dgm:cxn modelId="{A3CEADAA-1116-4ADA-BBD9-4949DD86241E}" type="presParOf" srcId="{A4A69176-6C31-443C-9AF9-56A8C416A7DF}" destId="{05AEF81D-4F1A-4D98-AAE4-2503C9D3A439}" srcOrd="0" destOrd="0" presId="urn:microsoft.com/office/officeart/2008/layout/LinedList"/>
    <dgm:cxn modelId="{13073CAE-8774-4015-AD69-0C1D6DC7A78A}" type="presParOf" srcId="{A4A69176-6C31-443C-9AF9-56A8C416A7DF}" destId="{8FB71178-AD7B-4DE2-B5C9-464521E06856}" srcOrd="1" destOrd="0" presId="urn:microsoft.com/office/officeart/2008/layout/LinedList"/>
    <dgm:cxn modelId="{182EC9DB-1651-4CD7-83B8-76C04AE2EBF0}" type="presParOf" srcId="{6AE63183-F5D6-40D6-9FBE-8FEBCAAAF2A1}" destId="{02C4FB54-EBED-429D-9449-25DB470E19FE}" srcOrd="8" destOrd="0" presId="urn:microsoft.com/office/officeart/2008/layout/LinedList"/>
    <dgm:cxn modelId="{DC5EED59-5770-4247-8D2F-DE3C384427EB}" type="presParOf" srcId="{6AE63183-F5D6-40D6-9FBE-8FEBCAAAF2A1}" destId="{DED98F14-CA18-4DB9-8DA9-36E57FA61B4E}" srcOrd="9" destOrd="0" presId="urn:microsoft.com/office/officeart/2008/layout/LinedList"/>
    <dgm:cxn modelId="{E045B659-6E43-4D94-8491-E384942CACA0}" type="presParOf" srcId="{DED98F14-CA18-4DB9-8DA9-36E57FA61B4E}" destId="{EF1014C0-0D53-442B-941C-CD1338F563E0}" srcOrd="0" destOrd="0" presId="urn:microsoft.com/office/officeart/2008/layout/LinedList"/>
    <dgm:cxn modelId="{D73BDD7E-DE7E-4478-A245-6E9224366185}" type="presParOf" srcId="{DED98F14-CA18-4DB9-8DA9-36E57FA61B4E}" destId="{308404C7-B476-4F46-824E-64614D31CC64}"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8DF3D1-DD47-4B01-9A2E-1146B1A222AF}" type="doc">
      <dgm:prSet loTypeId="urn:microsoft.com/office/officeart/2005/8/layout/vList2" loCatId="list" qsTypeId="urn:microsoft.com/office/officeart/2005/8/quickstyle/simple2" qsCatId="simple" csTypeId="urn:microsoft.com/office/officeart/2005/8/colors/colorful5" csCatId="colorful"/>
      <dgm:spPr/>
      <dgm:t>
        <a:bodyPr/>
        <a:lstStyle/>
        <a:p>
          <a:endParaRPr lang="en-US"/>
        </a:p>
      </dgm:t>
    </dgm:pt>
    <dgm:pt modelId="{E1DF9E2E-DC56-41A3-9F7A-53EDE7C377AF}">
      <dgm:prSet/>
      <dgm:spPr/>
      <dgm:t>
        <a:bodyPr/>
        <a:lstStyle/>
        <a:p>
          <a:r>
            <a:rPr lang="fi-FI"/>
            <a:t>Parisuhteessa oleminen on hankalaa ja jotkut tulevat pariterapiaan juuri siksi.</a:t>
          </a:r>
          <a:endParaRPr lang="en-US"/>
        </a:p>
      </dgm:t>
    </dgm:pt>
    <dgm:pt modelId="{FB624B18-393D-48D0-B7CB-E49B0057B404}" type="parTrans" cxnId="{BFD14399-84DA-441F-817E-9979B9A1207A}">
      <dgm:prSet/>
      <dgm:spPr/>
      <dgm:t>
        <a:bodyPr/>
        <a:lstStyle/>
        <a:p>
          <a:endParaRPr lang="en-US"/>
        </a:p>
      </dgm:t>
    </dgm:pt>
    <dgm:pt modelId="{F9B2DB19-16A7-4841-A444-52D2766069CA}" type="sibTrans" cxnId="{BFD14399-84DA-441F-817E-9979B9A1207A}">
      <dgm:prSet/>
      <dgm:spPr/>
      <dgm:t>
        <a:bodyPr/>
        <a:lstStyle/>
        <a:p>
          <a:endParaRPr lang="en-US"/>
        </a:p>
      </dgm:t>
    </dgm:pt>
    <dgm:pt modelId="{DB760BAB-25F0-4AF4-9D3F-FF41A835CA20}">
      <dgm:prSet/>
      <dgm:spPr/>
      <dgm:t>
        <a:bodyPr/>
        <a:lstStyle/>
        <a:p>
          <a:r>
            <a:rPr lang="fi-FI"/>
            <a:t>Tunne, ettei enää tunne toista – etääntyminen</a:t>
          </a:r>
          <a:endParaRPr lang="en-US"/>
        </a:p>
      </dgm:t>
    </dgm:pt>
    <dgm:pt modelId="{698AD142-E54F-4802-9087-5A5D821776FD}" type="parTrans" cxnId="{E265865B-402D-4237-A2BB-BBDA2C52AC97}">
      <dgm:prSet/>
      <dgm:spPr/>
      <dgm:t>
        <a:bodyPr/>
        <a:lstStyle/>
        <a:p>
          <a:endParaRPr lang="en-US"/>
        </a:p>
      </dgm:t>
    </dgm:pt>
    <dgm:pt modelId="{0F777592-1E04-47B7-B370-8FFB526CAF76}" type="sibTrans" cxnId="{E265865B-402D-4237-A2BB-BBDA2C52AC97}">
      <dgm:prSet/>
      <dgm:spPr/>
      <dgm:t>
        <a:bodyPr/>
        <a:lstStyle/>
        <a:p>
          <a:endParaRPr lang="en-US"/>
        </a:p>
      </dgm:t>
    </dgm:pt>
    <dgm:pt modelId="{9248971D-BE10-4217-B74D-E6165F9E01B0}">
      <dgm:prSet/>
      <dgm:spPr/>
      <dgm:t>
        <a:bodyPr/>
        <a:lstStyle/>
        <a:p>
          <a:r>
            <a:rPr lang="fi-FI"/>
            <a:t>Voimakas kriisi tai traumaattinen tapahtuma perheessä tai verkostossa</a:t>
          </a:r>
          <a:endParaRPr lang="en-US"/>
        </a:p>
      </dgm:t>
    </dgm:pt>
    <dgm:pt modelId="{469E85F4-F5DA-444E-ADD7-13C8E62C1226}" type="parTrans" cxnId="{E89AF3DB-3875-4E4A-905F-AE3596F19866}">
      <dgm:prSet/>
      <dgm:spPr/>
      <dgm:t>
        <a:bodyPr/>
        <a:lstStyle/>
        <a:p>
          <a:endParaRPr lang="en-US"/>
        </a:p>
      </dgm:t>
    </dgm:pt>
    <dgm:pt modelId="{428ABB5B-1BE6-4F50-A8E4-113A06A1C8A5}" type="sibTrans" cxnId="{E89AF3DB-3875-4E4A-905F-AE3596F19866}">
      <dgm:prSet/>
      <dgm:spPr/>
      <dgm:t>
        <a:bodyPr/>
        <a:lstStyle/>
        <a:p>
          <a:endParaRPr lang="en-US"/>
        </a:p>
      </dgm:t>
    </dgm:pt>
    <dgm:pt modelId="{A989409A-514B-4EA6-A759-B481A7AB3207}">
      <dgm:prSet/>
      <dgm:spPr/>
      <dgm:t>
        <a:bodyPr/>
        <a:lstStyle/>
        <a:p>
          <a:r>
            <a:rPr lang="fi-FI"/>
            <a:t>Eroajatukset – pariterapia viimeinen mahdollisuus</a:t>
          </a:r>
          <a:endParaRPr lang="en-US"/>
        </a:p>
      </dgm:t>
    </dgm:pt>
    <dgm:pt modelId="{CD0A9128-BA93-49BB-82B4-8C2D7B354DBE}" type="parTrans" cxnId="{628B9211-C714-40FF-9BD9-88F7AF6B1ADD}">
      <dgm:prSet/>
      <dgm:spPr/>
      <dgm:t>
        <a:bodyPr/>
        <a:lstStyle/>
        <a:p>
          <a:endParaRPr lang="en-US"/>
        </a:p>
      </dgm:t>
    </dgm:pt>
    <dgm:pt modelId="{9ABA03A0-ED94-43A5-9EEB-ACC2EB4E5B74}" type="sibTrans" cxnId="{628B9211-C714-40FF-9BD9-88F7AF6B1ADD}">
      <dgm:prSet/>
      <dgm:spPr/>
      <dgm:t>
        <a:bodyPr/>
        <a:lstStyle/>
        <a:p>
          <a:endParaRPr lang="en-US"/>
        </a:p>
      </dgm:t>
    </dgm:pt>
    <dgm:pt modelId="{FC0329F0-8447-4E90-A3F1-FAF8BD51E996}">
      <dgm:prSet/>
      <dgm:spPr/>
      <dgm:t>
        <a:bodyPr/>
        <a:lstStyle/>
        <a:p>
          <a:r>
            <a:rPr lang="fi-FI"/>
            <a:t>Parisuhteen kriisit; mustasukkaisuus, väkivalta, uskottomuus, eroajatukset</a:t>
          </a:r>
          <a:endParaRPr lang="en-US"/>
        </a:p>
      </dgm:t>
    </dgm:pt>
    <dgm:pt modelId="{4587A9B1-22EF-406C-BB4F-5D666F5439A1}" type="parTrans" cxnId="{736C5C1A-1683-4806-B6FA-565B05286827}">
      <dgm:prSet/>
      <dgm:spPr/>
      <dgm:t>
        <a:bodyPr/>
        <a:lstStyle/>
        <a:p>
          <a:endParaRPr lang="en-US"/>
        </a:p>
      </dgm:t>
    </dgm:pt>
    <dgm:pt modelId="{ED270A40-66B2-4449-B521-5FC46473FB6C}" type="sibTrans" cxnId="{736C5C1A-1683-4806-B6FA-565B05286827}">
      <dgm:prSet/>
      <dgm:spPr/>
      <dgm:t>
        <a:bodyPr/>
        <a:lstStyle/>
        <a:p>
          <a:endParaRPr lang="en-US"/>
        </a:p>
      </dgm:t>
    </dgm:pt>
    <dgm:pt modelId="{0C0A0738-6B5A-41A3-A8F3-F8C9A12F0F17}" type="pres">
      <dgm:prSet presAssocID="{458DF3D1-DD47-4B01-9A2E-1146B1A222AF}" presName="linear" presStyleCnt="0">
        <dgm:presLayoutVars>
          <dgm:animLvl val="lvl"/>
          <dgm:resizeHandles val="exact"/>
        </dgm:presLayoutVars>
      </dgm:prSet>
      <dgm:spPr/>
    </dgm:pt>
    <dgm:pt modelId="{573CB726-8037-4710-BDC3-297D526B1CDE}" type="pres">
      <dgm:prSet presAssocID="{E1DF9E2E-DC56-41A3-9F7A-53EDE7C377AF}" presName="parentText" presStyleLbl="node1" presStyleIdx="0" presStyleCnt="5">
        <dgm:presLayoutVars>
          <dgm:chMax val="0"/>
          <dgm:bulletEnabled val="1"/>
        </dgm:presLayoutVars>
      </dgm:prSet>
      <dgm:spPr/>
    </dgm:pt>
    <dgm:pt modelId="{244ED1A9-53BC-41FE-B4E7-50F6D7DD3215}" type="pres">
      <dgm:prSet presAssocID="{F9B2DB19-16A7-4841-A444-52D2766069CA}" presName="spacer" presStyleCnt="0"/>
      <dgm:spPr/>
    </dgm:pt>
    <dgm:pt modelId="{740311EC-CAD7-462E-9610-4121A241D344}" type="pres">
      <dgm:prSet presAssocID="{DB760BAB-25F0-4AF4-9D3F-FF41A835CA20}" presName="parentText" presStyleLbl="node1" presStyleIdx="1" presStyleCnt="5">
        <dgm:presLayoutVars>
          <dgm:chMax val="0"/>
          <dgm:bulletEnabled val="1"/>
        </dgm:presLayoutVars>
      </dgm:prSet>
      <dgm:spPr/>
    </dgm:pt>
    <dgm:pt modelId="{259E4F57-72D1-467B-A49C-074CB3C92025}" type="pres">
      <dgm:prSet presAssocID="{0F777592-1E04-47B7-B370-8FFB526CAF76}" presName="spacer" presStyleCnt="0"/>
      <dgm:spPr/>
    </dgm:pt>
    <dgm:pt modelId="{416DD935-A63A-406A-A61A-9AA9D503117A}" type="pres">
      <dgm:prSet presAssocID="{9248971D-BE10-4217-B74D-E6165F9E01B0}" presName="parentText" presStyleLbl="node1" presStyleIdx="2" presStyleCnt="5">
        <dgm:presLayoutVars>
          <dgm:chMax val="0"/>
          <dgm:bulletEnabled val="1"/>
        </dgm:presLayoutVars>
      </dgm:prSet>
      <dgm:spPr/>
    </dgm:pt>
    <dgm:pt modelId="{A85B739A-F075-42AD-8CD4-35013783A323}" type="pres">
      <dgm:prSet presAssocID="{428ABB5B-1BE6-4F50-A8E4-113A06A1C8A5}" presName="spacer" presStyleCnt="0"/>
      <dgm:spPr/>
    </dgm:pt>
    <dgm:pt modelId="{5E1FDC75-9D8E-4506-A2DC-AC3D94155C3B}" type="pres">
      <dgm:prSet presAssocID="{A989409A-514B-4EA6-A759-B481A7AB3207}" presName="parentText" presStyleLbl="node1" presStyleIdx="3" presStyleCnt="5">
        <dgm:presLayoutVars>
          <dgm:chMax val="0"/>
          <dgm:bulletEnabled val="1"/>
        </dgm:presLayoutVars>
      </dgm:prSet>
      <dgm:spPr/>
    </dgm:pt>
    <dgm:pt modelId="{6D4C1C97-D15B-4ADF-9752-004530F234BB}" type="pres">
      <dgm:prSet presAssocID="{9ABA03A0-ED94-43A5-9EEB-ACC2EB4E5B74}" presName="spacer" presStyleCnt="0"/>
      <dgm:spPr/>
    </dgm:pt>
    <dgm:pt modelId="{85E651F6-2A60-4FB0-942C-7E55D12EA140}" type="pres">
      <dgm:prSet presAssocID="{FC0329F0-8447-4E90-A3F1-FAF8BD51E996}" presName="parentText" presStyleLbl="node1" presStyleIdx="4" presStyleCnt="5">
        <dgm:presLayoutVars>
          <dgm:chMax val="0"/>
          <dgm:bulletEnabled val="1"/>
        </dgm:presLayoutVars>
      </dgm:prSet>
      <dgm:spPr/>
    </dgm:pt>
  </dgm:ptLst>
  <dgm:cxnLst>
    <dgm:cxn modelId="{628B9211-C714-40FF-9BD9-88F7AF6B1ADD}" srcId="{458DF3D1-DD47-4B01-9A2E-1146B1A222AF}" destId="{A989409A-514B-4EA6-A759-B481A7AB3207}" srcOrd="3" destOrd="0" parTransId="{CD0A9128-BA93-49BB-82B4-8C2D7B354DBE}" sibTransId="{9ABA03A0-ED94-43A5-9EEB-ACC2EB4E5B74}"/>
    <dgm:cxn modelId="{736C5C1A-1683-4806-B6FA-565B05286827}" srcId="{458DF3D1-DD47-4B01-9A2E-1146B1A222AF}" destId="{FC0329F0-8447-4E90-A3F1-FAF8BD51E996}" srcOrd="4" destOrd="0" parTransId="{4587A9B1-22EF-406C-BB4F-5D666F5439A1}" sibTransId="{ED270A40-66B2-4449-B521-5FC46473FB6C}"/>
    <dgm:cxn modelId="{E265865B-402D-4237-A2BB-BBDA2C52AC97}" srcId="{458DF3D1-DD47-4B01-9A2E-1146B1A222AF}" destId="{DB760BAB-25F0-4AF4-9D3F-FF41A835CA20}" srcOrd="1" destOrd="0" parTransId="{698AD142-E54F-4802-9087-5A5D821776FD}" sibTransId="{0F777592-1E04-47B7-B370-8FFB526CAF76}"/>
    <dgm:cxn modelId="{C1A7BE72-65E1-4A03-B314-664DB972B7F2}" type="presOf" srcId="{DB760BAB-25F0-4AF4-9D3F-FF41A835CA20}" destId="{740311EC-CAD7-462E-9610-4121A241D344}" srcOrd="0" destOrd="0" presId="urn:microsoft.com/office/officeart/2005/8/layout/vList2"/>
    <dgm:cxn modelId="{7E2DDD7A-007E-4238-AD30-4B4D7872962E}" type="presOf" srcId="{458DF3D1-DD47-4B01-9A2E-1146B1A222AF}" destId="{0C0A0738-6B5A-41A3-A8F3-F8C9A12F0F17}" srcOrd="0" destOrd="0" presId="urn:microsoft.com/office/officeart/2005/8/layout/vList2"/>
    <dgm:cxn modelId="{3F5A5386-C30D-4773-B678-9E84FF923D43}" type="presOf" srcId="{E1DF9E2E-DC56-41A3-9F7A-53EDE7C377AF}" destId="{573CB726-8037-4710-BDC3-297D526B1CDE}" srcOrd="0" destOrd="0" presId="urn:microsoft.com/office/officeart/2005/8/layout/vList2"/>
    <dgm:cxn modelId="{BFD14399-84DA-441F-817E-9979B9A1207A}" srcId="{458DF3D1-DD47-4B01-9A2E-1146B1A222AF}" destId="{E1DF9E2E-DC56-41A3-9F7A-53EDE7C377AF}" srcOrd="0" destOrd="0" parTransId="{FB624B18-393D-48D0-B7CB-E49B0057B404}" sibTransId="{F9B2DB19-16A7-4841-A444-52D2766069CA}"/>
    <dgm:cxn modelId="{3128AB9D-FDC3-4C5E-B537-A9E9F1FA7011}" type="presOf" srcId="{9248971D-BE10-4217-B74D-E6165F9E01B0}" destId="{416DD935-A63A-406A-A61A-9AA9D503117A}" srcOrd="0" destOrd="0" presId="urn:microsoft.com/office/officeart/2005/8/layout/vList2"/>
    <dgm:cxn modelId="{FBB1C8B5-B126-41E6-B2F5-54F790C3ACD6}" type="presOf" srcId="{A989409A-514B-4EA6-A759-B481A7AB3207}" destId="{5E1FDC75-9D8E-4506-A2DC-AC3D94155C3B}" srcOrd="0" destOrd="0" presId="urn:microsoft.com/office/officeart/2005/8/layout/vList2"/>
    <dgm:cxn modelId="{E89AF3DB-3875-4E4A-905F-AE3596F19866}" srcId="{458DF3D1-DD47-4B01-9A2E-1146B1A222AF}" destId="{9248971D-BE10-4217-B74D-E6165F9E01B0}" srcOrd="2" destOrd="0" parTransId="{469E85F4-F5DA-444E-ADD7-13C8E62C1226}" sibTransId="{428ABB5B-1BE6-4F50-A8E4-113A06A1C8A5}"/>
    <dgm:cxn modelId="{16FB4EEE-C867-4E71-8E69-74FC50730198}" type="presOf" srcId="{FC0329F0-8447-4E90-A3F1-FAF8BD51E996}" destId="{85E651F6-2A60-4FB0-942C-7E55D12EA140}" srcOrd="0" destOrd="0" presId="urn:microsoft.com/office/officeart/2005/8/layout/vList2"/>
    <dgm:cxn modelId="{E55779AC-AFE5-460E-A8A8-A295397E1413}" type="presParOf" srcId="{0C0A0738-6B5A-41A3-A8F3-F8C9A12F0F17}" destId="{573CB726-8037-4710-BDC3-297D526B1CDE}" srcOrd="0" destOrd="0" presId="urn:microsoft.com/office/officeart/2005/8/layout/vList2"/>
    <dgm:cxn modelId="{032E5FA1-1681-4706-813A-0E3AA71B6345}" type="presParOf" srcId="{0C0A0738-6B5A-41A3-A8F3-F8C9A12F0F17}" destId="{244ED1A9-53BC-41FE-B4E7-50F6D7DD3215}" srcOrd="1" destOrd="0" presId="urn:microsoft.com/office/officeart/2005/8/layout/vList2"/>
    <dgm:cxn modelId="{BE5D4E16-8C9C-42BD-8550-ECBBC74C3A47}" type="presParOf" srcId="{0C0A0738-6B5A-41A3-A8F3-F8C9A12F0F17}" destId="{740311EC-CAD7-462E-9610-4121A241D344}" srcOrd="2" destOrd="0" presId="urn:microsoft.com/office/officeart/2005/8/layout/vList2"/>
    <dgm:cxn modelId="{AF74ED8D-735F-40C9-9432-919F7A77B628}" type="presParOf" srcId="{0C0A0738-6B5A-41A3-A8F3-F8C9A12F0F17}" destId="{259E4F57-72D1-467B-A49C-074CB3C92025}" srcOrd="3" destOrd="0" presId="urn:microsoft.com/office/officeart/2005/8/layout/vList2"/>
    <dgm:cxn modelId="{E0FCD689-5A02-4D0B-962A-7979C78B6229}" type="presParOf" srcId="{0C0A0738-6B5A-41A3-A8F3-F8C9A12F0F17}" destId="{416DD935-A63A-406A-A61A-9AA9D503117A}" srcOrd="4" destOrd="0" presId="urn:microsoft.com/office/officeart/2005/8/layout/vList2"/>
    <dgm:cxn modelId="{E1CF7733-FE71-490F-91C7-1E4F8FE870B7}" type="presParOf" srcId="{0C0A0738-6B5A-41A3-A8F3-F8C9A12F0F17}" destId="{A85B739A-F075-42AD-8CD4-35013783A323}" srcOrd="5" destOrd="0" presId="urn:microsoft.com/office/officeart/2005/8/layout/vList2"/>
    <dgm:cxn modelId="{DD46C9B6-6A66-4EDA-9FDD-DE0FF01D9716}" type="presParOf" srcId="{0C0A0738-6B5A-41A3-A8F3-F8C9A12F0F17}" destId="{5E1FDC75-9D8E-4506-A2DC-AC3D94155C3B}" srcOrd="6" destOrd="0" presId="urn:microsoft.com/office/officeart/2005/8/layout/vList2"/>
    <dgm:cxn modelId="{D8E3D5CC-944F-4C6D-A8CD-7E8B9ACAEA81}" type="presParOf" srcId="{0C0A0738-6B5A-41A3-A8F3-F8C9A12F0F17}" destId="{6D4C1C97-D15B-4ADF-9752-004530F234BB}" srcOrd="7" destOrd="0" presId="urn:microsoft.com/office/officeart/2005/8/layout/vList2"/>
    <dgm:cxn modelId="{06C9E917-7FCD-47D4-8AD2-60859CBB006A}" type="presParOf" srcId="{0C0A0738-6B5A-41A3-A8F3-F8C9A12F0F17}" destId="{85E651F6-2A60-4FB0-942C-7E55D12EA14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CD148F-41F1-463B-8862-7103B466083F}"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59036F72-870D-4D40-BD06-0449AD104510}">
      <dgm:prSet/>
      <dgm:spPr/>
      <dgm:t>
        <a:bodyPr/>
        <a:lstStyle/>
        <a:p>
          <a:r>
            <a:rPr lang="fi-FI"/>
            <a:t>kunnioitus, toisen kohteleminen täysivaltaisena</a:t>
          </a:r>
          <a:endParaRPr lang="en-US"/>
        </a:p>
      </dgm:t>
    </dgm:pt>
    <dgm:pt modelId="{57B3EBB9-84D0-4EA8-8A57-6F0E2DF1A4F7}" type="parTrans" cxnId="{11F75586-76A5-4F9B-B0C5-9965F2EA9371}">
      <dgm:prSet/>
      <dgm:spPr/>
      <dgm:t>
        <a:bodyPr/>
        <a:lstStyle/>
        <a:p>
          <a:endParaRPr lang="en-US"/>
        </a:p>
      </dgm:t>
    </dgm:pt>
    <dgm:pt modelId="{D9629646-8B44-4ABF-BCAD-74B512DDE0A8}" type="sibTrans" cxnId="{11F75586-76A5-4F9B-B0C5-9965F2EA9371}">
      <dgm:prSet/>
      <dgm:spPr/>
      <dgm:t>
        <a:bodyPr/>
        <a:lstStyle/>
        <a:p>
          <a:endParaRPr lang="en-US"/>
        </a:p>
      </dgm:t>
    </dgm:pt>
    <dgm:pt modelId="{282F84D9-6260-470A-A8CE-F6AEC7C85BF9}">
      <dgm:prSet/>
      <dgm:spPr/>
      <dgm:t>
        <a:bodyPr/>
        <a:lstStyle/>
        <a:p>
          <a:r>
            <a:rPr lang="fi-FI"/>
            <a:t>kiinnostus, molempien osapuolten oppimisprosessista huolehtiminen</a:t>
          </a:r>
          <a:endParaRPr lang="en-US"/>
        </a:p>
      </dgm:t>
    </dgm:pt>
    <dgm:pt modelId="{D4096075-49C7-47ED-B2D0-A3F44189BC0E}" type="parTrans" cxnId="{0CEC9B34-244B-4BC7-AB1A-F740C41F999B}">
      <dgm:prSet/>
      <dgm:spPr/>
      <dgm:t>
        <a:bodyPr/>
        <a:lstStyle/>
        <a:p>
          <a:endParaRPr lang="en-US"/>
        </a:p>
      </dgm:t>
    </dgm:pt>
    <dgm:pt modelId="{145F50DA-F81A-4FAF-AE2F-24DC5AE55E59}" type="sibTrans" cxnId="{0CEC9B34-244B-4BC7-AB1A-F740C41F999B}">
      <dgm:prSet/>
      <dgm:spPr/>
      <dgm:t>
        <a:bodyPr/>
        <a:lstStyle/>
        <a:p>
          <a:endParaRPr lang="en-US"/>
        </a:p>
      </dgm:t>
    </dgm:pt>
    <dgm:pt modelId="{485C2497-8804-492D-85A5-7BE0F698D704}">
      <dgm:prSet/>
      <dgm:spPr/>
      <dgm:t>
        <a:bodyPr/>
        <a:lstStyle/>
        <a:p>
          <a:r>
            <a:rPr lang="fi-FI"/>
            <a:t>pyrkimys tasavertaisuuteen</a:t>
          </a:r>
          <a:endParaRPr lang="en-US"/>
        </a:p>
      </dgm:t>
    </dgm:pt>
    <dgm:pt modelId="{9C529424-EB74-4C5D-B4AD-4CEF6A507A9A}" type="parTrans" cxnId="{BE206B4B-C3F7-42F4-A40B-9771191E319E}">
      <dgm:prSet/>
      <dgm:spPr/>
      <dgm:t>
        <a:bodyPr/>
        <a:lstStyle/>
        <a:p>
          <a:endParaRPr lang="en-US"/>
        </a:p>
      </dgm:t>
    </dgm:pt>
    <dgm:pt modelId="{112C81ED-E017-4DE6-9C1B-02E8E0634A30}" type="sibTrans" cxnId="{BE206B4B-C3F7-42F4-A40B-9771191E319E}">
      <dgm:prSet/>
      <dgm:spPr/>
      <dgm:t>
        <a:bodyPr/>
        <a:lstStyle/>
        <a:p>
          <a:endParaRPr lang="en-US"/>
        </a:p>
      </dgm:t>
    </dgm:pt>
    <dgm:pt modelId="{A098C46B-B3C2-4696-95A7-DE00A52C0F5E}">
      <dgm:prSet/>
      <dgm:spPr/>
      <dgm:t>
        <a:bodyPr/>
        <a:lstStyle/>
        <a:p>
          <a:r>
            <a:rPr lang="fi-FI"/>
            <a:t>työskentelyn läpinäkyvyys</a:t>
          </a:r>
          <a:endParaRPr lang="en-US"/>
        </a:p>
      </dgm:t>
    </dgm:pt>
    <dgm:pt modelId="{81848239-F3F2-4ED9-9E21-37EB046F1CD8}" type="parTrans" cxnId="{B90A58C8-743E-4D54-8193-0FDA46A233CC}">
      <dgm:prSet/>
      <dgm:spPr/>
      <dgm:t>
        <a:bodyPr/>
        <a:lstStyle/>
        <a:p>
          <a:endParaRPr lang="en-US"/>
        </a:p>
      </dgm:t>
    </dgm:pt>
    <dgm:pt modelId="{4D675ACF-6A2E-4A60-AB9D-3B07999232CF}" type="sibTrans" cxnId="{B90A58C8-743E-4D54-8193-0FDA46A233CC}">
      <dgm:prSet/>
      <dgm:spPr/>
      <dgm:t>
        <a:bodyPr/>
        <a:lstStyle/>
        <a:p>
          <a:endParaRPr lang="en-US"/>
        </a:p>
      </dgm:t>
    </dgm:pt>
    <dgm:pt modelId="{D1A8CE4C-FA51-4293-BA70-8B2CA7CC311A}">
      <dgm:prSet/>
      <dgm:spPr/>
      <dgm:t>
        <a:bodyPr/>
        <a:lstStyle/>
        <a:p>
          <a:r>
            <a:rPr lang="fi-FI"/>
            <a:t>omien tunteiden  kunnioittaminen ja hyödyntäminen</a:t>
          </a:r>
          <a:endParaRPr lang="en-US"/>
        </a:p>
      </dgm:t>
    </dgm:pt>
    <dgm:pt modelId="{F3AD3669-C71D-42A4-818F-AE8E2DF75244}" type="parTrans" cxnId="{36E0FFA7-5F1C-46A3-B30F-F0E366D968C8}">
      <dgm:prSet/>
      <dgm:spPr/>
      <dgm:t>
        <a:bodyPr/>
        <a:lstStyle/>
        <a:p>
          <a:endParaRPr lang="en-US"/>
        </a:p>
      </dgm:t>
    </dgm:pt>
    <dgm:pt modelId="{8CC78BA4-59E0-438C-B043-78DF9264597C}" type="sibTrans" cxnId="{36E0FFA7-5F1C-46A3-B30F-F0E366D968C8}">
      <dgm:prSet/>
      <dgm:spPr/>
      <dgm:t>
        <a:bodyPr/>
        <a:lstStyle/>
        <a:p>
          <a:endParaRPr lang="en-US"/>
        </a:p>
      </dgm:t>
    </dgm:pt>
    <dgm:pt modelId="{F01862A8-F942-4923-B1E2-6F3A79A8CC5F}">
      <dgm:prSet/>
      <dgm:spPr/>
      <dgm:t>
        <a:bodyPr/>
        <a:lstStyle/>
        <a:p>
          <a:r>
            <a:rPr lang="fi-FI"/>
            <a:t>ammatillinen minä ja persoonallinen minä lähellä toisiaan</a:t>
          </a:r>
          <a:endParaRPr lang="en-US"/>
        </a:p>
      </dgm:t>
    </dgm:pt>
    <dgm:pt modelId="{1B644829-919E-4AF3-9BF3-762B6DB432CF}" type="parTrans" cxnId="{B91174D5-047C-427D-8564-909FB898C968}">
      <dgm:prSet/>
      <dgm:spPr/>
      <dgm:t>
        <a:bodyPr/>
        <a:lstStyle/>
        <a:p>
          <a:endParaRPr lang="en-US"/>
        </a:p>
      </dgm:t>
    </dgm:pt>
    <dgm:pt modelId="{B746DF1A-6336-429B-A098-49CCAFC61A4F}" type="sibTrans" cxnId="{B91174D5-047C-427D-8564-909FB898C968}">
      <dgm:prSet/>
      <dgm:spPr/>
      <dgm:t>
        <a:bodyPr/>
        <a:lstStyle/>
        <a:p>
          <a:endParaRPr lang="en-US"/>
        </a:p>
      </dgm:t>
    </dgm:pt>
    <dgm:pt modelId="{2176709F-C16B-4CEF-A520-C1B69C7E9DA0}">
      <dgm:prSet/>
      <dgm:spPr/>
      <dgm:t>
        <a:bodyPr/>
        <a:lstStyle/>
        <a:p>
          <a:r>
            <a:rPr lang="fi-FI"/>
            <a:t>onnistunut vuorovaikutus rakentuu vahvuuksillemme, usein heikkouksiemme kääntöpuolia</a:t>
          </a:r>
          <a:endParaRPr lang="en-US"/>
        </a:p>
      </dgm:t>
    </dgm:pt>
    <dgm:pt modelId="{0104A2FE-1507-487F-BAE3-70B7ED2ECEBA}" type="parTrans" cxnId="{BE912DE1-4BB3-483E-B336-2095B95ED79D}">
      <dgm:prSet/>
      <dgm:spPr/>
      <dgm:t>
        <a:bodyPr/>
        <a:lstStyle/>
        <a:p>
          <a:endParaRPr lang="en-US"/>
        </a:p>
      </dgm:t>
    </dgm:pt>
    <dgm:pt modelId="{16766D86-6A18-4761-A382-C6A3FCD3873C}" type="sibTrans" cxnId="{BE912DE1-4BB3-483E-B336-2095B95ED79D}">
      <dgm:prSet/>
      <dgm:spPr/>
      <dgm:t>
        <a:bodyPr/>
        <a:lstStyle/>
        <a:p>
          <a:endParaRPr lang="en-US"/>
        </a:p>
      </dgm:t>
    </dgm:pt>
    <dgm:pt modelId="{F2C08BC5-719F-45C5-B2BA-2D7D829F2D08}">
      <dgm:prSet/>
      <dgm:spPr/>
      <dgm:t>
        <a:bodyPr/>
        <a:lstStyle/>
        <a:p>
          <a:r>
            <a:rPr lang="fi-FI"/>
            <a:t>vuorovaikutusasetelmien tunnistaminen</a:t>
          </a:r>
          <a:endParaRPr lang="en-US"/>
        </a:p>
      </dgm:t>
    </dgm:pt>
    <dgm:pt modelId="{098B8C96-919A-4585-9E03-CCBA175CF389}" type="parTrans" cxnId="{4B01BEED-6385-46C7-82ED-62A49412530D}">
      <dgm:prSet/>
      <dgm:spPr/>
      <dgm:t>
        <a:bodyPr/>
        <a:lstStyle/>
        <a:p>
          <a:endParaRPr lang="en-US"/>
        </a:p>
      </dgm:t>
    </dgm:pt>
    <dgm:pt modelId="{7D3DF227-7F46-4CAB-84EC-0933DA0A1B0E}" type="sibTrans" cxnId="{4B01BEED-6385-46C7-82ED-62A49412530D}">
      <dgm:prSet/>
      <dgm:spPr/>
      <dgm:t>
        <a:bodyPr/>
        <a:lstStyle/>
        <a:p>
          <a:endParaRPr lang="en-US"/>
        </a:p>
      </dgm:t>
    </dgm:pt>
    <dgm:pt modelId="{8FCC2E6C-810E-494D-A0B7-2D745CCAFFED}" type="pres">
      <dgm:prSet presAssocID="{B4CD148F-41F1-463B-8862-7103B466083F}" presName="vert0" presStyleCnt="0">
        <dgm:presLayoutVars>
          <dgm:dir/>
          <dgm:animOne val="branch"/>
          <dgm:animLvl val="lvl"/>
        </dgm:presLayoutVars>
      </dgm:prSet>
      <dgm:spPr/>
    </dgm:pt>
    <dgm:pt modelId="{404DEF8C-E7C6-4102-8E3B-5353643923C9}" type="pres">
      <dgm:prSet presAssocID="{59036F72-870D-4D40-BD06-0449AD104510}" presName="thickLine" presStyleLbl="alignNode1" presStyleIdx="0" presStyleCnt="8"/>
      <dgm:spPr/>
    </dgm:pt>
    <dgm:pt modelId="{1C9D42CA-F2D5-4110-A305-D5A64FD6E433}" type="pres">
      <dgm:prSet presAssocID="{59036F72-870D-4D40-BD06-0449AD104510}" presName="horz1" presStyleCnt="0"/>
      <dgm:spPr/>
    </dgm:pt>
    <dgm:pt modelId="{8049EF1D-05BC-496B-BDAC-37B682D050BB}" type="pres">
      <dgm:prSet presAssocID="{59036F72-870D-4D40-BD06-0449AD104510}" presName="tx1" presStyleLbl="revTx" presStyleIdx="0" presStyleCnt="8"/>
      <dgm:spPr/>
    </dgm:pt>
    <dgm:pt modelId="{3F18EA39-0BA2-4DB4-9904-D0D209FCBED4}" type="pres">
      <dgm:prSet presAssocID="{59036F72-870D-4D40-BD06-0449AD104510}" presName="vert1" presStyleCnt="0"/>
      <dgm:spPr/>
    </dgm:pt>
    <dgm:pt modelId="{E456EC9D-2155-4467-BC02-169E28CF5375}" type="pres">
      <dgm:prSet presAssocID="{282F84D9-6260-470A-A8CE-F6AEC7C85BF9}" presName="thickLine" presStyleLbl="alignNode1" presStyleIdx="1" presStyleCnt="8"/>
      <dgm:spPr/>
    </dgm:pt>
    <dgm:pt modelId="{CF6876FB-5E41-4AAD-BD27-057D8DBE7287}" type="pres">
      <dgm:prSet presAssocID="{282F84D9-6260-470A-A8CE-F6AEC7C85BF9}" presName="horz1" presStyleCnt="0"/>
      <dgm:spPr/>
    </dgm:pt>
    <dgm:pt modelId="{80F6D1F5-FBDA-467D-8FD4-DC2B81B173ED}" type="pres">
      <dgm:prSet presAssocID="{282F84D9-6260-470A-A8CE-F6AEC7C85BF9}" presName="tx1" presStyleLbl="revTx" presStyleIdx="1" presStyleCnt="8"/>
      <dgm:spPr/>
    </dgm:pt>
    <dgm:pt modelId="{C431BC90-01BE-4863-8DB3-4C3B5E9F3883}" type="pres">
      <dgm:prSet presAssocID="{282F84D9-6260-470A-A8CE-F6AEC7C85BF9}" presName="vert1" presStyleCnt="0"/>
      <dgm:spPr/>
    </dgm:pt>
    <dgm:pt modelId="{3740473C-2CE4-45DD-87F9-AE963DBBB43D}" type="pres">
      <dgm:prSet presAssocID="{485C2497-8804-492D-85A5-7BE0F698D704}" presName="thickLine" presStyleLbl="alignNode1" presStyleIdx="2" presStyleCnt="8"/>
      <dgm:spPr/>
    </dgm:pt>
    <dgm:pt modelId="{30B030F9-43C3-4954-BD1D-29E0F96BA6FB}" type="pres">
      <dgm:prSet presAssocID="{485C2497-8804-492D-85A5-7BE0F698D704}" presName="horz1" presStyleCnt="0"/>
      <dgm:spPr/>
    </dgm:pt>
    <dgm:pt modelId="{EFF5590A-E9A1-4BD5-9DED-71DD7AA94BBD}" type="pres">
      <dgm:prSet presAssocID="{485C2497-8804-492D-85A5-7BE0F698D704}" presName="tx1" presStyleLbl="revTx" presStyleIdx="2" presStyleCnt="8"/>
      <dgm:spPr/>
    </dgm:pt>
    <dgm:pt modelId="{5D7F2873-C7FE-47DB-AD94-B14F54BCE89D}" type="pres">
      <dgm:prSet presAssocID="{485C2497-8804-492D-85A5-7BE0F698D704}" presName="vert1" presStyleCnt="0"/>
      <dgm:spPr/>
    </dgm:pt>
    <dgm:pt modelId="{0C95B193-BC08-4DA5-92BD-53B179AD74D9}" type="pres">
      <dgm:prSet presAssocID="{A098C46B-B3C2-4696-95A7-DE00A52C0F5E}" presName="thickLine" presStyleLbl="alignNode1" presStyleIdx="3" presStyleCnt="8"/>
      <dgm:spPr/>
    </dgm:pt>
    <dgm:pt modelId="{637A75AA-ACB0-4FE5-B563-392D1CCA2C85}" type="pres">
      <dgm:prSet presAssocID="{A098C46B-B3C2-4696-95A7-DE00A52C0F5E}" presName="horz1" presStyleCnt="0"/>
      <dgm:spPr/>
    </dgm:pt>
    <dgm:pt modelId="{570734BA-31E5-43B2-B17F-40296EFEDAEE}" type="pres">
      <dgm:prSet presAssocID="{A098C46B-B3C2-4696-95A7-DE00A52C0F5E}" presName="tx1" presStyleLbl="revTx" presStyleIdx="3" presStyleCnt="8"/>
      <dgm:spPr/>
    </dgm:pt>
    <dgm:pt modelId="{2B92406B-F678-4C0E-B1D4-700FFAA6F387}" type="pres">
      <dgm:prSet presAssocID="{A098C46B-B3C2-4696-95A7-DE00A52C0F5E}" presName="vert1" presStyleCnt="0"/>
      <dgm:spPr/>
    </dgm:pt>
    <dgm:pt modelId="{B96F13DC-B5AB-42CE-B613-62DEE9C6C645}" type="pres">
      <dgm:prSet presAssocID="{D1A8CE4C-FA51-4293-BA70-8B2CA7CC311A}" presName="thickLine" presStyleLbl="alignNode1" presStyleIdx="4" presStyleCnt="8"/>
      <dgm:spPr/>
    </dgm:pt>
    <dgm:pt modelId="{E2B23DE4-2BB0-4A86-8D05-1532860B41E0}" type="pres">
      <dgm:prSet presAssocID="{D1A8CE4C-FA51-4293-BA70-8B2CA7CC311A}" presName="horz1" presStyleCnt="0"/>
      <dgm:spPr/>
    </dgm:pt>
    <dgm:pt modelId="{FCD28E07-AF08-468C-9C07-52A9A2E0674C}" type="pres">
      <dgm:prSet presAssocID="{D1A8CE4C-FA51-4293-BA70-8B2CA7CC311A}" presName="tx1" presStyleLbl="revTx" presStyleIdx="4" presStyleCnt="8"/>
      <dgm:spPr/>
    </dgm:pt>
    <dgm:pt modelId="{F34C8D74-6D1A-4940-9441-186EFD6DA3E9}" type="pres">
      <dgm:prSet presAssocID="{D1A8CE4C-FA51-4293-BA70-8B2CA7CC311A}" presName="vert1" presStyleCnt="0"/>
      <dgm:spPr/>
    </dgm:pt>
    <dgm:pt modelId="{B9C5AAC1-165D-403F-BBF1-E4D903487B91}" type="pres">
      <dgm:prSet presAssocID="{F01862A8-F942-4923-B1E2-6F3A79A8CC5F}" presName="thickLine" presStyleLbl="alignNode1" presStyleIdx="5" presStyleCnt="8"/>
      <dgm:spPr/>
    </dgm:pt>
    <dgm:pt modelId="{DD145445-A4D6-4539-AA15-DD00CEB01D77}" type="pres">
      <dgm:prSet presAssocID="{F01862A8-F942-4923-B1E2-6F3A79A8CC5F}" presName="horz1" presStyleCnt="0"/>
      <dgm:spPr/>
    </dgm:pt>
    <dgm:pt modelId="{429636BC-0FC4-4F94-A769-94A2899371B9}" type="pres">
      <dgm:prSet presAssocID="{F01862A8-F942-4923-B1E2-6F3A79A8CC5F}" presName="tx1" presStyleLbl="revTx" presStyleIdx="5" presStyleCnt="8"/>
      <dgm:spPr/>
    </dgm:pt>
    <dgm:pt modelId="{2278D437-E430-49C6-9826-49724C367E0D}" type="pres">
      <dgm:prSet presAssocID="{F01862A8-F942-4923-B1E2-6F3A79A8CC5F}" presName="vert1" presStyleCnt="0"/>
      <dgm:spPr/>
    </dgm:pt>
    <dgm:pt modelId="{19298C26-D750-4483-A8B1-3920096CDA49}" type="pres">
      <dgm:prSet presAssocID="{2176709F-C16B-4CEF-A520-C1B69C7E9DA0}" presName="thickLine" presStyleLbl="alignNode1" presStyleIdx="6" presStyleCnt="8"/>
      <dgm:spPr/>
    </dgm:pt>
    <dgm:pt modelId="{71517B8B-1FBF-46F5-8A4F-AE86EEEB0C9F}" type="pres">
      <dgm:prSet presAssocID="{2176709F-C16B-4CEF-A520-C1B69C7E9DA0}" presName="horz1" presStyleCnt="0"/>
      <dgm:spPr/>
    </dgm:pt>
    <dgm:pt modelId="{3C162794-072C-488B-8F1D-2AEADA3E6679}" type="pres">
      <dgm:prSet presAssocID="{2176709F-C16B-4CEF-A520-C1B69C7E9DA0}" presName="tx1" presStyleLbl="revTx" presStyleIdx="6" presStyleCnt="8"/>
      <dgm:spPr/>
    </dgm:pt>
    <dgm:pt modelId="{2F31BB10-8F76-4234-8029-61C7F7C5E262}" type="pres">
      <dgm:prSet presAssocID="{2176709F-C16B-4CEF-A520-C1B69C7E9DA0}" presName="vert1" presStyleCnt="0"/>
      <dgm:spPr/>
    </dgm:pt>
    <dgm:pt modelId="{AC7134F8-0698-478B-B319-2CFCAC12B5F2}" type="pres">
      <dgm:prSet presAssocID="{F2C08BC5-719F-45C5-B2BA-2D7D829F2D08}" presName="thickLine" presStyleLbl="alignNode1" presStyleIdx="7" presStyleCnt="8"/>
      <dgm:spPr/>
    </dgm:pt>
    <dgm:pt modelId="{77C473C6-927C-4DFA-A7B7-1509073EBFAE}" type="pres">
      <dgm:prSet presAssocID="{F2C08BC5-719F-45C5-B2BA-2D7D829F2D08}" presName="horz1" presStyleCnt="0"/>
      <dgm:spPr/>
    </dgm:pt>
    <dgm:pt modelId="{C3313655-26A1-461E-9F8F-5301F1BA98EF}" type="pres">
      <dgm:prSet presAssocID="{F2C08BC5-719F-45C5-B2BA-2D7D829F2D08}" presName="tx1" presStyleLbl="revTx" presStyleIdx="7" presStyleCnt="8"/>
      <dgm:spPr/>
    </dgm:pt>
    <dgm:pt modelId="{2D6FAD91-62E4-4EA5-A42A-F5679C8394CD}" type="pres">
      <dgm:prSet presAssocID="{F2C08BC5-719F-45C5-B2BA-2D7D829F2D08}" presName="vert1" presStyleCnt="0"/>
      <dgm:spPr/>
    </dgm:pt>
  </dgm:ptLst>
  <dgm:cxnLst>
    <dgm:cxn modelId="{3752011A-EC79-4826-8099-49C33BEB3764}" type="presOf" srcId="{59036F72-870D-4D40-BD06-0449AD104510}" destId="{8049EF1D-05BC-496B-BDAC-37B682D050BB}" srcOrd="0" destOrd="0" presId="urn:microsoft.com/office/officeart/2008/layout/LinedList"/>
    <dgm:cxn modelId="{A846071C-3531-4BF7-A4C2-088857E5D7F2}" type="presOf" srcId="{F2C08BC5-719F-45C5-B2BA-2D7D829F2D08}" destId="{C3313655-26A1-461E-9F8F-5301F1BA98EF}" srcOrd="0" destOrd="0" presId="urn:microsoft.com/office/officeart/2008/layout/LinedList"/>
    <dgm:cxn modelId="{0CEC9B34-244B-4BC7-AB1A-F740C41F999B}" srcId="{B4CD148F-41F1-463B-8862-7103B466083F}" destId="{282F84D9-6260-470A-A8CE-F6AEC7C85BF9}" srcOrd="1" destOrd="0" parTransId="{D4096075-49C7-47ED-B2D0-A3F44189BC0E}" sibTransId="{145F50DA-F81A-4FAF-AE2F-24DC5AE55E59}"/>
    <dgm:cxn modelId="{0B89E861-AEDC-44A5-ACEA-44EFCF25242E}" type="presOf" srcId="{D1A8CE4C-FA51-4293-BA70-8B2CA7CC311A}" destId="{FCD28E07-AF08-468C-9C07-52A9A2E0674C}" srcOrd="0" destOrd="0" presId="urn:microsoft.com/office/officeart/2008/layout/LinedList"/>
    <dgm:cxn modelId="{5D9A5F48-949A-4283-955B-8EE2CD1719BE}" type="presOf" srcId="{F01862A8-F942-4923-B1E2-6F3A79A8CC5F}" destId="{429636BC-0FC4-4F94-A769-94A2899371B9}" srcOrd="0" destOrd="0" presId="urn:microsoft.com/office/officeart/2008/layout/LinedList"/>
    <dgm:cxn modelId="{BE206B4B-C3F7-42F4-A40B-9771191E319E}" srcId="{B4CD148F-41F1-463B-8862-7103B466083F}" destId="{485C2497-8804-492D-85A5-7BE0F698D704}" srcOrd="2" destOrd="0" parTransId="{9C529424-EB74-4C5D-B4AD-4CEF6A507A9A}" sibTransId="{112C81ED-E017-4DE6-9C1B-02E8E0634A30}"/>
    <dgm:cxn modelId="{6219BA52-BA62-4E1D-B9B9-800184A152DA}" type="presOf" srcId="{A098C46B-B3C2-4696-95A7-DE00A52C0F5E}" destId="{570734BA-31E5-43B2-B17F-40296EFEDAEE}" srcOrd="0" destOrd="0" presId="urn:microsoft.com/office/officeart/2008/layout/LinedList"/>
    <dgm:cxn modelId="{11F75586-76A5-4F9B-B0C5-9965F2EA9371}" srcId="{B4CD148F-41F1-463B-8862-7103B466083F}" destId="{59036F72-870D-4D40-BD06-0449AD104510}" srcOrd="0" destOrd="0" parTransId="{57B3EBB9-84D0-4EA8-8A57-6F0E2DF1A4F7}" sibTransId="{D9629646-8B44-4ABF-BCAD-74B512DDE0A8}"/>
    <dgm:cxn modelId="{A258BF93-6827-41F0-95C7-4DF67CBA7E09}" type="presOf" srcId="{282F84D9-6260-470A-A8CE-F6AEC7C85BF9}" destId="{80F6D1F5-FBDA-467D-8FD4-DC2B81B173ED}" srcOrd="0" destOrd="0" presId="urn:microsoft.com/office/officeart/2008/layout/LinedList"/>
    <dgm:cxn modelId="{36E0FFA7-5F1C-46A3-B30F-F0E366D968C8}" srcId="{B4CD148F-41F1-463B-8862-7103B466083F}" destId="{D1A8CE4C-FA51-4293-BA70-8B2CA7CC311A}" srcOrd="4" destOrd="0" parTransId="{F3AD3669-C71D-42A4-818F-AE8E2DF75244}" sibTransId="{8CC78BA4-59E0-438C-B043-78DF9264597C}"/>
    <dgm:cxn modelId="{7911D2AB-00B9-481E-877D-9B3934CEE844}" type="presOf" srcId="{2176709F-C16B-4CEF-A520-C1B69C7E9DA0}" destId="{3C162794-072C-488B-8F1D-2AEADA3E6679}" srcOrd="0" destOrd="0" presId="urn:microsoft.com/office/officeart/2008/layout/LinedList"/>
    <dgm:cxn modelId="{B90A58C8-743E-4D54-8193-0FDA46A233CC}" srcId="{B4CD148F-41F1-463B-8862-7103B466083F}" destId="{A098C46B-B3C2-4696-95A7-DE00A52C0F5E}" srcOrd="3" destOrd="0" parTransId="{81848239-F3F2-4ED9-9E21-37EB046F1CD8}" sibTransId="{4D675ACF-6A2E-4A60-AB9D-3B07999232CF}"/>
    <dgm:cxn modelId="{B91174D5-047C-427D-8564-909FB898C968}" srcId="{B4CD148F-41F1-463B-8862-7103B466083F}" destId="{F01862A8-F942-4923-B1E2-6F3A79A8CC5F}" srcOrd="5" destOrd="0" parTransId="{1B644829-919E-4AF3-9BF3-762B6DB432CF}" sibTransId="{B746DF1A-6336-429B-A098-49CCAFC61A4F}"/>
    <dgm:cxn modelId="{CE7758DB-0E05-4029-9BF1-427367C1621C}" type="presOf" srcId="{485C2497-8804-492D-85A5-7BE0F698D704}" destId="{EFF5590A-E9A1-4BD5-9DED-71DD7AA94BBD}" srcOrd="0" destOrd="0" presId="urn:microsoft.com/office/officeart/2008/layout/LinedList"/>
    <dgm:cxn modelId="{BE912DE1-4BB3-483E-B336-2095B95ED79D}" srcId="{B4CD148F-41F1-463B-8862-7103B466083F}" destId="{2176709F-C16B-4CEF-A520-C1B69C7E9DA0}" srcOrd="6" destOrd="0" parTransId="{0104A2FE-1507-487F-BAE3-70B7ED2ECEBA}" sibTransId="{16766D86-6A18-4761-A382-C6A3FCD3873C}"/>
    <dgm:cxn modelId="{753E03E8-2F5F-4E40-8790-408DC44DE5D2}" type="presOf" srcId="{B4CD148F-41F1-463B-8862-7103B466083F}" destId="{8FCC2E6C-810E-494D-A0B7-2D745CCAFFED}" srcOrd="0" destOrd="0" presId="urn:microsoft.com/office/officeart/2008/layout/LinedList"/>
    <dgm:cxn modelId="{4B01BEED-6385-46C7-82ED-62A49412530D}" srcId="{B4CD148F-41F1-463B-8862-7103B466083F}" destId="{F2C08BC5-719F-45C5-B2BA-2D7D829F2D08}" srcOrd="7" destOrd="0" parTransId="{098B8C96-919A-4585-9E03-CCBA175CF389}" sibTransId="{7D3DF227-7F46-4CAB-84EC-0933DA0A1B0E}"/>
    <dgm:cxn modelId="{3F62FDBA-24FF-40AD-85EF-02F7FCC93377}" type="presParOf" srcId="{8FCC2E6C-810E-494D-A0B7-2D745CCAFFED}" destId="{404DEF8C-E7C6-4102-8E3B-5353643923C9}" srcOrd="0" destOrd="0" presId="urn:microsoft.com/office/officeart/2008/layout/LinedList"/>
    <dgm:cxn modelId="{2DF9EAD6-F0FD-446E-8283-DD56DD311DD4}" type="presParOf" srcId="{8FCC2E6C-810E-494D-A0B7-2D745CCAFFED}" destId="{1C9D42CA-F2D5-4110-A305-D5A64FD6E433}" srcOrd="1" destOrd="0" presId="urn:microsoft.com/office/officeart/2008/layout/LinedList"/>
    <dgm:cxn modelId="{5739A5C1-FCA1-4BF7-89F4-A6A3F9C75EE0}" type="presParOf" srcId="{1C9D42CA-F2D5-4110-A305-D5A64FD6E433}" destId="{8049EF1D-05BC-496B-BDAC-37B682D050BB}" srcOrd="0" destOrd="0" presId="urn:microsoft.com/office/officeart/2008/layout/LinedList"/>
    <dgm:cxn modelId="{5B258171-3546-495E-8B2E-F633AFF6E9C8}" type="presParOf" srcId="{1C9D42CA-F2D5-4110-A305-D5A64FD6E433}" destId="{3F18EA39-0BA2-4DB4-9904-D0D209FCBED4}" srcOrd="1" destOrd="0" presId="urn:microsoft.com/office/officeart/2008/layout/LinedList"/>
    <dgm:cxn modelId="{CFE2367D-5D2E-4559-8142-42E77BFF68AB}" type="presParOf" srcId="{8FCC2E6C-810E-494D-A0B7-2D745CCAFFED}" destId="{E456EC9D-2155-4467-BC02-169E28CF5375}" srcOrd="2" destOrd="0" presId="urn:microsoft.com/office/officeart/2008/layout/LinedList"/>
    <dgm:cxn modelId="{A5F40125-742F-4033-8CEE-41A4E4ED0F4F}" type="presParOf" srcId="{8FCC2E6C-810E-494D-A0B7-2D745CCAFFED}" destId="{CF6876FB-5E41-4AAD-BD27-057D8DBE7287}" srcOrd="3" destOrd="0" presId="urn:microsoft.com/office/officeart/2008/layout/LinedList"/>
    <dgm:cxn modelId="{060D0374-0469-4543-8B99-16726C1ABA10}" type="presParOf" srcId="{CF6876FB-5E41-4AAD-BD27-057D8DBE7287}" destId="{80F6D1F5-FBDA-467D-8FD4-DC2B81B173ED}" srcOrd="0" destOrd="0" presId="urn:microsoft.com/office/officeart/2008/layout/LinedList"/>
    <dgm:cxn modelId="{132F9B08-8ABC-408C-851F-56126175A44F}" type="presParOf" srcId="{CF6876FB-5E41-4AAD-BD27-057D8DBE7287}" destId="{C431BC90-01BE-4863-8DB3-4C3B5E9F3883}" srcOrd="1" destOrd="0" presId="urn:microsoft.com/office/officeart/2008/layout/LinedList"/>
    <dgm:cxn modelId="{CDD5FD57-C126-45CF-8434-F319E3B2898E}" type="presParOf" srcId="{8FCC2E6C-810E-494D-A0B7-2D745CCAFFED}" destId="{3740473C-2CE4-45DD-87F9-AE963DBBB43D}" srcOrd="4" destOrd="0" presId="urn:microsoft.com/office/officeart/2008/layout/LinedList"/>
    <dgm:cxn modelId="{4871489A-50F0-421D-AD77-1A8102E9A252}" type="presParOf" srcId="{8FCC2E6C-810E-494D-A0B7-2D745CCAFFED}" destId="{30B030F9-43C3-4954-BD1D-29E0F96BA6FB}" srcOrd="5" destOrd="0" presId="urn:microsoft.com/office/officeart/2008/layout/LinedList"/>
    <dgm:cxn modelId="{A59AB86A-F6BF-478B-AC86-126D38D35714}" type="presParOf" srcId="{30B030F9-43C3-4954-BD1D-29E0F96BA6FB}" destId="{EFF5590A-E9A1-4BD5-9DED-71DD7AA94BBD}" srcOrd="0" destOrd="0" presId="urn:microsoft.com/office/officeart/2008/layout/LinedList"/>
    <dgm:cxn modelId="{1184A952-2C30-4578-A617-3DD7C6523CED}" type="presParOf" srcId="{30B030F9-43C3-4954-BD1D-29E0F96BA6FB}" destId="{5D7F2873-C7FE-47DB-AD94-B14F54BCE89D}" srcOrd="1" destOrd="0" presId="urn:microsoft.com/office/officeart/2008/layout/LinedList"/>
    <dgm:cxn modelId="{317DCD97-E829-41B3-8999-9AE1AA0C7416}" type="presParOf" srcId="{8FCC2E6C-810E-494D-A0B7-2D745CCAFFED}" destId="{0C95B193-BC08-4DA5-92BD-53B179AD74D9}" srcOrd="6" destOrd="0" presId="urn:microsoft.com/office/officeart/2008/layout/LinedList"/>
    <dgm:cxn modelId="{637409AC-FDCB-41A1-960D-79652D8B5363}" type="presParOf" srcId="{8FCC2E6C-810E-494D-A0B7-2D745CCAFFED}" destId="{637A75AA-ACB0-4FE5-B563-392D1CCA2C85}" srcOrd="7" destOrd="0" presId="urn:microsoft.com/office/officeart/2008/layout/LinedList"/>
    <dgm:cxn modelId="{95B23622-D160-4C3D-88D9-4EDF546E848D}" type="presParOf" srcId="{637A75AA-ACB0-4FE5-B563-392D1CCA2C85}" destId="{570734BA-31E5-43B2-B17F-40296EFEDAEE}" srcOrd="0" destOrd="0" presId="urn:microsoft.com/office/officeart/2008/layout/LinedList"/>
    <dgm:cxn modelId="{708B53B0-7FA6-4E6E-AEF4-0FB6F1C9E721}" type="presParOf" srcId="{637A75AA-ACB0-4FE5-B563-392D1CCA2C85}" destId="{2B92406B-F678-4C0E-B1D4-700FFAA6F387}" srcOrd="1" destOrd="0" presId="urn:microsoft.com/office/officeart/2008/layout/LinedList"/>
    <dgm:cxn modelId="{D616BDB2-C23F-4AAE-838E-AAA4E71F9E68}" type="presParOf" srcId="{8FCC2E6C-810E-494D-A0B7-2D745CCAFFED}" destId="{B96F13DC-B5AB-42CE-B613-62DEE9C6C645}" srcOrd="8" destOrd="0" presId="urn:microsoft.com/office/officeart/2008/layout/LinedList"/>
    <dgm:cxn modelId="{EB0DC667-02AA-4060-A490-CB01D685B9E2}" type="presParOf" srcId="{8FCC2E6C-810E-494D-A0B7-2D745CCAFFED}" destId="{E2B23DE4-2BB0-4A86-8D05-1532860B41E0}" srcOrd="9" destOrd="0" presId="urn:microsoft.com/office/officeart/2008/layout/LinedList"/>
    <dgm:cxn modelId="{5C750F27-C5AA-4BA1-B53F-1D88ED71645C}" type="presParOf" srcId="{E2B23DE4-2BB0-4A86-8D05-1532860B41E0}" destId="{FCD28E07-AF08-468C-9C07-52A9A2E0674C}" srcOrd="0" destOrd="0" presId="urn:microsoft.com/office/officeart/2008/layout/LinedList"/>
    <dgm:cxn modelId="{610B1E3C-24D0-4709-ACFA-A0253F8E11C2}" type="presParOf" srcId="{E2B23DE4-2BB0-4A86-8D05-1532860B41E0}" destId="{F34C8D74-6D1A-4940-9441-186EFD6DA3E9}" srcOrd="1" destOrd="0" presId="urn:microsoft.com/office/officeart/2008/layout/LinedList"/>
    <dgm:cxn modelId="{2E54E603-D3ED-4AFE-979E-B6A2C05610EA}" type="presParOf" srcId="{8FCC2E6C-810E-494D-A0B7-2D745CCAFFED}" destId="{B9C5AAC1-165D-403F-BBF1-E4D903487B91}" srcOrd="10" destOrd="0" presId="urn:microsoft.com/office/officeart/2008/layout/LinedList"/>
    <dgm:cxn modelId="{D7F5F9E0-8D61-40EF-BEF3-8A0D53E64018}" type="presParOf" srcId="{8FCC2E6C-810E-494D-A0B7-2D745CCAFFED}" destId="{DD145445-A4D6-4539-AA15-DD00CEB01D77}" srcOrd="11" destOrd="0" presId="urn:microsoft.com/office/officeart/2008/layout/LinedList"/>
    <dgm:cxn modelId="{6983C426-5EBD-4ECE-9F37-97681DB078ED}" type="presParOf" srcId="{DD145445-A4D6-4539-AA15-DD00CEB01D77}" destId="{429636BC-0FC4-4F94-A769-94A2899371B9}" srcOrd="0" destOrd="0" presId="urn:microsoft.com/office/officeart/2008/layout/LinedList"/>
    <dgm:cxn modelId="{AC2A6793-0797-48C6-A6D8-FA199202099C}" type="presParOf" srcId="{DD145445-A4D6-4539-AA15-DD00CEB01D77}" destId="{2278D437-E430-49C6-9826-49724C367E0D}" srcOrd="1" destOrd="0" presId="urn:microsoft.com/office/officeart/2008/layout/LinedList"/>
    <dgm:cxn modelId="{A492BE4A-E731-4801-AB43-CA19990884A8}" type="presParOf" srcId="{8FCC2E6C-810E-494D-A0B7-2D745CCAFFED}" destId="{19298C26-D750-4483-A8B1-3920096CDA49}" srcOrd="12" destOrd="0" presId="urn:microsoft.com/office/officeart/2008/layout/LinedList"/>
    <dgm:cxn modelId="{0143658F-98DE-4BD7-8CCD-42224C3585CE}" type="presParOf" srcId="{8FCC2E6C-810E-494D-A0B7-2D745CCAFFED}" destId="{71517B8B-1FBF-46F5-8A4F-AE86EEEB0C9F}" srcOrd="13" destOrd="0" presId="urn:microsoft.com/office/officeart/2008/layout/LinedList"/>
    <dgm:cxn modelId="{62AA1272-6271-47F7-B971-471CE03490CF}" type="presParOf" srcId="{71517B8B-1FBF-46F5-8A4F-AE86EEEB0C9F}" destId="{3C162794-072C-488B-8F1D-2AEADA3E6679}" srcOrd="0" destOrd="0" presId="urn:microsoft.com/office/officeart/2008/layout/LinedList"/>
    <dgm:cxn modelId="{65D5A4B4-BCFA-4603-A608-46FCD1AD590D}" type="presParOf" srcId="{71517B8B-1FBF-46F5-8A4F-AE86EEEB0C9F}" destId="{2F31BB10-8F76-4234-8029-61C7F7C5E262}" srcOrd="1" destOrd="0" presId="urn:microsoft.com/office/officeart/2008/layout/LinedList"/>
    <dgm:cxn modelId="{65AC7EC8-1B5E-4E13-985F-B7678A3EE4AA}" type="presParOf" srcId="{8FCC2E6C-810E-494D-A0B7-2D745CCAFFED}" destId="{AC7134F8-0698-478B-B319-2CFCAC12B5F2}" srcOrd="14" destOrd="0" presId="urn:microsoft.com/office/officeart/2008/layout/LinedList"/>
    <dgm:cxn modelId="{53425CDD-8679-4EEA-B6D1-F1898181D2C8}" type="presParOf" srcId="{8FCC2E6C-810E-494D-A0B7-2D745CCAFFED}" destId="{77C473C6-927C-4DFA-A7B7-1509073EBFAE}" srcOrd="15" destOrd="0" presId="urn:microsoft.com/office/officeart/2008/layout/LinedList"/>
    <dgm:cxn modelId="{9CB3D282-F1E2-40D6-946E-9EDD106D9F6B}" type="presParOf" srcId="{77C473C6-927C-4DFA-A7B7-1509073EBFAE}" destId="{C3313655-26A1-461E-9F8F-5301F1BA98EF}" srcOrd="0" destOrd="0" presId="urn:microsoft.com/office/officeart/2008/layout/LinedList"/>
    <dgm:cxn modelId="{170DEB59-7F64-48CE-99BF-FE0E8CA0AF62}" type="presParOf" srcId="{77C473C6-927C-4DFA-A7B7-1509073EBFAE}" destId="{2D6FAD91-62E4-4EA5-A42A-F5679C8394C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0B9B31-0848-4794-AAEE-CE5558403AFF}"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CD9F6F0A-277B-44EF-847C-AD61D6749D8E}">
      <dgm:prSet/>
      <dgm:spPr/>
      <dgm:t>
        <a:bodyPr/>
        <a:lstStyle/>
        <a:p>
          <a:r>
            <a:rPr lang="fi-FI"/>
            <a:t>Pariterapeutti pitää jatkuvasti mielessään parisuhdeasennoitumista</a:t>
          </a:r>
          <a:endParaRPr lang="en-US"/>
        </a:p>
      </dgm:t>
    </dgm:pt>
    <dgm:pt modelId="{471CCAB4-21DE-4819-9373-C7268D3E42AE}" type="parTrans" cxnId="{D5DDCEFB-B3DA-485D-AFCB-6E527DBBE1A3}">
      <dgm:prSet/>
      <dgm:spPr/>
      <dgm:t>
        <a:bodyPr/>
        <a:lstStyle/>
        <a:p>
          <a:endParaRPr lang="en-US"/>
        </a:p>
      </dgm:t>
    </dgm:pt>
    <dgm:pt modelId="{ECEA15BE-4FDF-49A1-A013-ED2ABE7865C5}" type="sibTrans" cxnId="{D5DDCEFB-B3DA-485D-AFCB-6E527DBBE1A3}">
      <dgm:prSet/>
      <dgm:spPr/>
      <dgm:t>
        <a:bodyPr/>
        <a:lstStyle/>
        <a:p>
          <a:endParaRPr lang="en-US"/>
        </a:p>
      </dgm:t>
    </dgm:pt>
    <dgm:pt modelId="{F1258378-80D5-4128-8395-0E44497AB57B}">
      <dgm:prSet/>
      <dgm:spPr/>
      <dgm:t>
        <a:bodyPr/>
        <a:lstStyle/>
        <a:p>
          <a:r>
            <a:rPr lang="fi-FI"/>
            <a:t>Se on kykyä olla suhteessa ja subjektiivisesti liittyä molempiin yksilöihin ja samanaikaisesti kyetä asettumaan suhteen ulkopuoliseksi parisuhteen havainnoijaksi</a:t>
          </a:r>
          <a:endParaRPr lang="en-US"/>
        </a:p>
      </dgm:t>
    </dgm:pt>
    <dgm:pt modelId="{F759920A-690D-44B8-874D-600DF57D332E}" type="parTrans" cxnId="{434E21A4-D232-42CF-B1B4-45EF593C1270}">
      <dgm:prSet/>
      <dgm:spPr/>
      <dgm:t>
        <a:bodyPr/>
        <a:lstStyle/>
        <a:p>
          <a:endParaRPr lang="en-US"/>
        </a:p>
      </dgm:t>
    </dgm:pt>
    <dgm:pt modelId="{6C26F977-E030-42D3-84F8-1498259B7FEB}" type="sibTrans" cxnId="{434E21A4-D232-42CF-B1B4-45EF593C1270}">
      <dgm:prSet/>
      <dgm:spPr/>
      <dgm:t>
        <a:bodyPr/>
        <a:lstStyle/>
        <a:p>
          <a:endParaRPr lang="en-US"/>
        </a:p>
      </dgm:t>
    </dgm:pt>
    <dgm:pt modelId="{574341B4-E773-44D3-BE2B-45A087B59EFB}">
      <dgm:prSet/>
      <dgm:spPr/>
      <dgm:t>
        <a:bodyPr/>
        <a:lstStyle/>
        <a:p>
          <a:r>
            <a:rPr lang="fi-FI"/>
            <a:t>Pariterapeutin pitää jatkuvasti olla reflektiivisessä suhteessa itseensä ja omiin tunteisiin, jotta ei tulisi vedetyksi parin välisiin suhderistiriitoihin </a:t>
          </a:r>
          <a:endParaRPr lang="en-US"/>
        </a:p>
      </dgm:t>
    </dgm:pt>
    <dgm:pt modelId="{33EE7348-1279-4A3E-B529-5EACB2AB729F}" type="parTrans" cxnId="{DE57E077-56C7-4372-AECC-3FBB02E9F472}">
      <dgm:prSet/>
      <dgm:spPr/>
      <dgm:t>
        <a:bodyPr/>
        <a:lstStyle/>
        <a:p>
          <a:endParaRPr lang="en-US"/>
        </a:p>
      </dgm:t>
    </dgm:pt>
    <dgm:pt modelId="{AAA196A5-34AB-48F2-86D1-E093F52F96BB}" type="sibTrans" cxnId="{DE57E077-56C7-4372-AECC-3FBB02E9F472}">
      <dgm:prSet/>
      <dgm:spPr/>
      <dgm:t>
        <a:bodyPr/>
        <a:lstStyle/>
        <a:p>
          <a:endParaRPr lang="en-US"/>
        </a:p>
      </dgm:t>
    </dgm:pt>
    <dgm:pt modelId="{AB7ECE15-320B-482D-95DB-999561400B6F}">
      <dgm:prSet/>
      <dgm:spPr/>
      <dgm:t>
        <a:bodyPr/>
        <a:lstStyle/>
        <a:p>
          <a:r>
            <a:rPr lang="fi-FI"/>
            <a:t>Tärkeää kyetä olemaan molempia varten, vaikka keskittyisikin hetkittäin vain toiseen</a:t>
          </a:r>
          <a:endParaRPr lang="en-US"/>
        </a:p>
      </dgm:t>
    </dgm:pt>
    <dgm:pt modelId="{F85A2DCB-CC51-4F59-8502-8079112A867E}" type="parTrans" cxnId="{DEE9CC0C-7338-4BE5-A63F-AD14B0F21775}">
      <dgm:prSet/>
      <dgm:spPr/>
      <dgm:t>
        <a:bodyPr/>
        <a:lstStyle/>
        <a:p>
          <a:endParaRPr lang="en-US"/>
        </a:p>
      </dgm:t>
    </dgm:pt>
    <dgm:pt modelId="{5C0FA016-7431-445D-B7EB-CB90655301D8}" type="sibTrans" cxnId="{DEE9CC0C-7338-4BE5-A63F-AD14B0F21775}">
      <dgm:prSet/>
      <dgm:spPr/>
      <dgm:t>
        <a:bodyPr/>
        <a:lstStyle/>
        <a:p>
          <a:endParaRPr lang="en-US"/>
        </a:p>
      </dgm:t>
    </dgm:pt>
    <dgm:pt modelId="{BF8B992A-A490-4868-AE63-B7BCB3AB1CD7}" type="pres">
      <dgm:prSet presAssocID="{0B0B9B31-0848-4794-AAEE-CE5558403AFF}" presName="vert0" presStyleCnt="0">
        <dgm:presLayoutVars>
          <dgm:dir/>
          <dgm:animOne val="branch"/>
          <dgm:animLvl val="lvl"/>
        </dgm:presLayoutVars>
      </dgm:prSet>
      <dgm:spPr/>
    </dgm:pt>
    <dgm:pt modelId="{C60F2E13-1194-400A-908D-FC19213D62ED}" type="pres">
      <dgm:prSet presAssocID="{CD9F6F0A-277B-44EF-847C-AD61D6749D8E}" presName="thickLine" presStyleLbl="alignNode1" presStyleIdx="0" presStyleCnt="4"/>
      <dgm:spPr/>
    </dgm:pt>
    <dgm:pt modelId="{346366E2-2684-4029-8631-AA33C07001F9}" type="pres">
      <dgm:prSet presAssocID="{CD9F6F0A-277B-44EF-847C-AD61D6749D8E}" presName="horz1" presStyleCnt="0"/>
      <dgm:spPr/>
    </dgm:pt>
    <dgm:pt modelId="{A56F8E80-EF1D-46D1-B33B-4EB8226F394F}" type="pres">
      <dgm:prSet presAssocID="{CD9F6F0A-277B-44EF-847C-AD61D6749D8E}" presName="tx1" presStyleLbl="revTx" presStyleIdx="0" presStyleCnt="4"/>
      <dgm:spPr/>
    </dgm:pt>
    <dgm:pt modelId="{61FED187-09D6-42A8-BF57-7B4D8EA6D868}" type="pres">
      <dgm:prSet presAssocID="{CD9F6F0A-277B-44EF-847C-AD61D6749D8E}" presName="vert1" presStyleCnt="0"/>
      <dgm:spPr/>
    </dgm:pt>
    <dgm:pt modelId="{B28240EF-CAC4-473A-BAA5-A972F4581BCD}" type="pres">
      <dgm:prSet presAssocID="{F1258378-80D5-4128-8395-0E44497AB57B}" presName="thickLine" presStyleLbl="alignNode1" presStyleIdx="1" presStyleCnt="4"/>
      <dgm:spPr/>
    </dgm:pt>
    <dgm:pt modelId="{2DA9F514-4012-47A0-996A-72848052000C}" type="pres">
      <dgm:prSet presAssocID="{F1258378-80D5-4128-8395-0E44497AB57B}" presName="horz1" presStyleCnt="0"/>
      <dgm:spPr/>
    </dgm:pt>
    <dgm:pt modelId="{BC8D8808-05A3-4ACF-A05C-2627AB51AF0C}" type="pres">
      <dgm:prSet presAssocID="{F1258378-80D5-4128-8395-0E44497AB57B}" presName="tx1" presStyleLbl="revTx" presStyleIdx="1" presStyleCnt="4"/>
      <dgm:spPr/>
    </dgm:pt>
    <dgm:pt modelId="{112993BE-C18A-4638-8AB8-B18F62172922}" type="pres">
      <dgm:prSet presAssocID="{F1258378-80D5-4128-8395-0E44497AB57B}" presName="vert1" presStyleCnt="0"/>
      <dgm:spPr/>
    </dgm:pt>
    <dgm:pt modelId="{AC510E91-9E38-402D-AA62-630E1AF40AF1}" type="pres">
      <dgm:prSet presAssocID="{574341B4-E773-44D3-BE2B-45A087B59EFB}" presName="thickLine" presStyleLbl="alignNode1" presStyleIdx="2" presStyleCnt="4"/>
      <dgm:spPr/>
    </dgm:pt>
    <dgm:pt modelId="{0AF70163-E150-4A6E-A511-0CDB5CBFAC49}" type="pres">
      <dgm:prSet presAssocID="{574341B4-E773-44D3-BE2B-45A087B59EFB}" presName="horz1" presStyleCnt="0"/>
      <dgm:spPr/>
    </dgm:pt>
    <dgm:pt modelId="{422DDCAA-AC68-48EB-9CE2-DF397EE64C25}" type="pres">
      <dgm:prSet presAssocID="{574341B4-E773-44D3-BE2B-45A087B59EFB}" presName="tx1" presStyleLbl="revTx" presStyleIdx="2" presStyleCnt="4"/>
      <dgm:spPr/>
    </dgm:pt>
    <dgm:pt modelId="{58C69AA5-FDB9-4CD1-A34D-E284214F450B}" type="pres">
      <dgm:prSet presAssocID="{574341B4-E773-44D3-BE2B-45A087B59EFB}" presName="vert1" presStyleCnt="0"/>
      <dgm:spPr/>
    </dgm:pt>
    <dgm:pt modelId="{61A7DEEF-85FF-4152-9EEA-49792A654D2C}" type="pres">
      <dgm:prSet presAssocID="{AB7ECE15-320B-482D-95DB-999561400B6F}" presName="thickLine" presStyleLbl="alignNode1" presStyleIdx="3" presStyleCnt="4"/>
      <dgm:spPr/>
    </dgm:pt>
    <dgm:pt modelId="{C0455107-AE26-4331-8216-5A46906F947C}" type="pres">
      <dgm:prSet presAssocID="{AB7ECE15-320B-482D-95DB-999561400B6F}" presName="horz1" presStyleCnt="0"/>
      <dgm:spPr/>
    </dgm:pt>
    <dgm:pt modelId="{8CDC1B2B-B632-4B2E-9C34-2CABB0AABC20}" type="pres">
      <dgm:prSet presAssocID="{AB7ECE15-320B-482D-95DB-999561400B6F}" presName="tx1" presStyleLbl="revTx" presStyleIdx="3" presStyleCnt="4"/>
      <dgm:spPr/>
    </dgm:pt>
    <dgm:pt modelId="{CB3F0B1A-8DCC-4482-AAB0-72F697F5B76F}" type="pres">
      <dgm:prSet presAssocID="{AB7ECE15-320B-482D-95DB-999561400B6F}" presName="vert1" presStyleCnt="0"/>
      <dgm:spPr/>
    </dgm:pt>
  </dgm:ptLst>
  <dgm:cxnLst>
    <dgm:cxn modelId="{DEE9CC0C-7338-4BE5-A63F-AD14B0F21775}" srcId="{0B0B9B31-0848-4794-AAEE-CE5558403AFF}" destId="{AB7ECE15-320B-482D-95DB-999561400B6F}" srcOrd="3" destOrd="0" parTransId="{F85A2DCB-CC51-4F59-8502-8079112A867E}" sibTransId="{5C0FA016-7431-445D-B7EB-CB90655301D8}"/>
    <dgm:cxn modelId="{2932990E-F477-4593-B61D-D1683839E3E2}" type="presOf" srcId="{AB7ECE15-320B-482D-95DB-999561400B6F}" destId="{8CDC1B2B-B632-4B2E-9C34-2CABB0AABC20}" srcOrd="0" destOrd="0" presId="urn:microsoft.com/office/officeart/2008/layout/LinedList"/>
    <dgm:cxn modelId="{C718E13A-C27D-4F6C-8553-B810D1DE05CB}" type="presOf" srcId="{CD9F6F0A-277B-44EF-847C-AD61D6749D8E}" destId="{A56F8E80-EF1D-46D1-B33B-4EB8226F394F}" srcOrd="0" destOrd="0" presId="urn:microsoft.com/office/officeart/2008/layout/LinedList"/>
    <dgm:cxn modelId="{52A03B65-5C10-42E3-BD53-8DD49B4EDA39}" type="presOf" srcId="{0B0B9B31-0848-4794-AAEE-CE5558403AFF}" destId="{BF8B992A-A490-4868-AE63-B7BCB3AB1CD7}" srcOrd="0" destOrd="0" presId="urn:microsoft.com/office/officeart/2008/layout/LinedList"/>
    <dgm:cxn modelId="{36192473-7299-4800-B1F1-442B3A644910}" type="presOf" srcId="{574341B4-E773-44D3-BE2B-45A087B59EFB}" destId="{422DDCAA-AC68-48EB-9CE2-DF397EE64C25}" srcOrd="0" destOrd="0" presId="urn:microsoft.com/office/officeart/2008/layout/LinedList"/>
    <dgm:cxn modelId="{DE57E077-56C7-4372-AECC-3FBB02E9F472}" srcId="{0B0B9B31-0848-4794-AAEE-CE5558403AFF}" destId="{574341B4-E773-44D3-BE2B-45A087B59EFB}" srcOrd="2" destOrd="0" parTransId="{33EE7348-1279-4A3E-B529-5EACB2AB729F}" sibTransId="{AAA196A5-34AB-48F2-86D1-E093F52F96BB}"/>
    <dgm:cxn modelId="{434E21A4-D232-42CF-B1B4-45EF593C1270}" srcId="{0B0B9B31-0848-4794-AAEE-CE5558403AFF}" destId="{F1258378-80D5-4128-8395-0E44497AB57B}" srcOrd="1" destOrd="0" parTransId="{F759920A-690D-44B8-874D-600DF57D332E}" sibTransId="{6C26F977-E030-42D3-84F8-1498259B7FEB}"/>
    <dgm:cxn modelId="{8EFCA0FB-1F16-4020-AC4B-C5A07357B4D2}" type="presOf" srcId="{F1258378-80D5-4128-8395-0E44497AB57B}" destId="{BC8D8808-05A3-4ACF-A05C-2627AB51AF0C}" srcOrd="0" destOrd="0" presId="urn:microsoft.com/office/officeart/2008/layout/LinedList"/>
    <dgm:cxn modelId="{D5DDCEFB-B3DA-485D-AFCB-6E527DBBE1A3}" srcId="{0B0B9B31-0848-4794-AAEE-CE5558403AFF}" destId="{CD9F6F0A-277B-44EF-847C-AD61D6749D8E}" srcOrd="0" destOrd="0" parTransId="{471CCAB4-21DE-4819-9373-C7268D3E42AE}" sibTransId="{ECEA15BE-4FDF-49A1-A013-ED2ABE7865C5}"/>
    <dgm:cxn modelId="{80E8CC49-DBFB-4E82-A2F1-5C80012F68E5}" type="presParOf" srcId="{BF8B992A-A490-4868-AE63-B7BCB3AB1CD7}" destId="{C60F2E13-1194-400A-908D-FC19213D62ED}" srcOrd="0" destOrd="0" presId="urn:microsoft.com/office/officeart/2008/layout/LinedList"/>
    <dgm:cxn modelId="{85A71C71-7D91-40D3-BF1D-B9FD3E3B9A67}" type="presParOf" srcId="{BF8B992A-A490-4868-AE63-B7BCB3AB1CD7}" destId="{346366E2-2684-4029-8631-AA33C07001F9}" srcOrd="1" destOrd="0" presId="urn:microsoft.com/office/officeart/2008/layout/LinedList"/>
    <dgm:cxn modelId="{052717DE-A9AB-47D6-863F-14C5F43303A2}" type="presParOf" srcId="{346366E2-2684-4029-8631-AA33C07001F9}" destId="{A56F8E80-EF1D-46D1-B33B-4EB8226F394F}" srcOrd="0" destOrd="0" presId="urn:microsoft.com/office/officeart/2008/layout/LinedList"/>
    <dgm:cxn modelId="{C2831C5A-C070-4756-BEA7-856ACAD31803}" type="presParOf" srcId="{346366E2-2684-4029-8631-AA33C07001F9}" destId="{61FED187-09D6-42A8-BF57-7B4D8EA6D868}" srcOrd="1" destOrd="0" presId="urn:microsoft.com/office/officeart/2008/layout/LinedList"/>
    <dgm:cxn modelId="{57B032C7-81C4-4FD1-B79E-CFFA541EB5FA}" type="presParOf" srcId="{BF8B992A-A490-4868-AE63-B7BCB3AB1CD7}" destId="{B28240EF-CAC4-473A-BAA5-A972F4581BCD}" srcOrd="2" destOrd="0" presId="urn:microsoft.com/office/officeart/2008/layout/LinedList"/>
    <dgm:cxn modelId="{52604D64-540F-4B23-A02A-4E0514E20C4A}" type="presParOf" srcId="{BF8B992A-A490-4868-AE63-B7BCB3AB1CD7}" destId="{2DA9F514-4012-47A0-996A-72848052000C}" srcOrd="3" destOrd="0" presId="urn:microsoft.com/office/officeart/2008/layout/LinedList"/>
    <dgm:cxn modelId="{E61D14FE-977B-4617-9178-81A4FC4F433A}" type="presParOf" srcId="{2DA9F514-4012-47A0-996A-72848052000C}" destId="{BC8D8808-05A3-4ACF-A05C-2627AB51AF0C}" srcOrd="0" destOrd="0" presId="urn:microsoft.com/office/officeart/2008/layout/LinedList"/>
    <dgm:cxn modelId="{B60AC932-4BE3-4B4C-85F0-7DFA73278BE1}" type="presParOf" srcId="{2DA9F514-4012-47A0-996A-72848052000C}" destId="{112993BE-C18A-4638-8AB8-B18F62172922}" srcOrd="1" destOrd="0" presId="urn:microsoft.com/office/officeart/2008/layout/LinedList"/>
    <dgm:cxn modelId="{09207C18-B0DC-4998-8578-DE119099DE04}" type="presParOf" srcId="{BF8B992A-A490-4868-AE63-B7BCB3AB1CD7}" destId="{AC510E91-9E38-402D-AA62-630E1AF40AF1}" srcOrd="4" destOrd="0" presId="urn:microsoft.com/office/officeart/2008/layout/LinedList"/>
    <dgm:cxn modelId="{4BB0CC35-60EE-423B-939E-A6C67431FCCB}" type="presParOf" srcId="{BF8B992A-A490-4868-AE63-B7BCB3AB1CD7}" destId="{0AF70163-E150-4A6E-A511-0CDB5CBFAC49}" srcOrd="5" destOrd="0" presId="urn:microsoft.com/office/officeart/2008/layout/LinedList"/>
    <dgm:cxn modelId="{2C7B387A-6A6C-494B-AEC0-41915BAD011C}" type="presParOf" srcId="{0AF70163-E150-4A6E-A511-0CDB5CBFAC49}" destId="{422DDCAA-AC68-48EB-9CE2-DF397EE64C25}" srcOrd="0" destOrd="0" presId="urn:microsoft.com/office/officeart/2008/layout/LinedList"/>
    <dgm:cxn modelId="{F19F07C9-B1B7-4FB1-8000-A204A2DEDE89}" type="presParOf" srcId="{0AF70163-E150-4A6E-A511-0CDB5CBFAC49}" destId="{58C69AA5-FDB9-4CD1-A34D-E284214F450B}" srcOrd="1" destOrd="0" presId="urn:microsoft.com/office/officeart/2008/layout/LinedList"/>
    <dgm:cxn modelId="{4CDA98E5-286E-4965-81C6-CC5FA9A2AF04}" type="presParOf" srcId="{BF8B992A-A490-4868-AE63-B7BCB3AB1CD7}" destId="{61A7DEEF-85FF-4152-9EEA-49792A654D2C}" srcOrd="6" destOrd="0" presId="urn:microsoft.com/office/officeart/2008/layout/LinedList"/>
    <dgm:cxn modelId="{96AF9663-CC70-4165-AEC1-26BC2488F3C9}" type="presParOf" srcId="{BF8B992A-A490-4868-AE63-B7BCB3AB1CD7}" destId="{C0455107-AE26-4331-8216-5A46906F947C}" srcOrd="7" destOrd="0" presId="urn:microsoft.com/office/officeart/2008/layout/LinedList"/>
    <dgm:cxn modelId="{ED3B780F-D0FA-4BB0-BD4E-00C4E21D4332}" type="presParOf" srcId="{C0455107-AE26-4331-8216-5A46906F947C}" destId="{8CDC1B2B-B632-4B2E-9C34-2CABB0AABC20}" srcOrd="0" destOrd="0" presId="urn:microsoft.com/office/officeart/2008/layout/LinedList"/>
    <dgm:cxn modelId="{BA25E92C-2DE4-425B-8D09-467F5FFEC345}" type="presParOf" srcId="{C0455107-AE26-4331-8216-5A46906F947C}" destId="{CB3F0B1A-8DCC-4482-AAB0-72F697F5B76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F2B34-09A4-4E6D-B4E8-4B6389F00398}">
      <dsp:nvSpPr>
        <dsp:cNvPr id="0" name=""/>
        <dsp:cNvSpPr/>
      </dsp:nvSpPr>
      <dsp:spPr>
        <a:xfrm>
          <a:off x="0" y="479"/>
          <a:ext cx="1005839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8B41647-195A-46DB-ABFD-B51F436A13CC}">
      <dsp:nvSpPr>
        <dsp:cNvPr id="0" name=""/>
        <dsp:cNvSpPr/>
      </dsp:nvSpPr>
      <dsp:spPr>
        <a:xfrm>
          <a:off x="0" y="479"/>
          <a:ext cx="10058399" cy="78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fi-FI" sz="1500" kern="1200" dirty="0"/>
            <a:t>Miten pari on kohdannut, miksi juuri heille on syntynyt parisuhde – katsaus tutustumisvaiheeseen</a:t>
          </a:r>
          <a:endParaRPr lang="en-US" sz="1500" kern="1200" dirty="0"/>
        </a:p>
      </dsp:txBody>
      <dsp:txXfrm>
        <a:off x="0" y="479"/>
        <a:ext cx="10058399" cy="786192"/>
      </dsp:txXfrm>
    </dsp:sp>
    <dsp:sp modelId="{CB127748-EC83-4BFC-A042-2CEAA06C7C17}">
      <dsp:nvSpPr>
        <dsp:cNvPr id="0" name=""/>
        <dsp:cNvSpPr/>
      </dsp:nvSpPr>
      <dsp:spPr>
        <a:xfrm>
          <a:off x="0" y="786671"/>
          <a:ext cx="1005839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34D7040-F872-482F-BC25-64753498A3EA}">
      <dsp:nvSpPr>
        <dsp:cNvPr id="0" name=""/>
        <dsp:cNvSpPr/>
      </dsp:nvSpPr>
      <dsp:spPr>
        <a:xfrm>
          <a:off x="0" y="786671"/>
          <a:ext cx="10058399" cy="78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fi-FI" sz="1500" kern="1200"/>
            <a:t>Parisuhteen kaari tähän mennessä, miten pettymyksiä on pystytty käsittelemään</a:t>
          </a:r>
          <a:endParaRPr lang="en-US" sz="1500" kern="1200"/>
        </a:p>
      </dsp:txBody>
      <dsp:txXfrm>
        <a:off x="0" y="786671"/>
        <a:ext cx="10058399" cy="786192"/>
      </dsp:txXfrm>
    </dsp:sp>
    <dsp:sp modelId="{30EC5EB6-4369-4EFC-BA11-737352C9B549}">
      <dsp:nvSpPr>
        <dsp:cNvPr id="0" name=""/>
        <dsp:cNvSpPr/>
      </dsp:nvSpPr>
      <dsp:spPr>
        <a:xfrm>
          <a:off x="0" y="1572863"/>
          <a:ext cx="1005839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F0BA509-235B-4560-9013-67857A26DEB7}">
      <dsp:nvSpPr>
        <dsp:cNvPr id="0" name=""/>
        <dsp:cNvSpPr/>
      </dsp:nvSpPr>
      <dsp:spPr>
        <a:xfrm>
          <a:off x="0" y="1572863"/>
          <a:ext cx="10058399" cy="78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fi-FI" sz="1500" kern="1200" dirty="0"/>
            <a:t>Minkälaisista ydinperheistä ja kiintymyssuhteista puolisot tulevat, millä tavalla nämä varhaiset kokemukset näkyvät parisuhteessa nyt. Miten terapiassa näkyy kiintymyssuhteet ja kiintymyssuhdetraumat, jos niitä on.</a:t>
          </a:r>
          <a:endParaRPr lang="en-US" sz="1500" kern="1200" dirty="0"/>
        </a:p>
      </dsp:txBody>
      <dsp:txXfrm>
        <a:off x="0" y="1572863"/>
        <a:ext cx="10058399" cy="786192"/>
      </dsp:txXfrm>
    </dsp:sp>
    <dsp:sp modelId="{E57AC359-ABD7-42D4-972F-77AC6D713D48}">
      <dsp:nvSpPr>
        <dsp:cNvPr id="0" name=""/>
        <dsp:cNvSpPr/>
      </dsp:nvSpPr>
      <dsp:spPr>
        <a:xfrm>
          <a:off x="0" y="2359056"/>
          <a:ext cx="1005839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5AEF81D-4F1A-4D98-AAE4-2503C9D3A439}">
      <dsp:nvSpPr>
        <dsp:cNvPr id="0" name=""/>
        <dsp:cNvSpPr/>
      </dsp:nvSpPr>
      <dsp:spPr>
        <a:xfrm>
          <a:off x="0" y="2359056"/>
          <a:ext cx="10058399" cy="78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fi-FI" sz="1500" kern="1200"/>
            <a:t>Minkälaisessa suhteessa pari elää, pystyvätkö he kuuntelemaan toisiaan, onko empatiaa, kunnioitusta, huumoria, toivoa…</a:t>
          </a:r>
          <a:endParaRPr lang="en-US" sz="1500" kern="1200"/>
        </a:p>
      </dsp:txBody>
      <dsp:txXfrm>
        <a:off x="0" y="2359056"/>
        <a:ext cx="10058399" cy="786192"/>
      </dsp:txXfrm>
    </dsp:sp>
    <dsp:sp modelId="{02C4FB54-EBED-429D-9449-25DB470E19FE}">
      <dsp:nvSpPr>
        <dsp:cNvPr id="0" name=""/>
        <dsp:cNvSpPr/>
      </dsp:nvSpPr>
      <dsp:spPr>
        <a:xfrm>
          <a:off x="0" y="3145248"/>
          <a:ext cx="1005839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F1014C0-0D53-442B-941C-CD1338F563E0}">
      <dsp:nvSpPr>
        <dsp:cNvPr id="0" name=""/>
        <dsp:cNvSpPr/>
      </dsp:nvSpPr>
      <dsp:spPr>
        <a:xfrm>
          <a:off x="0" y="3145248"/>
          <a:ext cx="10058399" cy="78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fi-FI" sz="1500" kern="1200"/>
            <a:t>Miten tunteet voidaan ilmaista tai vastaanottaa</a:t>
          </a:r>
          <a:endParaRPr lang="en-US" sz="1500" kern="1200"/>
        </a:p>
      </dsp:txBody>
      <dsp:txXfrm>
        <a:off x="0" y="3145248"/>
        <a:ext cx="10058399" cy="7861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CB726-8037-4710-BDC3-297D526B1CDE}">
      <dsp:nvSpPr>
        <dsp:cNvPr id="0" name=""/>
        <dsp:cNvSpPr/>
      </dsp:nvSpPr>
      <dsp:spPr>
        <a:xfrm>
          <a:off x="0" y="548355"/>
          <a:ext cx="10058399" cy="4797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kern="1200"/>
            <a:t>Parisuhteessa oleminen on hankalaa ja jotkut tulevat pariterapiaan juuri siksi.</a:t>
          </a:r>
          <a:endParaRPr lang="en-US" sz="2000" kern="1200"/>
        </a:p>
      </dsp:txBody>
      <dsp:txXfrm>
        <a:off x="23417" y="571772"/>
        <a:ext cx="10011565" cy="432866"/>
      </dsp:txXfrm>
    </dsp:sp>
    <dsp:sp modelId="{740311EC-CAD7-462E-9610-4121A241D344}">
      <dsp:nvSpPr>
        <dsp:cNvPr id="0" name=""/>
        <dsp:cNvSpPr/>
      </dsp:nvSpPr>
      <dsp:spPr>
        <a:xfrm>
          <a:off x="0" y="1085655"/>
          <a:ext cx="10058399" cy="479700"/>
        </a:xfrm>
        <a:prstGeom prst="roundRect">
          <a:avLst/>
        </a:prstGeom>
        <a:solidFill>
          <a:schemeClr val="accent5">
            <a:hueOff val="1502676"/>
            <a:satOff val="-6595"/>
            <a:lumOff val="196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kern="1200"/>
            <a:t>Tunne, ettei enää tunne toista – etääntyminen</a:t>
          </a:r>
          <a:endParaRPr lang="en-US" sz="2000" kern="1200"/>
        </a:p>
      </dsp:txBody>
      <dsp:txXfrm>
        <a:off x="23417" y="1109072"/>
        <a:ext cx="10011565" cy="432866"/>
      </dsp:txXfrm>
    </dsp:sp>
    <dsp:sp modelId="{416DD935-A63A-406A-A61A-9AA9D503117A}">
      <dsp:nvSpPr>
        <dsp:cNvPr id="0" name=""/>
        <dsp:cNvSpPr/>
      </dsp:nvSpPr>
      <dsp:spPr>
        <a:xfrm>
          <a:off x="0" y="1622956"/>
          <a:ext cx="10058399" cy="479700"/>
        </a:xfrm>
        <a:prstGeom prst="roundRect">
          <a:avLst/>
        </a:prstGeom>
        <a:solidFill>
          <a:schemeClr val="accent5">
            <a:hueOff val="3005351"/>
            <a:satOff val="-13190"/>
            <a:lumOff val="392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kern="1200"/>
            <a:t>Voimakas kriisi tai traumaattinen tapahtuma perheessä tai verkostossa</a:t>
          </a:r>
          <a:endParaRPr lang="en-US" sz="2000" kern="1200"/>
        </a:p>
      </dsp:txBody>
      <dsp:txXfrm>
        <a:off x="23417" y="1646373"/>
        <a:ext cx="10011565" cy="432866"/>
      </dsp:txXfrm>
    </dsp:sp>
    <dsp:sp modelId="{5E1FDC75-9D8E-4506-A2DC-AC3D94155C3B}">
      <dsp:nvSpPr>
        <dsp:cNvPr id="0" name=""/>
        <dsp:cNvSpPr/>
      </dsp:nvSpPr>
      <dsp:spPr>
        <a:xfrm>
          <a:off x="0" y="2160256"/>
          <a:ext cx="10058399" cy="479700"/>
        </a:xfrm>
        <a:prstGeom prst="roundRect">
          <a:avLst/>
        </a:prstGeom>
        <a:solidFill>
          <a:schemeClr val="accent5">
            <a:hueOff val="4508027"/>
            <a:satOff val="-19785"/>
            <a:lumOff val="5882"/>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kern="1200"/>
            <a:t>Eroajatukset – pariterapia viimeinen mahdollisuus</a:t>
          </a:r>
          <a:endParaRPr lang="en-US" sz="2000" kern="1200"/>
        </a:p>
      </dsp:txBody>
      <dsp:txXfrm>
        <a:off x="23417" y="2183673"/>
        <a:ext cx="10011565" cy="432866"/>
      </dsp:txXfrm>
    </dsp:sp>
    <dsp:sp modelId="{85E651F6-2A60-4FB0-942C-7E55D12EA140}">
      <dsp:nvSpPr>
        <dsp:cNvPr id="0" name=""/>
        <dsp:cNvSpPr/>
      </dsp:nvSpPr>
      <dsp:spPr>
        <a:xfrm>
          <a:off x="0" y="2697556"/>
          <a:ext cx="10058399" cy="479700"/>
        </a:xfrm>
        <a:prstGeom prst="roundRect">
          <a:avLst/>
        </a:prstGeom>
        <a:solidFill>
          <a:schemeClr val="accent5">
            <a:hueOff val="6010703"/>
            <a:satOff val="-26380"/>
            <a:lumOff val="7843"/>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kern="1200"/>
            <a:t>Parisuhteen kriisit; mustasukkaisuus, väkivalta, uskottomuus, eroajatukset</a:t>
          </a:r>
          <a:endParaRPr lang="en-US" sz="2000" kern="1200"/>
        </a:p>
      </dsp:txBody>
      <dsp:txXfrm>
        <a:off x="23417" y="2720973"/>
        <a:ext cx="10011565" cy="4328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DEF8C-E7C6-4102-8E3B-5353643923C9}">
      <dsp:nvSpPr>
        <dsp:cNvPr id="0" name=""/>
        <dsp:cNvSpPr/>
      </dsp:nvSpPr>
      <dsp:spPr>
        <a:xfrm>
          <a:off x="0" y="0"/>
          <a:ext cx="590618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49EF1D-05BC-496B-BDAC-37B682D050BB}">
      <dsp:nvSpPr>
        <dsp:cNvPr id="0" name=""/>
        <dsp:cNvSpPr/>
      </dsp:nvSpPr>
      <dsp:spPr>
        <a:xfrm>
          <a:off x="0" y="0"/>
          <a:ext cx="5906181" cy="653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kunnioitus, toisen kohteleminen täysivaltaisena</a:t>
          </a:r>
          <a:endParaRPr lang="en-US" sz="1700" kern="1200"/>
        </a:p>
      </dsp:txBody>
      <dsp:txXfrm>
        <a:off x="0" y="0"/>
        <a:ext cx="5906181" cy="653839"/>
      </dsp:txXfrm>
    </dsp:sp>
    <dsp:sp modelId="{E456EC9D-2155-4467-BC02-169E28CF5375}">
      <dsp:nvSpPr>
        <dsp:cNvPr id="0" name=""/>
        <dsp:cNvSpPr/>
      </dsp:nvSpPr>
      <dsp:spPr>
        <a:xfrm>
          <a:off x="0" y="653839"/>
          <a:ext cx="5906181" cy="0"/>
        </a:xfrm>
        <a:prstGeom prst="line">
          <a:avLst/>
        </a:prstGeom>
        <a:solidFill>
          <a:schemeClr val="accent2">
            <a:hueOff val="16206"/>
            <a:satOff val="1863"/>
            <a:lumOff val="-1485"/>
            <a:alphaOff val="0"/>
          </a:schemeClr>
        </a:solidFill>
        <a:ln w="12700" cap="flat" cmpd="sng" algn="ctr">
          <a:solidFill>
            <a:schemeClr val="accent2">
              <a:hueOff val="16206"/>
              <a:satOff val="1863"/>
              <a:lumOff val="-148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F6D1F5-FBDA-467D-8FD4-DC2B81B173ED}">
      <dsp:nvSpPr>
        <dsp:cNvPr id="0" name=""/>
        <dsp:cNvSpPr/>
      </dsp:nvSpPr>
      <dsp:spPr>
        <a:xfrm>
          <a:off x="0" y="653839"/>
          <a:ext cx="5906181" cy="653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kiinnostus, molempien osapuolten oppimisprosessista huolehtiminen</a:t>
          </a:r>
          <a:endParaRPr lang="en-US" sz="1700" kern="1200"/>
        </a:p>
      </dsp:txBody>
      <dsp:txXfrm>
        <a:off x="0" y="653839"/>
        <a:ext cx="5906181" cy="653839"/>
      </dsp:txXfrm>
    </dsp:sp>
    <dsp:sp modelId="{3740473C-2CE4-45DD-87F9-AE963DBBB43D}">
      <dsp:nvSpPr>
        <dsp:cNvPr id="0" name=""/>
        <dsp:cNvSpPr/>
      </dsp:nvSpPr>
      <dsp:spPr>
        <a:xfrm>
          <a:off x="0" y="1307679"/>
          <a:ext cx="5906181" cy="0"/>
        </a:xfrm>
        <a:prstGeom prst="line">
          <a:avLst/>
        </a:prstGeom>
        <a:solidFill>
          <a:schemeClr val="accent2">
            <a:hueOff val="32411"/>
            <a:satOff val="3725"/>
            <a:lumOff val="-2969"/>
            <a:alphaOff val="0"/>
          </a:schemeClr>
        </a:solidFill>
        <a:ln w="12700" cap="flat" cmpd="sng" algn="ctr">
          <a:solidFill>
            <a:schemeClr val="accent2">
              <a:hueOff val="32411"/>
              <a:satOff val="3725"/>
              <a:lumOff val="-29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F5590A-E9A1-4BD5-9DED-71DD7AA94BBD}">
      <dsp:nvSpPr>
        <dsp:cNvPr id="0" name=""/>
        <dsp:cNvSpPr/>
      </dsp:nvSpPr>
      <dsp:spPr>
        <a:xfrm>
          <a:off x="0" y="1307679"/>
          <a:ext cx="5906181" cy="653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pyrkimys tasavertaisuuteen</a:t>
          </a:r>
          <a:endParaRPr lang="en-US" sz="1700" kern="1200"/>
        </a:p>
      </dsp:txBody>
      <dsp:txXfrm>
        <a:off x="0" y="1307679"/>
        <a:ext cx="5906181" cy="653839"/>
      </dsp:txXfrm>
    </dsp:sp>
    <dsp:sp modelId="{0C95B193-BC08-4DA5-92BD-53B179AD74D9}">
      <dsp:nvSpPr>
        <dsp:cNvPr id="0" name=""/>
        <dsp:cNvSpPr/>
      </dsp:nvSpPr>
      <dsp:spPr>
        <a:xfrm>
          <a:off x="0" y="1961519"/>
          <a:ext cx="5906181" cy="0"/>
        </a:xfrm>
        <a:prstGeom prst="line">
          <a:avLst/>
        </a:prstGeom>
        <a:solidFill>
          <a:schemeClr val="accent2">
            <a:hueOff val="48617"/>
            <a:satOff val="5588"/>
            <a:lumOff val="-4454"/>
            <a:alphaOff val="0"/>
          </a:schemeClr>
        </a:solidFill>
        <a:ln w="12700" cap="flat" cmpd="sng" algn="ctr">
          <a:solidFill>
            <a:schemeClr val="accent2">
              <a:hueOff val="48617"/>
              <a:satOff val="5588"/>
              <a:lumOff val="-445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0734BA-31E5-43B2-B17F-40296EFEDAEE}">
      <dsp:nvSpPr>
        <dsp:cNvPr id="0" name=""/>
        <dsp:cNvSpPr/>
      </dsp:nvSpPr>
      <dsp:spPr>
        <a:xfrm>
          <a:off x="0" y="1961519"/>
          <a:ext cx="5906181" cy="653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työskentelyn läpinäkyvyys</a:t>
          </a:r>
          <a:endParaRPr lang="en-US" sz="1700" kern="1200"/>
        </a:p>
      </dsp:txBody>
      <dsp:txXfrm>
        <a:off x="0" y="1961519"/>
        <a:ext cx="5906181" cy="653839"/>
      </dsp:txXfrm>
    </dsp:sp>
    <dsp:sp modelId="{B96F13DC-B5AB-42CE-B613-62DEE9C6C645}">
      <dsp:nvSpPr>
        <dsp:cNvPr id="0" name=""/>
        <dsp:cNvSpPr/>
      </dsp:nvSpPr>
      <dsp:spPr>
        <a:xfrm>
          <a:off x="0" y="2615358"/>
          <a:ext cx="5906181" cy="0"/>
        </a:xfrm>
        <a:prstGeom prst="line">
          <a:avLst/>
        </a:prstGeom>
        <a:solidFill>
          <a:schemeClr val="accent2">
            <a:hueOff val="64822"/>
            <a:satOff val="7451"/>
            <a:lumOff val="-5939"/>
            <a:alphaOff val="0"/>
          </a:schemeClr>
        </a:solidFill>
        <a:ln w="12700" cap="flat" cmpd="sng" algn="ctr">
          <a:solidFill>
            <a:schemeClr val="accent2">
              <a:hueOff val="64822"/>
              <a:satOff val="7451"/>
              <a:lumOff val="-593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D28E07-AF08-468C-9C07-52A9A2E0674C}">
      <dsp:nvSpPr>
        <dsp:cNvPr id="0" name=""/>
        <dsp:cNvSpPr/>
      </dsp:nvSpPr>
      <dsp:spPr>
        <a:xfrm>
          <a:off x="0" y="2615359"/>
          <a:ext cx="5906181" cy="653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omien tunteiden  kunnioittaminen ja hyödyntäminen</a:t>
          </a:r>
          <a:endParaRPr lang="en-US" sz="1700" kern="1200"/>
        </a:p>
      </dsp:txBody>
      <dsp:txXfrm>
        <a:off x="0" y="2615359"/>
        <a:ext cx="5906181" cy="653839"/>
      </dsp:txXfrm>
    </dsp:sp>
    <dsp:sp modelId="{B9C5AAC1-165D-403F-BBF1-E4D903487B91}">
      <dsp:nvSpPr>
        <dsp:cNvPr id="0" name=""/>
        <dsp:cNvSpPr/>
      </dsp:nvSpPr>
      <dsp:spPr>
        <a:xfrm>
          <a:off x="0" y="3269198"/>
          <a:ext cx="5906181" cy="0"/>
        </a:xfrm>
        <a:prstGeom prst="line">
          <a:avLst/>
        </a:prstGeom>
        <a:solidFill>
          <a:schemeClr val="accent2">
            <a:hueOff val="81028"/>
            <a:satOff val="9314"/>
            <a:lumOff val="-7424"/>
            <a:alphaOff val="0"/>
          </a:schemeClr>
        </a:solidFill>
        <a:ln w="12700" cap="flat" cmpd="sng" algn="ctr">
          <a:solidFill>
            <a:schemeClr val="accent2">
              <a:hueOff val="81028"/>
              <a:satOff val="9314"/>
              <a:lumOff val="-74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9636BC-0FC4-4F94-A769-94A2899371B9}">
      <dsp:nvSpPr>
        <dsp:cNvPr id="0" name=""/>
        <dsp:cNvSpPr/>
      </dsp:nvSpPr>
      <dsp:spPr>
        <a:xfrm>
          <a:off x="0" y="3269198"/>
          <a:ext cx="5906181" cy="653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ammatillinen minä ja persoonallinen minä lähellä toisiaan</a:t>
          </a:r>
          <a:endParaRPr lang="en-US" sz="1700" kern="1200"/>
        </a:p>
      </dsp:txBody>
      <dsp:txXfrm>
        <a:off x="0" y="3269198"/>
        <a:ext cx="5906181" cy="653839"/>
      </dsp:txXfrm>
    </dsp:sp>
    <dsp:sp modelId="{19298C26-D750-4483-A8B1-3920096CDA49}">
      <dsp:nvSpPr>
        <dsp:cNvPr id="0" name=""/>
        <dsp:cNvSpPr/>
      </dsp:nvSpPr>
      <dsp:spPr>
        <a:xfrm>
          <a:off x="0" y="3923038"/>
          <a:ext cx="5906181" cy="0"/>
        </a:xfrm>
        <a:prstGeom prst="line">
          <a:avLst/>
        </a:prstGeom>
        <a:solidFill>
          <a:schemeClr val="accent2">
            <a:hueOff val="97234"/>
            <a:satOff val="11176"/>
            <a:lumOff val="-8908"/>
            <a:alphaOff val="0"/>
          </a:schemeClr>
        </a:solidFill>
        <a:ln w="12700" cap="flat" cmpd="sng" algn="ctr">
          <a:solidFill>
            <a:schemeClr val="accent2">
              <a:hueOff val="97234"/>
              <a:satOff val="11176"/>
              <a:lumOff val="-890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162794-072C-488B-8F1D-2AEADA3E6679}">
      <dsp:nvSpPr>
        <dsp:cNvPr id="0" name=""/>
        <dsp:cNvSpPr/>
      </dsp:nvSpPr>
      <dsp:spPr>
        <a:xfrm>
          <a:off x="0" y="3923038"/>
          <a:ext cx="5906181" cy="653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onnistunut vuorovaikutus rakentuu vahvuuksillemme, usein heikkouksiemme kääntöpuolia</a:t>
          </a:r>
          <a:endParaRPr lang="en-US" sz="1700" kern="1200"/>
        </a:p>
      </dsp:txBody>
      <dsp:txXfrm>
        <a:off x="0" y="3923038"/>
        <a:ext cx="5906181" cy="653839"/>
      </dsp:txXfrm>
    </dsp:sp>
    <dsp:sp modelId="{AC7134F8-0698-478B-B319-2CFCAC12B5F2}">
      <dsp:nvSpPr>
        <dsp:cNvPr id="0" name=""/>
        <dsp:cNvSpPr/>
      </dsp:nvSpPr>
      <dsp:spPr>
        <a:xfrm>
          <a:off x="0" y="4576878"/>
          <a:ext cx="5906181" cy="0"/>
        </a:xfrm>
        <a:prstGeom prst="line">
          <a:avLst/>
        </a:prstGeom>
        <a:solidFill>
          <a:schemeClr val="accent2">
            <a:hueOff val="113439"/>
            <a:satOff val="13039"/>
            <a:lumOff val="-10393"/>
            <a:alphaOff val="0"/>
          </a:schemeClr>
        </a:solidFill>
        <a:ln w="12700" cap="flat" cmpd="sng" algn="ctr">
          <a:solidFill>
            <a:schemeClr val="accent2">
              <a:hueOff val="113439"/>
              <a:satOff val="13039"/>
              <a:lumOff val="-1039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313655-26A1-461E-9F8F-5301F1BA98EF}">
      <dsp:nvSpPr>
        <dsp:cNvPr id="0" name=""/>
        <dsp:cNvSpPr/>
      </dsp:nvSpPr>
      <dsp:spPr>
        <a:xfrm>
          <a:off x="0" y="4576878"/>
          <a:ext cx="5906181" cy="653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vuorovaikutusasetelmien tunnistaminen</a:t>
          </a:r>
          <a:endParaRPr lang="en-US" sz="1700" kern="1200"/>
        </a:p>
      </dsp:txBody>
      <dsp:txXfrm>
        <a:off x="0" y="4576878"/>
        <a:ext cx="5906181" cy="6538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F2E13-1194-400A-908D-FC19213D62ED}">
      <dsp:nvSpPr>
        <dsp:cNvPr id="0" name=""/>
        <dsp:cNvSpPr/>
      </dsp:nvSpPr>
      <dsp:spPr>
        <a:xfrm>
          <a:off x="0" y="0"/>
          <a:ext cx="590618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6F8E80-EF1D-46D1-B33B-4EB8226F394F}">
      <dsp:nvSpPr>
        <dsp:cNvPr id="0" name=""/>
        <dsp:cNvSpPr/>
      </dsp:nvSpPr>
      <dsp:spPr>
        <a:xfrm>
          <a:off x="0" y="0"/>
          <a:ext cx="5906181" cy="130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i-FI" sz="2000" kern="1200"/>
            <a:t>Pariterapeutti pitää jatkuvasti mielessään parisuhdeasennoitumista</a:t>
          </a:r>
          <a:endParaRPr lang="en-US" sz="2000" kern="1200"/>
        </a:p>
      </dsp:txBody>
      <dsp:txXfrm>
        <a:off x="0" y="0"/>
        <a:ext cx="5906181" cy="1307679"/>
      </dsp:txXfrm>
    </dsp:sp>
    <dsp:sp modelId="{B28240EF-CAC4-473A-BAA5-A972F4581BCD}">
      <dsp:nvSpPr>
        <dsp:cNvPr id="0" name=""/>
        <dsp:cNvSpPr/>
      </dsp:nvSpPr>
      <dsp:spPr>
        <a:xfrm>
          <a:off x="0" y="1307679"/>
          <a:ext cx="5906181" cy="0"/>
        </a:xfrm>
        <a:prstGeom prst="line">
          <a:avLst/>
        </a:prstGeom>
        <a:solidFill>
          <a:schemeClr val="accent2">
            <a:hueOff val="37813"/>
            <a:satOff val="4346"/>
            <a:lumOff val="-3464"/>
            <a:alphaOff val="0"/>
          </a:schemeClr>
        </a:solidFill>
        <a:ln w="12700" cap="flat" cmpd="sng" algn="ctr">
          <a:solidFill>
            <a:schemeClr val="accent2">
              <a:hueOff val="37813"/>
              <a:satOff val="4346"/>
              <a:lumOff val="-34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8D8808-05A3-4ACF-A05C-2627AB51AF0C}">
      <dsp:nvSpPr>
        <dsp:cNvPr id="0" name=""/>
        <dsp:cNvSpPr/>
      </dsp:nvSpPr>
      <dsp:spPr>
        <a:xfrm>
          <a:off x="0" y="1307679"/>
          <a:ext cx="5906181" cy="130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i-FI" sz="2000" kern="1200"/>
            <a:t>Se on kykyä olla suhteessa ja subjektiivisesti liittyä molempiin yksilöihin ja samanaikaisesti kyetä asettumaan suhteen ulkopuoliseksi parisuhteen havainnoijaksi</a:t>
          </a:r>
          <a:endParaRPr lang="en-US" sz="2000" kern="1200"/>
        </a:p>
      </dsp:txBody>
      <dsp:txXfrm>
        <a:off x="0" y="1307679"/>
        <a:ext cx="5906181" cy="1307679"/>
      </dsp:txXfrm>
    </dsp:sp>
    <dsp:sp modelId="{AC510E91-9E38-402D-AA62-630E1AF40AF1}">
      <dsp:nvSpPr>
        <dsp:cNvPr id="0" name=""/>
        <dsp:cNvSpPr/>
      </dsp:nvSpPr>
      <dsp:spPr>
        <a:xfrm>
          <a:off x="0" y="2615358"/>
          <a:ext cx="5906181" cy="0"/>
        </a:xfrm>
        <a:prstGeom prst="line">
          <a:avLst/>
        </a:prstGeom>
        <a:solidFill>
          <a:schemeClr val="accent2">
            <a:hueOff val="75626"/>
            <a:satOff val="8693"/>
            <a:lumOff val="-6929"/>
            <a:alphaOff val="0"/>
          </a:schemeClr>
        </a:solidFill>
        <a:ln w="12700" cap="flat" cmpd="sng" algn="ctr">
          <a:solidFill>
            <a:schemeClr val="accent2">
              <a:hueOff val="75626"/>
              <a:satOff val="8693"/>
              <a:lumOff val="-69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2DDCAA-AC68-48EB-9CE2-DF397EE64C25}">
      <dsp:nvSpPr>
        <dsp:cNvPr id="0" name=""/>
        <dsp:cNvSpPr/>
      </dsp:nvSpPr>
      <dsp:spPr>
        <a:xfrm>
          <a:off x="0" y="2615359"/>
          <a:ext cx="5906181" cy="130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i-FI" sz="2000" kern="1200"/>
            <a:t>Pariterapeutin pitää jatkuvasti olla reflektiivisessä suhteessa itseensä ja omiin tunteisiin, jotta ei tulisi vedetyksi parin välisiin suhderistiriitoihin </a:t>
          </a:r>
          <a:endParaRPr lang="en-US" sz="2000" kern="1200"/>
        </a:p>
      </dsp:txBody>
      <dsp:txXfrm>
        <a:off x="0" y="2615359"/>
        <a:ext cx="5906181" cy="1307679"/>
      </dsp:txXfrm>
    </dsp:sp>
    <dsp:sp modelId="{61A7DEEF-85FF-4152-9EEA-49792A654D2C}">
      <dsp:nvSpPr>
        <dsp:cNvPr id="0" name=""/>
        <dsp:cNvSpPr/>
      </dsp:nvSpPr>
      <dsp:spPr>
        <a:xfrm>
          <a:off x="0" y="3923038"/>
          <a:ext cx="5906181" cy="0"/>
        </a:xfrm>
        <a:prstGeom prst="line">
          <a:avLst/>
        </a:prstGeom>
        <a:solidFill>
          <a:schemeClr val="accent2">
            <a:hueOff val="113439"/>
            <a:satOff val="13039"/>
            <a:lumOff val="-10393"/>
            <a:alphaOff val="0"/>
          </a:schemeClr>
        </a:solidFill>
        <a:ln w="12700" cap="flat" cmpd="sng" algn="ctr">
          <a:solidFill>
            <a:schemeClr val="accent2">
              <a:hueOff val="113439"/>
              <a:satOff val="13039"/>
              <a:lumOff val="-1039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DC1B2B-B632-4B2E-9C34-2CABB0AABC20}">
      <dsp:nvSpPr>
        <dsp:cNvPr id="0" name=""/>
        <dsp:cNvSpPr/>
      </dsp:nvSpPr>
      <dsp:spPr>
        <a:xfrm>
          <a:off x="0" y="3923038"/>
          <a:ext cx="5906181" cy="130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i-FI" sz="2000" kern="1200"/>
            <a:t>Tärkeää kyetä olemaan molempia varten, vaikka keskittyisikin hetkittäin vain toiseen</a:t>
          </a:r>
          <a:endParaRPr lang="en-US" sz="2000" kern="1200"/>
        </a:p>
      </dsp:txBody>
      <dsp:txXfrm>
        <a:off x="0" y="3923038"/>
        <a:ext cx="5906181" cy="130767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en-US"/>
          </a:p>
        </p:txBody>
      </p:sp>
      <p:sp>
        <p:nvSpPr>
          <p:cNvPr id="3" name="Päivämäärän paikkamerkki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pPr rtl="0"/>
            <a:fld id="{332A4992-0FA0-4B24-A75F-C89A1A9BEB66}" type="datetime1">
              <a:rPr lang="fi-FI" smtClean="0"/>
              <a:t>30.1.2024</a:t>
            </a:fld>
            <a:endParaRPr lang="en-US" dirty="0"/>
          </a:p>
        </p:txBody>
      </p:sp>
      <p:sp>
        <p:nvSpPr>
          <p:cNvPr id="4" name="Alatunnisteen paikkamerkki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en-US"/>
          </a:p>
        </p:txBody>
      </p:sp>
      <p:sp>
        <p:nvSpPr>
          <p:cNvPr id="5" name="Dian numeron paikkamerkki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F1A8EE09-76CC-4000-B080-9F213DA7DCEF}" type="slidenum">
              <a:rPr lang="en-US" smtClean="0"/>
              <a:t>‹#›</a:t>
            </a:fld>
            <a:endParaRPr lang="en-US"/>
          </a:p>
        </p:txBody>
      </p:sp>
    </p:spTree>
    <p:extLst>
      <p:ext uri="{BB962C8B-B14F-4D97-AF65-F5344CB8AC3E}">
        <p14:creationId xmlns:p14="http://schemas.microsoft.com/office/powerpoint/2010/main" val="63868124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en-US"/>
          </a:p>
        </p:txBody>
      </p:sp>
      <p:sp>
        <p:nvSpPr>
          <p:cNvPr id="3" name="Päivämäärän paikkamerkki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pPr rtl="0"/>
            <a:fld id="{14C491FE-AA7C-4CB2-A301-9BF54D604E55}" type="datetime1">
              <a:rPr lang="fi-FI" smtClean="0"/>
              <a:t>30.1.2024</a:t>
            </a:fld>
            <a:endParaRPr lang="en-US"/>
          </a:p>
        </p:txBody>
      </p:sp>
      <p:sp>
        <p:nvSpPr>
          <p:cNvPr id="4" name="Dian kuvan paikkamerkki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Huomautusten paikkamerkki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rtl="0"/>
            <a:r>
              <a:rPr lang="fi"/>
              <a:t>Muokkaa tekstin perustyylejä napsauttamalla</a:t>
            </a:r>
            <a:endParaRPr lang="en-US"/>
          </a:p>
          <a:p>
            <a:pPr lvl="1" rtl="0"/>
            <a:r>
              <a:rPr lang="fi"/>
              <a:t>Toinen taso</a:t>
            </a:r>
          </a:p>
          <a:p>
            <a:pPr lvl="2" rtl="0"/>
            <a:r>
              <a:rPr lang="fi"/>
              <a:t>Kolmas taso</a:t>
            </a:r>
          </a:p>
          <a:p>
            <a:pPr lvl="3" rtl="0"/>
            <a:r>
              <a:rPr lang="fi"/>
              <a:t>Neljäs taso</a:t>
            </a:r>
          </a:p>
          <a:p>
            <a:pPr lvl="4" rtl="0"/>
            <a:r>
              <a:rPr lang="fi"/>
              <a:t>Viides taso</a:t>
            </a:r>
            <a:endParaRPr lang="en-US"/>
          </a:p>
        </p:txBody>
      </p:sp>
      <p:sp>
        <p:nvSpPr>
          <p:cNvPr id="6" name="Alatunnisteen paikkamerkki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en-US"/>
          </a:p>
        </p:txBody>
      </p:sp>
      <p:sp>
        <p:nvSpPr>
          <p:cNvPr id="7" name="Dian numeron paikkamerkki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98E40627-AA7D-471F-B5F2-0BF9E4C68EB6}" type="slidenum">
              <a:rPr lang="en-US" smtClean="0"/>
              <a:t>‹#›</a:t>
            </a:fld>
            <a:endParaRPr lang="en-US"/>
          </a:p>
        </p:txBody>
      </p:sp>
    </p:spTree>
    <p:extLst>
      <p:ext uri="{BB962C8B-B14F-4D97-AF65-F5344CB8AC3E}">
        <p14:creationId xmlns:p14="http://schemas.microsoft.com/office/powerpoint/2010/main" val="40995452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Päivämäärän paikkamerkki 3"/>
          <p:cNvSpPr>
            <a:spLocks noGrp="1"/>
          </p:cNvSpPr>
          <p:nvPr>
            <p:ph type="dt" idx="1"/>
          </p:nvPr>
        </p:nvSpPr>
        <p:spPr/>
        <p:txBody>
          <a:bodyPr/>
          <a:lstStyle/>
          <a:p>
            <a:pPr rtl="0"/>
            <a:fld id="{14C491FE-AA7C-4CB2-A301-9BF54D604E55}" type="datetime1">
              <a:rPr lang="fi-FI" smtClean="0"/>
              <a:t>30.1.2024</a:t>
            </a:fld>
            <a:endParaRPr lang="en-US"/>
          </a:p>
        </p:txBody>
      </p:sp>
      <p:sp>
        <p:nvSpPr>
          <p:cNvPr id="5" name="Dian numeron paikkamerkki 4"/>
          <p:cNvSpPr>
            <a:spLocks noGrp="1"/>
          </p:cNvSpPr>
          <p:nvPr>
            <p:ph type="sldNum" sz="quarter" idx="5"/>
          </p:nvPr>
        </p:nvSpPr>
        <p:spPr/>
        <p:txBody>
          <a:bodyPr/>
          <a:lstStyle/>
          <a:p>
            <a:pPr rtl="0"/>
            <a:fld id="{98E40627-AA7D-471F-B5F2-0BF9E4C68EB6}" type="slidenum">
              <a:rPr lang="en-US" smtClean="0"/>
              <a:t>36</a:t>
            </a:fld>
            <a:endParaRPr lang="en-US"/>
          </a:p>
        </p:txBody>
      </p:sp>
    </p:spTree>
    <p:extLst>
      <p:ext uri="{BB962C8B-B14F-4D97-AF65-F5344CB8AC3E}">
        <p14:creationId xmlns:p14="http://schemas.microsoft.com/office/powerpoint/2010/main" val="3844383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Päivämäärän paikkamerkki 3"/>
          <p:cNvSpPr>
            <a:spLocks noGrp="1"/>
          </p:cNvSpPr>
          <p:nvPr>
            <p:ph type="dt" idx="1"/>
          </p:nvPr>
        </p:nvSpPr>
        <p:spPr/>
        <p:txBody>
          <a:bodyPr/>
          <a:lstStyle/>
          <a:p>
            <a:pPr rtl="0"/>
            <a:fld id="{14C491FE-AA7C-4CB2-A301-9BF54D604E55}" type="datetime1">
              <a:rPr lang="fi-FI" smtClean="0"/>
              <a:t>30.1.2024</a:t>
            </a:fld>
            <a:endParaRPr lang="en-US"/>
          </a:p>
        </p:txBody>
      </p:sp>
      <p:sp>
        <p:nvSpPr>
          <p:cNvPr id="5" name="Dian numeron paikkamerkki 4"/>
          <p:cNvSpPr>
            <a:spLocks noGrp="1"/>
          </p:cNvSpPr>
          <p:nvPr>
            <p:ph type="sldNum" sz="quarter" idx="5"/>
          </p:nvPr>
        </p:nvSpPr>
        <p:spPr/>
        <p:txBody>
          <a:bodyPr/>
          <a:lstStyle/>
          <a:p>
            <a:pPr rtl="0"/>
            <a:fld id="{98E40627-AA7D-471F-B5F2-0BF9E4C68EB6}" type="slidenum">
              <a:rPr lang="en-US" smtClean="0"/>
              <a:t>39</a:t>
            </a:fld>
            <a:endParaRPr lang="en-US"/>
          </a:p>
        </p:txBody>
      </p:sp>
    </p:spTree>
    <p:extLst>
      <p:ext uri="{BB962C8B-B14F-4D97-AF65-F5344CB8AC3E}">
        <p14:creationId xmlns:p14="http://schemas.microsoft.com/office/powerpoint/2010/main" val="41929832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fi-FI"/>
              <a:t>Muokkaa ots. perustyyl. napsautt.</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pPr rtl="0"/>
            <a:fld id="{205C12E5-2233-4689-8AA4-CDC60B96F134}" type="datetime1">
              <a:rPr lang="en-US" smtClean="0"/>
              <a:t>1/30/2024</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pPr rtl="0"/>
            <a:r>
              <a:rPr lang="en-US"/>
              <a:t>Marjo Panttila Systeemiset Oy</a:t>
            </a:r>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4203399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Vertical Text Placeholder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pPr rtl="0"/>
            <a:fld id="{2FE62650-088F-4359-BD99-127169B13C40}" type="datetime1">
              <a:rPr lang="en-US" smtClean="0"/>
              <a:t>1/30/2024</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pPr rtl="0"/>
            <a:r>
              <a:rPr lang="en-US"/>
              <a:t>Marjo Panttila Systeemiset Oy</a:t>
            </a:r>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474494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fi-FI"/>
              <a:t>Muokkaa ots. perustyyl. napsautt.</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pPr rtl="0"/>
            <a:fld id="{24CB2C28-D83E-49ED-9B7A-5E0EB72599DA}" type="datetime1">
              <a:rPr lang="en-US" smtClean="0"/>
              <a:t>1/30/2024</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pPr rtl="0"/>
            <a:r>
              <a:rPr lang="en-US"/>
              <a:t>Marjo Panttila Systeemiset Oy</a:t>
            </a:r>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1117527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BC55-5864-427B-84CF-6441AA82BD0B}"/>
              </a:ext>
            </a:extLst>
          </p:cNvPr>
          <p:cNvSpPr>
            <a:spLocks noGrp="1"/>
          </p:cNvSpPr>
          <p:nvPr>
            <p:ph type="ctrTitle"/>
          </p:nvPr>
        </p:nvSpPr>
        <p:spPr>
          <a:xfrm>
            <a:off x="966745" y="1205037"/>
            <a:ext cx="7744993" cy="2541336"/>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FEB52BDB-18E0-4991-A6F2-7AD5420153F2}"/>
              </a:ext>
            </a:extLst>
          </p:cNvPr>
          <p:cNvSpPr>
            <a:spLocks noGrp="1"/>
          </p:cNvSpPr>
          <p:nvPr>
            <p:ph type="subTitle" idx="1"/>
          </p:nvPr>
        </p:nvSpPr>
        <p:spPr>
          <a:xfrm>
            <a:off x="966745" y="3949332"/>
            <a:ext cx="7744993" cy="2006735"/>
          </a:xfrm>
        </p:spPr>
        <p:txBody>
          <a:bodyPr>
            <a:normAutofit/>
          </a:bodyPr>
          <a:lstStyle>
            <a:lvl1pPr marL="0" indent="0" algn="l">
              <a:buNone/>
              <a:defRPr sz="20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F0ABC6-907E-47DE-8E40-61F2DD1B408B}"/>
              </a:ext>
            </a:extLst>
          </p:cNvPr>
          <p:cNvSpPr>
            <a:spLocks noGrp="1"/>
          </p:cNvSpPr>
          <p:nvPr>
            <p:ph type="dt" sz="half" idx="10"/>
          </p:nvPr>
        </p:nvSpPr>
        <p:spPr/>
        <p:txBody>
          <a:bodyPr/>
          <a:lstStyle/>
          <a:p>
            <a:fld id="{33FFA7FE-9DE5-4A28-A2C0-6E529EF45AEE}" type="datetime1">
              <a:rPr lang="en-US" smtClean="0"/>
              <a:t>1/30/2024</a:t>
            </a:fld>
            <a:endParaRPr lang="en-US"/>
          </a:p>
        </p:txBody>
      </p:sp>
      <p:sp>
        <p:nvSpPr>
          <p:cNvPr id="5" name="Footer Placeholder 4">
            <a:extLst>
              <a:ext uri="{FF2B5EF4-FFF2-40B4-BE49-F238E27FC236}">
                <a16:creationId xmlns:a16="http://schemas.microsoft.com/office/drawing/2014/main" id="{158AB158-6097-43A1-90B6-406F93670168}"/>
              </a:ext>
            </a:extLst>
          </p:cNvPr>
          <p:cNvSpPr>
            <a:spLocks noGrp="1"/>
          </p:cNvSpPr>
          <p:nvPr>
            <p:ph type="ftr" sz="quarter" idx="11"/>
          </p:nvPr>
        </p:nvSpPr>
        <p:spPr/>
        <p:txBody>
          <a:bodyPr/>
          <a:lstStyle/>
          <a:p>
            <a:r>
              <a:rPr lang="en-US"/>
              <a:t>Marjo Panttila Systeemiset Oy</a:t>
            </a:r>
          </a:p>
        </p:txBody>
      </p:sp>
      <p:sp>
        <p:nvSpPr>
          <p:cNvPr id="6" name="Slide Number Placeholder 5">
            <a:extLst>
              <a:ext uri="{FF2B5EF4-FFF2-40B4-BE49-F238E27FC236}">
                <a16:creationId xmlns:a16="http://schemas.microsoft.com/office/drawing/2014/main" id="{0A2EE077-FF20-4DD9-92B5-EE1C4D615C6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940742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1C13-CF9D-4E82-A5B4-91008DCD2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06FD2-89E8-4415-ADF7-22F4A4C25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CBBFF-8889-497F-B4CA-A031E8DD3B95}"/>
              </a:ext>
            </a:extLst>
          </p:cNvPr>
          <p:cNvSpPr>
            <a:spLocks noGrp="1"/>
          </p:cNvSpPr>
          <p:nvPr>
            <p:ph type="dt" sz="half" idx="10"/>
          </p:nvPr>
        </p:nvSpPr>
        <p:spPr/>
        <p:txBody>
          <a:bodyPr/>
          <a:lstStyle/>
          <a:p>
            <a:fld id="{7B4962D9-97DF-4600-BED0-4044D7769A14}" type="datetime1">
              <a:rPr lang="en-US" smtClean="0"/>
              <a:t>1/30/2024</a:t>
            </a:fld>
            <a:endParaRPr lang="en-US"/>
          </a:p>
        </p:txBody>
      </p:sp>
      <p:sp>
        <p:nvSpPr>
          <p:cNvPr id="5" name="Footer Placeholder 4">
            <a:extLst>
              <a:ext uri="{FF2B5EF4-FFF2-40B4-BE49-F238E27FC236}">
                <a16:creationId xmlns:a16="http://schemas.microsoft.com/office/drawing/2014/main" id="{FDE78DAF-985B-4BB4-ADA9-02EA979F1A38}"/>
              </a:ext>
            </a:extLst>
          </p:cNvPr>
          <p:cNvSpPr>
            <a:spLocks noGrp="1"/>
          </p:cNvSpPr>
          <p:nvPr>
            <p:ph type="ftr" sz="quarter" idx="11"/>
          </p:nvPr>
        </p:nvSpPr>
        <p:spPr/>
        <p:txBody>
          <a:bodyPr/>
          <a:lstStyle/>
          <a:p>
            <a:r>
              <a:rPr lang="en-US"/>
              <a:t>Marjo Panttila Systeemiset Oy</a:t>
            </a:r>
          </a:p>
        </p:txBody>
      </p:sp>
      <p:sp>
        <p:nvSpPr>
          <p:cNvPr id="6" name="Slide Number Placeholder 5">
            <a:extLst>
              <a:ext uri="{FF2B5EF4-FFF2-40B4-BE49-F238E27FC236}">
                <a16:creationId xmlns:a16="http://schemas.microsoft.com/office/drawing/2014/main" id="{D0A10DBC-42B5-46AB-B36A-B39128E69CBF}"/>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716904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3FB5-4B13-4412-9F42-62450D6AA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87ECA-0E5D-4DD2-B664-DF351875FE29}"/>
              </a:ext>
            </a:extLst>
          </p:cNvPr>
          <p:cNvSpPr>
            <a:spLocks noGrp="1"/>
          </p:cNvSpPr>
          <p:nvPr>
            <p:ph type="dt" sz="half" idx="10"/>
          </p:nvPr>
        </p:nvSpPr>
        <p:spPr/>
        <p:txBody>
          <a:bodyPr/>
          <a:lstStyle/>
          <a:p>
            <a:fld id="{1880BCFA-8301-40B3-8234-66D6AF9E373B}" type="datetime1">
              <a:rPr lang="en-US" smtClean="0"/>
              <a:t>1/30/2024</a:t>
            </a:fld>
            <a:endParaRPr lang="en-US"/>
          </a:p>
        </p:txBody>
      </p:sp>
      <p:sp>
        <p:nvSpPr>
          <p:cNvPr id="4" name="Footer Placeholder 3">
            <a:extLst>
              <a:ext uri="{FF2B5EF4-FFF2-40B4-BE49-F238E27FC236}">
                <a16:creationId xmlns:a16="http://schemas.microsoft.com/office/drawing/2014/main" id="{D4E2406B-A925-466A-AF79-D0A4E0EA41F4}"/>
              </a:ext>
            </a:extLst>
          </p:cNvPr>
          <p:cNvSpPr>
            <a:spLocks noGrp="1"/>
          </p:cNvSpPr>
          <p:nvPr>
            <p:ph type="ftr" sz="quarter" idx="11"/>
          </p:nvPr>
        </p:nvSpPr>
        <p:spPr/>
        <p:txBody>
          <a:bodyPr/>
          <a:lstStyle/>
          <a:p>
            <a:r>
              <a:rPr lang="en-US"/>
              <a:t>Systeemiset Oy Marjo Panttila</a:t>
            </a:r>
          </a:p>
        </p:txBody>
      </p:sp>
      <p:sp>
        <p:nvSpPr>
          <p:cNvPr id="5" name="Slide Number Placeholder 4">
            <a:extLst>
              <a:ext uri="{FF2B5EF4-FFF2-40B4-BE49-F238E27FC236}">
                <a16:creationId xmlns:a16="http://schemas.microsoft.com/office/drawing/2014/main" id="{8861B050-D381-4E1A-88DD-361F0EE9DD96}"/>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943965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idx="1"/>
          </p:nvPr>
        </p:nvSpPr>
        <p:spPr/>
        <p:txBody>
          <a:bodyPr/>
          <a:lstStyle>
            <a:lvl1pPr>
              <a:defRPr sz="1800"/>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pPr rtl="0"/>
            <a:fld id="{D98F0113-81BB-4B94-AE1D-AFF41BC5AC34}" type="datetime1">
              <a:rPr lang="en-US" smtClean="0"/>
              <a:t>1/30/2024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pPr rtl="0"/>
            <a:r>
              <a:rPr lang="en-US"/>
              <a:t>Marjo Panttila Systeemiset Oy</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1810872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fi-FI"/>
              <a:t>Muokkaa ots. perustyyl. napsautt.</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pPr rtl="0"/>
            <a:fld id="{ABA4BE6D-C2C3-4770-84C9-6A797E3F7090}" type="datetime1">
              <a:rPr lang="en-US" smtClean="0"/>
              <a:t>1/30/2024</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pPr rtl="0"/>
            <a:r>
              <a:rPr lang="en-US"/>
              <a:t>Marjo Panttila Systeemiset Oy</a:t>
            </a:r>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3949956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pPr rtl="0"/>
            <a:fld id="{8ED8334B-9BCE-4DDE-9EF0-7C6E5B8F8D55}" type="datetime1">
              <a:rPr lang="en-US" smtClean="0"/>
              <a:t>1/30/2024</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pPr rtl="0"/>
            <a:r>
              <a:rPr lang="en-US"/>
              <a:t>Marjo Panttila Systeemiset Oy</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837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pPr rtl="0"/>
            <a:fld id="{B1053F6D-939A-4949-A159-D0F5C1DD63B6}" type="datetime1">
              <a:rPr lang="en-US" smtClean="0"/>
              <a:t>1/30/2024</a:t>
            </a:fld>
            <a:endParaRPr lang="en-US"/>
          </a:p>
        </p:txBody>
      </p:sp>
      <p:sp>
        <p:nvSpPr>
          <p:cNvPr id="8" name="Footer Placeholder 7"/>
          <p:cNvSpPr>
            <a:spLocks noGrp="1"/>
          </p:cNvSpPr>
          <p:nvPr>
            <p:ph type="ftr" sz="quarter" idx="11"/>
          </p:nvPr>
        </p:nvSpPr>
        <p:spPr/>
        <p:txBody>
          <a:bodyPr/>
          <a:lstStyle>
            <a:lvl1pPr>
              <a:defRPr>
                <a:solidFill>
                  <a:schemeClr val="tx2"/>
                </a:solidFill>
              </a:defRPr>
            </a:lvl1pPr>
          </a:lstStyle>
          <a:p>
            <a:pPr rtl="0"/>
            <a:r>
              <a:rPr lang="en-US"/>
              <a:t>Marjo Panttila Systeemiset Oy</a:t>
            </a:r>
          </a:p>
        </p:txBody>
      </p:sp>
      <p:sp>
        <p:nvSpPr>
          <p:cNvPr id="9" name="Slide Number Placeholder 8"/>
          <p:cNvSpPr>
            <a:spLocks noGrp="1"/>
          </p:cNvSpPr>
          <p:nvPr>
            <p:ph type="sldNum" sz="quarter" idx="12"/>
          </p:nvPr>
        </p:nvSpPr>
        <p:spPr/>
        <p:txBody>
          <a:bodyPr/>
          <a:lstStyle>
            <a:lvl1pPr>
              <a:defRPr>
                <a:solidFill>
                  <a:schemeClr val="tx2"/>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3214214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pPr rtl="0"/>
            <a:fld id="{45AD5B86-4EE1-41C6-9FE8-174F454FFE07}" type="datetime1">
              <a:rPr lang="en-US" smtClean="0"/>
              <a:t>1/30/2024</a:t>
            </a:fld>
            <a:endParaRPr lang="en-US"/>
          </a:p>
        </p:txBody>
      </p:sp>
      <p:sp>
        <p:nvSpPr>
          <p:cNvPr id="4" name="Footer Placeholder 3"/>
          <p:cNvSpPr>
            <a:spLocks noGrp="1"/>
          </p:cNvSpPr>
          <p:nvPr>
            <p:ph type="ftr" sz="quarter" idx="11"/>
          </p:nvPr>
        </p:nvSpPr>
        <p:spPr/>
        <p:txBody>
          <a:bodyPr/>
          <a:lstStyle>
            <a:lvl1pPr>
              <a:defRPr>
                <a:solidFill>
                  <a:schemeClr val="tx2"/>
                </a:solidFill>
              </a:defRPr>
            </a:lvl1pPr>
          </a:lstStyle>
          <a:p>
            <a:pPr rtl="0"/>
            <a:r>
              <a:rPr lang="en-US"/>
              <a:t>Marjo Panttila Systeemiset Oy</a:t>
            </a:r>
          </a:p>
        </p:txBody>
      </p:sp>
      <p:sp>
        <p:nvSpPr>
          <p:cNvPr id="5" name="Slide Number Placeholder 4"/>
          <p:cNvSpPr>
            <a:spLocks noGrp="1"/>
          </p:cNvSpPr>
          <p:nvPr>
            <p:ph type="sldNum" sz="quarter" idx="12"/>
          </p:nvPr>
        </p:nvSpPr>
        <p:spPr/>
        <p:txBody>
          <a:bodyPr/>
          <a:lstStyle>
            <a:lvl1pPr>
              <a:defRPr>
                <a:solidFill>
                  <a:schemeClr val="tx2"/>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388042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pPr rtl="0"/>
            <a:fld id="{9CED6A7F-EC7A-4DB2-8FF2-7C039E748074}" type="datetime1">
              <a:rPr lang="en-US" smtClean="0"/>
              <a:t>1/30/2024</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lstStyle>
          <a:p>
            <a:pPr rtl="0"/>
            <a:r>
              <a:rPr lang="en-US"/>
              <a:t>Marjo Panttila Systeemiset Oy</a:t>
            </a:r>
          </a:p>
        </p:txBody>
      </p:sp>
      <p:sp>
        <p:nvSpPr>
          <p:cNvPr id="4" name="Slide Number Placeholder 3"/>
          <p:cNvSpPr>
            <a:spLocks noGrp="1"/>
          </p:cNvSpPr>
          <p:nvPr>
            <p:ph type="sldNum" sz="quarter" idx="12"/>
          </p:nvPr>
        </p:nvSpPr>
        <p:spPr/>
        <p:txBody>
          <a:bodyPr/>
          <a:lstStyle>
            <a:lvl1pPr>
              <a:defRPr>
                <a:solidFill>
                  <a:schemeClr val="tx2"/>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3506923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Kuvatekstillinen sisältö">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fi-FI"/>
              <a:t>Muokkaa ots. perustyyl. napsautt.</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lvl1pPr>
              <a:defRPr>
                <a:solidFill>
                  <a:schemeClr val="tx2"/>
                </a:solidFill>
              </a:defRPr>
            </a:lvl1pPr>
          </a:lstStyle>
          <a:p>
            <a:pPr rtl="0"/>
            <a:fld id="{AD11136E-81EA-421D-A98D-3F465B93503E}" type="datetime1">
              <a:rPr lang="en-US" smtClean="0"/>
              <a:t>1/30/2024</a:t>
            </a:fld>
            <a:endParaRPr lang="en-US" dirty="0"/>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pPr rtl="0"/>
            <a:r>
              <a:rPr lang="en-US"/>
              <a:t>Marjo Panttila Systeemiset Oy</a:t>
            </a:r>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pPr rtl="0"/>
            <a:fld id="{34B7E4EF-A1BD-40F4-AB7B-04F084DD991D}" type="slidenum">
              <a:rPr lang="en-US" smtClean="0"/>
              <a:t>‹#›</a:t>
            </a:fld>
            <a:endParaRPr lang="en-US"/>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29172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uvatekstillinen kuva">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fi-FI"/>
              <a:t>Muokkaa ots. perustyyl. napsautt.</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pPr rtl="0"/>
            <a:fld id="{FA0C37AF-95BD-4B41-A8B7-338CA95D898A}" type="datetime1">
              <a:rPr lang="en-US" smtClean="0"/>
              <a:t>1/30/2024</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rtl="0"/>
            <a:r>
              <a:rPr lang="en-US"/>
              <a:t>Marjo Panttila Systeemiset Oy</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3034657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fi-FI"/>
              <a:t>Muokkaa ots. perustyyl. napsautt.</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pPr rtl="0"/>
            <a:fld id="{ACE8A3B2-C033-4397-AA5A-B83022F5080C}" type="datetime1">
              <a:rPr lang="en-US" smtClean="0"/>
              <a:t>1/30/2024</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pPr rtl="0"/>
            <a:r>
              <a:rPr lang="en-US"/>
              <a:t>Marjo Panttila Systeemiset Oy</a:t>
            </a:r>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358313310"/>
      </p:ext>
    </p:extLst>
  </p:cSld>
  <p:clrMap bg1="dk1" tx1="lt1" bg2="dk2" tx2="lt2" accent1="accent1" accent2="accent2" accent3="accent3" accent4="accent4" accent5="accent5" accent6="accent6" hlink="hlink" folHlink="folHlink"/>
  <p:sldLayoutIdLst>
    <p:sldLayoutId id="2147483746"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59A-F1E3-49EE-BBC2-40888C4A3628}"/>
              </a:ext>
            </a:extLst>
          </p:cNvPr>
          <p:cNvGrpSpPr/>
          <p:nvPr/>
        </p:nvGrpSpPr>
        <p:grpSpPr>
          <a:xfrm>
            <a:off x="9265700" y="2026"/>
            <a:ext cx="2926300" cy="5030922"/>
            <a:chOff x="9265700" y="2026"/>
            <a:chExt cx="2926300" cy="5030922"/>
          </a:xfrm>
        </p:grpSpPr>
        <p:sp>
          <p:nvSpPr>
            <p:cNvPr id="8" name="Freeform: Shape 7">
              <a:extLst>
                <a:ext uri="{FF2B5EF4-FFF2-40B4-BE49-F238E27FC236}">
                  <a16:creationId xmlns:a16="http://schemas.microsoft.com/office/drawing/2014/main" id="{CED90C42-6A0F-48E8-BF96-7D3E2A395EC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DA0863A-55F7-4EB0-9451-F3EE4D65DBDB}"/>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FE7CFE2-40F6-44B2-8AAD-0C384EEFCF7E}"/>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9F0D6A17-AA80-4608-8660-8D1587A17704}"/>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Placeholder 1">
            <a:extLst>
              <a:ext uri="{FF2B5EF4-FFF2-40B4-BE49-F238E27FC236}">
                <a16:creationId xmlns:a16="http://schemas.microsoft.com/office/drawing/2014/main" id="{7E11B74D-DF90-4993-88AE-4D05C91F2A96}"/>
              </a:ext>
            </a:extLst>
          </p:cNvPr>
          <p:cNvSpPr>
            <a:spLocks noGrp="1"/>
          </p:cNvSpPr>
          <p:nvPr>
            <p:ph type="title"/>
          </p:nvPr>
        </p:nvSpPr>
        <p:spPr>
          <a:xfrm>
            <a:off x="966744" y="959587"/>
            <a:ext cx="9076329" cy="1064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9B3DE9-A495-4E75-819D-E0B2E5505072}"/>
              </a:ext>
            </a:extLst>
          </p:cNvPr>
          <p:cNvSpPr>
            <a:spLocks noGrp="1"/>
          </p:cNvSpPr>
          <p:nvPr>
            <p:ph type="body" idx="1"/>
          </p:nvPr>
        </p:nvSpPr>
        <p:spPr>
          <a:xfrm>
            <a:off x="966744" y="2248257"/>
            <a:ext cx="9076329" cy="36501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02430AC-DB07-423B-A52A-0065639AFE68}"/>
              </a:ext>
            </a:extLst>
          </p:cNvPr>
          <p:cNvSpPr>
            <a:spLocks noGrp="1"/>
          </p:cNvSpPr>
          <p:nvPr>
            <p:ph type="dt" sz="half" idx="2"/>
          </p:nvPr>
        </p:nvSpPr>
        <p:spPr>
          <a:xfrm>
            <a:off x="8266975" y="6356350"/>
            <a:ext cx="2960914"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E674421C-F808-4068-8521-455CF8AEE572}" type="datetime1">
              <a:rPr lang="en-US" smtClean="0"/>
              <a:t>1/30/2024</a:t>
            </a:fld>
            <a:endParaRPr lang="en-US" dirty="0"/>
          </a:p>
        </p:txBody>
      </p:sp>
      <p:sp>
        <p:nvSpPr>
          <p:cNvPr id="5" name="Footer Placeholder 4">
            <a:extLst>
              <a:ext uri="{FF2B5EF4-FFF2-40B4-BE49-F238E27FC236}">
                <a16:creationId xmlns:a16="http://schemas.microsoft.com/office/drawing/2014/main" id="{485FAFC9-FA18-4C55-8C92-B17603CAEEDC}"/>
              </a:ext>
            </a:extLst>
          </p:cNvPr>
          <p:cNvSpPr>
            <a:spLocks noGrp="1"/>
          </p:cNvSpPr>
          <p:nvPr>
            <p:ph type="ftr" sz="quarter" idx="3"/>
          </p:nvPr>
        </p:nvSpPr>
        <p:spPr>
          <a:xfrm>
            <a:off x="966745" y="501128"/>
            <a:ext cx="3311342" cy="365125"/>
          </a:xfrm>
          <a:prstGeom prst="rect">
            <a:avLst/>
          </a:prstGeom>
        </p:spPr>
        <p:txBody>
          <a:bodyPr vert="horz" lIns="91440" tIns="45720" rIns="91440" bIns="45720" rtlCol="0" anchor="ctr"/>
          <a:lstStyle>
            <a:lvl1pPr algn="l">
              <a:defRPr sz="1000" i="0">
                <a:solidFill>
                  <a:schemeClr val="tx2">
                    <a:alpha val="85000"/>
                  </a:schemeClr>
                </a:solidFill>
              </a:defRPr>
            </a:lvl1pPr>
          </a:lstStyle>
          <a:p>
            <a:r>
              <a:rPr lang="en-US"/>
              <a:t>Marjo Panttila Systeemiset Oy</a:t>
            </a:r>
            <a:endParaRPr lang="en-US" dirty="0"/>
          </a:p>
        </p:txBody>
      </p:sp>
      <p:sp>
        <p:nvSpPr>
          <p:cNvPr id="6" name="Slide Number Placeholder 5">
            <a:extLst>
              <a:ext uri="{FF2B5EF4-FFF2-40B4-BE49-F238E27FC236}">
                <a16:creationId xmlns:a16="http://schemas.microsoft.com/office/drawing/2014/main" id="{67D5A493-61FB-4764-90B6-8CC218A781C9}"/>
              </a:ext>
            </a:extLst>
          </p:cNvPr>
          <p:cNvSpPr>
            <a:spLocks noGrp="1"/>
          </p:cNvSpPr>
          <p:nvPr>
            <p:ph type="sldNum" sz="quarter" idx="4"/>
          </p:nvPr>
        </p:nvSpPr>
        <p:spPr>
          <a:xfrm>
            <a:off x="11239498" y="6356350"/>
            <a:ext cx="515479"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3939586280"/>
      </p:ext>
    </p:extLst>
  </p:cSld>
  <p:clrMap bg1="lt1" tx1="dk1" bg2="lt2" tx2="dk2" accent1="accent1" accent2="accent2" accent3="accent3" accent4="accent4" accent5="accent5" accent6="accent6" hlink="hlink" folHlink="folHlink"/>
  <p:sldLayoutIdLst>
    <p:sldLayoutId id="2147483731" r:id="rId1"/>
    <p:sldLayoutId id="2147483732" r:id="rId2"/>
  </p:sldLayoutIdLst>
  <p:hf sldNum="0" hdr="0" dt="0"/>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SzPct val="150000"/>
        <a:buFont typeface="Goudy Old Style" panose="02020502050305020303" pitchFamily="18" charset="0"/>
        <a:buChar char="∙"/>
        <a:defRPr sz="2000" kern="1200">
          <a:solidFill>
            <a:schemeClr val="tx2"/>
          </a:solidFill>
          <a:latin typeface="+mn-lt"/>
          <a:ea typeface="+mn-ea"/>
          <a:cs typeface="+mn-cs"/>
        </a:defRPr>
      </a:lvl1pPr>
      <a:lvl2pPr marL="274320" indent="0" algn="l" defTabSz="914400" rtl="0" eaLnBrk="1" latinLnBrk="0" hangingPunct="1">
        <a:lnSpc>
          <a:spcPct val="110000"/>
        </a:lnSpc>
        <a:spcBef>
          <a:spcPts val="500"/>
        </a:spcBef>
        <a:buFontTx/>
        <a:buNone/>
        <a:defRPr sz="1800" kern="1200">
          <a:solidFill>
            <a:schemeClr val="tx2"/>
          </a:solidFill>
          <a:latin typeface="+mn-lt"/>
          <a:ea typeface="+mn-ea"/>
          <a:cs typeface="+mn-cs"/>
        </a:defRPr>
      </a:lvl2pPr>
      <a:lvl3pPr marL="548640" indent="-228600" algn="l" defTabSz="914400" rtl="0" eaLnBrk="1" latinLnBrk="0" hangingPunct="1">
        <a:lnSpc>
          <a:spcPct val="110000"/>
        </a:lnSpc>
        <a:spcBef>
          <a:spcPts val="500"/>
        </a:spcBef>
        <a:buSzPct val="150000"/>
        <a:buFont typeface="Goudy Old Style" panose="02020502050305020303" pitchFamily="18" charset="0"/>
        <a:buChar char="∙"/>
        <a:defRPr sz="1600" kern="1200">
          <a:solidFill>
            <a:schemeClr val="tx2"/>
          </a:solidFill>
          <a:latin typeface="+mn-lt"/>
          <a:ea typeface="+mn-ea"/>
          <a:cs typeface="+mn-cs"/>
        </a:defRPr>
      </a:lvl3pPr>
      <a:lvl4pPr marL="59436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4pPr>
      <a:lvl5pPr marL="822960" indent="-228600" algn="l" defTabSz="914400" rtl="0" eaLnBrk="1" latinLnBrk="0" hangingPunct="1">
        <a:lnSpc>
          <a:spcPct val="110000"/>
        </a:lnSpc>
        <a:spcBef>
          <a:spcPts val="500"/>
        </a:spcBef>
        <a:buSzPct val="150000"/>
        <a:buFont typeface="Goudy Old Style" panose="02020502050305020303" pitchFamily="18"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59A-F1E3-49EE-BBC2-40888C4A3628}"/>
              </a:ext>
            </a:extLst>
          </p:cNvPr>
          <p:cNvGrpSpPr/>
          <p:nvPr/>
        </p:nvGrpSpPr>
        <p:grpSpPr>
          <a:xfrm>
            <a:off x="9265700" y="2026"/>
            <a:ext cx="2926300" cy="5030922"/>
            <a:chOff x="9265700" y="2026"/>
            <a:chExt cx="2926300" cy="5030922"/>
          </a:xfrm>
        </p:grpSpPr>
        <p:sp>
          <p:nvSpPr>
            <p:cNvPr id="8" name="Freeform: Shape 7">
              <a:extLst>
                <a:ext uri="{FF2B5EF4-FFF2-40B4-BE49-F238E27FC236}">
                  <a16:creationId xmlns:a16="http://schemas.microsoft.com/office/drawing/2014/main" id="{CED90C42-6A0F-48E8-BF96-7D3E2A395EC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DA0863A-55F7-4EB0-9451-F3EE4D65DBDB}"/>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FE7CFE2-40F6-44B2-8AAD-0C384EEFCF7E}"/>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9F0D6A17-AA80-4608-8660-8D1587A17704}"/>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Placeholder 1">
            <a:extLst>
              <a:ext uri="{FF2B5EF4-FFF2-40B4-BE49-F238E27FC236}">
                <a16:creationId xmlns:a16="http://schemas.microsoft.com/office/drawing/2014/main" id="{7E11B74D-DF90-4993-88AE-4D05C91F2A96}"/>
              </a:ext>
            </a:extLst>
          </p:cNvPr>
          <p:cNvSpPr>
            <a:spLocks noGrp="1"/>
          </p:cNvSpPr>
          <p:nvPr>
            <p:ph type="title"/>
          </p:nvPr>
        </p:nvSpPr>
        <p:spPr>
          <a:xfrm>
            <a:off x="966744" y="959587"/>
            <a:ext cx="9076329" cy="1064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9B3DE9-A495-4E75-819D-E0B2E5505072}"/>
              </a:ext>
            </a:extLst>
          </p:cNvPr>
          <p:cNvSpPr>
            <a:spLocks noGrp="1"/>
          </p:cNvSpPr>
          <p:nvPr>
            <p:ph type="body" idx="1"/>
          </p:nvPr>
        </p:nvSpPr>
        <p:spPr>
          <a:xfrm>
            <a:off x="966744" y="2248257"/>
            <a:ext cx="9076329" cy="36501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02430AC-DB07-423B-A52A-0065639AFE68}"/>
              </a:ext>
            </a:extLst>
          </p:cNvPr>
          <p:cNvSpPr>
            <a:spLocks noGrp="1"/>
          </p:cNvSpPr>
          <p:nvPr>
            <p:ph type="dt" sz="half" idx="2"/>
          </p:nvPr>
        </p:nvSpPr>
        <p:spPr>
          <a:xfrm>
            <a:off x="8266975" y="6356350"/>
            <a:ext cx="2960914"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06FD13E7-CA47-42B9-9E43-94CAE7174F19}" type="datetime1">
              <a:rPr lang="en-US" smtClean="0"/>
              <a:t>1/30/2024</a:t>
            </a:fld>
            <a:endParaRPr lang="en-US" dirty="0"/>
          </a:p>
        </p:txBody>
      </p:sp>
      <p:sp>
        <p:nvSpPr>
          <p:cNvPr id="5" name="Footer Placeholder 4">
            <a:extLst>
              <a:ext uri="{FF2B5EF4-FFF2-40B4-BE49-F238E27FC236}">
                <a16:creationId xmlns:a16="http://schemas.microsoft.com/office/drawing/2014/main" id="{485FAFC9-FA18-4C55-8C92-B17603CAEEDC}"/>
              </a:ext>
            </a:extLst>
          </p:cNvPr>
          <p:cNvSpPr>
            <a:spLocks noGrp="1"/>
          </p:cNvSpPr>
          <p:nvPr>
            <p:ph type="ftr" sz="quarter" idx="3"/>
          </p:nvPr>
        </p:nvSpPr>
        <p:spPr>
          <a:xfrm>
            <a:off x="966745" y="501128"/>
            <a:ext cx="3311342" cy="365125"/>
          </a:xfrm>
          <a:prstGeom prst="rect">
            <a:avLst/>
          </a:prstGeom>
        </p:spPr>
        <p:txBody>
          <a:bodyPr vert="horz" lIns="91440" tIns="45720" rIns="91440" bIns="45720" rtlCol="0" anchor="ctr"/>
          <a:lstStyle>
            <a:lvl1pPr algn="l">
              <a:defRPr sz="1000" i="0">
                <a:solidFill>
                  <a:schemeClr val="tx2">
                    <a:alpha val="85000"/>
                  </a:schemeClr>
                </a:solidFill>
              </a:defRPr>
            </a:lvl1pPr>
          </a:lstStyle>
          <a:p>
            <a:r>
              <a:rPr lang="en-US"/>
              <a:t>Systeemiset Oy Marjo Panttila</a:t>
            </a:r>
            <a:endParaRPr lang="en-US" dirty="0"/>
          </a:p>
        </p:txBody>
      </p:sp>
      <p:sp>
        <p:nvSpPr>
          <p:cNvPr id="6" name="Slide Number Placeholder 5">
            <a:extLst>
              <a:ext uri="{FF2B5EF4-FFF2-40B4-BE49-F238E27FC236}">
                <a16:creationId xmlns:a16="http://schemas.microsoft.com/office/drawing/2014/main" id="{67D5A493-61FB-4764-90B6-8CC218A781C9}"/>
              </a:ext>
            </a:extLst>
          </p:cNvPr>
          <p:cNvSpPr>
            <a:spLocks noGrp="1"/>
          </p:cNvSpPr>
          <p:nvPr>
            <p:ph type="sldNum" sz="quarter" idx="4"/>
          </p:nvPr>
        </p:nvSpPr>
        <p:spPr>
          <a:xfrm>
            <a:off x="11239498" y="6356350"/>
            <a:ext cx="515479"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3939586280"/>
      </p:ext>
    </p:extLst>
  </p:cSld>
  <p:clrMap bg1="lt1" tx1="dk1" bg2="lt2" tx2="dk2" accent1="accent1" accent2="accent2" accent3="accent3" accent4="accent4" accent5="accent5" accent6="accent6" hlink="hlink" folHlink="folHlink"/>
  <p:sldLayoutIdLst>
    <p:sldLayoutId id="2147483729" r:id="rId1"/>
  </p:sldLayoutIdLst>
  <p:hf sldNum="0" hdr="0" dt="0"/>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SzPct val="150000"/>
        <a:buFont typeface="Goudy Old Style" panose="02020502050305020303" pitchFamily="18" charset="0"/>
        <a:buChar char="∙"/>
        <a:defRPr sz="2000" kern="1200">
          <a:solidFill>
            <a:schemeClr val="tx2"/>
          </a:solidFill>
          <a:latin typeface="+mn-lt"/>
          <a:ea typeface="+mn-ea"/>
          <a:cs typeface="+mn-cs"/>
        </a:defRPr>
      </a:lvl1pPr>
      <a:lvl2pPr marL="274320" indent="0" algn="l" defTabSz="914400" rtl="0" eaLnBrk="1" latinLnBrk="0" hangingPunct="1">
        <a:lnSpc>
          <a:spcPct val="110000"/>
        </a:lnSpc>
        <a:spcBef>
          <a:spcPts val="500"/>
        </a:spcBef>
        <a:buFontTx/>
        <a:buNone/>
        <a:defRPr sz="1800" kern="1200">
          <a:solidFill>
            <a:schemeClr val="tx2"/>
          </a:solidFill>
          <a:latin typeface="+mn-lt"/>
          <a:ea typeface="+mn-ea"/>
          <a:cs typeface="+mn-cs"/>
        </a:defRPr>
      </a:lvl2pPr>
      <a:lvl3pPr marL="548640" indent="-228600" algn="l" defTabSz="914400" rtl="0" eaLnBrk="1" latinLnBrk="0" hangingPunct="1">
        <a:lnSpc>
          <a:spcPct val="110000"/>
        </a:lnSpc>
        <a:spcBef>
          <a:spcPts val="500"/>
        </a:spcBef>
        <a:buSzPct val="150000"/>
        <a:buFont typeface="Goudy Old Style" panose="02020502050305020303" pitchFamily="18" charset="0"/>
        <a:buChar char="∙"/>
        <a:defRPr sz="1600" kern="1200">
          <a:solidFill>
            <a:schemeClr val="tx2"/>
          </a:solidFill>
          <a:latin typeface="+mn-lt"/>
          <a:ea typeface="+mn-ea"/>
          <a:cs typeface="+mn-cs"/>
        </a:defRPr>
      </a:lvl3pPr>
      <a:lvl4pPr marL="59436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4pPr>
      <a:lvl5pPr marL="822960" indent="-228600" algn="l" defTabSz="914400" rtl="0" eaLnBrk="1" latinLnBrk="0" hangingPunct="1">
        <a:lnSpc>
          <a:spcPct val="110000"/>
        </a:lnSpc>
        <a:spcBef>
          <a:spcPts val="500"/>
        </a:spcBef>
        <a:buSzPct val="150000"/>
        <a:buFont typeface="Goudy Old Style" panose="02020502050305020303" pitchFamily="18"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https://pxhere.com/fi/photo/1180566"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pexels.com/fi-fi/video/henkilo-naine-raidat-ulkona-4565890/"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pxhere.com/fi/photo/888047"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pexels.com/fi-fi/video/ranta-hiekka-kesa-miehet-7892795/"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b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pxhere.com/fi/photo/127767" TargetMode="External"/><Relationship Id="rId7" Type="http://schemas.openxmlformats.org/officeDocument/2006/relationships/diagramColors" Target="../diagrams/colors1.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3" Type="http://schemas.openxmlformats.org/officeDocument/2006/relationships/hyperlink" Target="https://pixnio.com/fi/media/syntymapaiva-ensimmainen-syntymapaivakakku-nallekarhu-lelu-leivonta"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pxhere.com/fi/photo/591576"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pxhere.com/fi/photo/1174411"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3" Type="http://schemas.openxmlformats.org/officeDocument/2006/relationships/hyperlink" Target="https://johanleijon.wordpress.com/2011/05/10/kultainen-leikkaus/" TargetMode="External"/><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pexels.com/fi-fi/video/penkki-kaupunki-kadut-mies-5169276/"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pixabay.com/en/identity-self-self-image-image-795260/"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pxhere.com/fi/photo/1017886"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 name="Rectangle 74">
            <a:extLst>
              <a:ext uri="{FF2B5EF4-FFF2-40B4-BE49-F238E27FC236}">
                <a16:creationId xmlns:a16="http://schemas.microsoft.com/office/drawing/2014/main" id="{861A0104-BF6E-465D-B05F-F41F69B36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fi-FI"/>
          </a:p>
        </p:txBody>
      </p:sp>
      <p:sp>
        <p:nvSpPr>
          <p:cNvPr id="103" name="Rectangle 76">
            <a:extLst>
              <a:ext uri="{FF2B5EF4-FFF2-40B4-BE49-F238E27FC236}">
                <a16:creationId xmlns:a16="http://schemas.microsoft.com/office/drawing/2014/main" id="{03B901C5-8FDC-42CF-AE02-104ECD0C2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solidFill>
            <a:schemeClr val="bg2"/>
          </a:solidFill>
          <a:ln w="6350" cap="sq" cmpd="sng" algn="ctr">
            <a:noFill/>
            <a:prstDash val="solid"/>
            <a:miter lim="800000"/>
          </a:ln>
          <a:effectLst/>
        </p:spPr>
        <p:txBody>
          <a:bodyPr/>
          <a:lstStyle/>
          <a:p>
            <a:endParaRPr lang="fi-FI"/>
          </a:p>
        </p:txBody>
      </p:sp>
      <p:sp>
        <p:nvSpPr>
          <p:cNvPr id="105" name="Rectangle 78">
            <a:extLst>
              <a:ext uri="{FF2B5EF4-FFF2-40B4-BE49-F238E27FC236}">
                <a16:creationId xmlns:a16="http://schemas.microsoft.com/office/drawing/2014/main" id="{38804DE4-1637-4B90-8D8A-695667954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Kuva, jossa on kangasta, pöytä, punaista, peitetty&#10;&#10;Automaattisesti luotu kuvaus">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l="20080" r="24172"/>
          <a:stretch/>
        </p:blipFill>
        <p:spPr>
          <a:xfrm>
            <a:off x="727654" y="727628"/>
            <a:ext cx="5367165" cy="5415552"/>
          </a:xfrm>
          <a:prstGeom prst="rect">
            <a:avLst/>
          </a:prstGeom>
          <a:noFill/>
        </p:spPr>
      </p:pic>
      <p:sp>
        <p:nvSpPr>
          <p:cNvPr id="107" name="Rectangle 80">
            <a:extLst>
              <a:ext uri="{FF2B5EF4-FFF2-40B4-BE49-F238E27FC236}">
                <a16:creationId xmlns:a16="http://schemas.microsoft.com/office/drawing/2014/main" id="{9F9C2710-A835-43A8-B330-3761AF54A3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9450" y="237744"/>
            <a:ext cx="5377853" cy="6382512"/>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fi-FI"/>
          </a:p>
        </p:txBody>
      </p:sp>
      <p:sp>
        <p:nvSpPr>
          <p:cNvPr id="109" name="Rectangle 82">
            <a:extLst>
              <a:ext uri="{FF2B5EF4-FFF2-40B4-BE49-F238E27FC236}">
                <a16:creationId xmlns:a16="http://schemas.microsoft.com/office/drawing/2014/main" id="{C6C096F1-214E-42AA-A9AA-E973322D9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8615" y="372498"/>
            <a:ext cx="5103934" cy="61130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8C3B467-088C-4F3D-A9A7-105C4E1E20CD}"/>
              </a:ext>
            </a:extLst>
          </p:cNvPr>
          <p:cNvSpPr>
            <a:spLocks noGrp="1"/>
          </p:cNvSpPr>
          <p:nvPr>
            <p:ph type="title"/>
          </p:nvPr>
        </p:nvSpPr>
        <p:spPr>
          <a:xfrm>
            <a:off x="7064082" y="642594"/>
            <a:ext cx="4472921" cy="1371600"/>
          </a:xfrm>
        </p:spPr>
        <p:txBody>
          <a:bodyPr vert="horz" lIns="91440" tIns="45720" rIns="91440" bIns="45720" rtlCol="0" anchor="ctr">
            <a:normAutofit/>
          </a:bodyPr>
          <a:lstStyle/>
          <a:p>
            <a:r>
              <a:rPr lang="en-US" sz="3700"/>
              <a:t>PARISUHDE, IKUINEN ARVOITUS</a:t>
            </a:r>
          </a:p>
        </p:txBody>
      </p:sp>
      <p:sp>
        <p:nvSpPr>
          <p:cNvPr id="3" name="Alaotsikko 2">
            <a:extLst>
              <a:ext uri="{FF2B5EF4-FFF2-40B4-BE49-F238E27FC236}">
                <a16:creationId xmlns:a16="http://schemas.microsoft.com/office/drawing/2014/main" id="{C8722DDC-8EEE-4A06-8DFE-B44871EAA2CF}"/>
              </a:ext>
            </a:extLst>
          </p:cNvPr>
          <p:cNvSpPr>
            <a:spLocks noGrp="1"/>
          </p:cNvSpPr>
          <p:nvPr>
            <p:ph type="body" sz="half" idx="2"/>
          </p:nvPr>
        </p:nvSpPr>
        <p:spPr>
          <a:xfrm>
            <a:off x="7064082" y="2103120"/>
            <a:ext cx="4472922" cy="3931920"/>
          </a:xfrm>
        </p:spPr>
        <p:txBody>
          <a:bodyPr vert="horz" lIns="91440" tIns="45720" rIns="91440" bIns="45720" rtlCol="0">
            <a:normAutofit/>
          </a:bodyPr>
          <a:lstStyle/>
          <a:p>
            <a:pPr indent="-182880">
              <a:lnSpc>
                <a:spcPct val="100000"/>
              </a:lnSpc>
              <a:buFont typeface="Arial" pitchFamily="34" charset="0"/>
              <a:buChar char="•"/>
            </a:pPr>
            <a:endParaRPr lang="en-US" dirty="0"/>
          </a:p>
          <a:p>
            <a:pPr indent="-182880">
              <a:lnSpc>
                <a:spcPct val="100000"/>
              </a:lnSpc>
              <a:buFont typeface="Arial" pitchFamily="34" charset="0"/>
              <a:buChar char="•"/>
            </a:pPr>
            <a:r>
              <a:rPr lang="en-US"/>
              <a:t>PARITERAPIAN TÄYDENNYSKOULUTUS</a:t>
            </a:r>
            <a:endParaRPr lang="en-US" dirty="0"/>
          </a:p>
          <a:p>
            <a:pPr indent="-182880">
              <a:lnSpc>
                <a:spcPct val="100000"/>
              </a:lnSpc>
              <a:buFont typeface="Arial" pitchFamily="34" charset="0"/>
              <a:buChar char="•"/>
            </a:pPr>
            <a:r>
              <a:rPr lang="en-US" dirty="0"/>
              <a:t>2024</a:t>
            </a:r>
          </a:p>
        </p:txBody>
      </p:sp>
      <p:sp>
        <p:nvSpPr>
          <p:cNvPr id="4" name="Alatunnisteen paikkamerkki 3">
            <a:extLst>
              <a:ext uri="{FF2B5EF4-FFF2-40B4-BE49-F238E27FC236}">
                <a16:creationId xmlns:a16="http://schemas.microsoft.com/office/drawing/2014/main" id="{00732ED6-9425-FF60-9CA4-3D7C4AFAA884}"/>
              </a:ext>
            </a:extLst>
          </p:cNvPr>
          <p:cNvSpPr>
            <a:spLocks noGrp="1"/>
          </p:cNvSpPr>
          <p:nvPr>
            <p:ph type="ftr" sz="quarter" idx="11"/>
          </p:nvPr>
        </p:nvSpPr>
        <p:spPr/>
        <p:txBody>
          <a:bodyPr/>
          <a:lstStyle/>
          <a:p>
            <a:pPr rtl="0"/>
            <a:r>
              <a:rPr lang="en-US"/>
              <a:t>Marjo Panttila Systeemiset Oy</a:t>
            </a:r>
            <a:endParaRPr lang="en-US" dirty="0"/>
          </a:p>
        </p:txBody>
      </p:sp>
    </p:spTree>
    <p:extLst>
      <p:ext uri="{BB962C8B-B14F-4D97-AF65-F5344CB8AC3E}">
        <p14:creationId xmlns:p14="http://schemas.microsoft.com/office/powerpoint/2010/main" val="173669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Kuva 9" descr="Kuva, joka sisältää kohteen kasvi, kukka&#10;&#10;Kuvaus luotu automaattisesti">
            <a:extLst>
              <a:ext uri="{FF2B5EF4-FFF2-40B4-BE49-F238E27FC236}">
                <a16:creationId xmlns:a16="http://schemas.microsoft.com/office/drawing/2014/main" id="{A32A772C-0262-4631-9883-80CCFE14E50F}"/>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9829" b="15172"/>
          <a:stretch/>
        </p:blipFill>
        <p:spPr>
          <a:xfrm>
            <a:off x="20" y="10"/>
            <a:ext cx="12191980" cy="6857990"/>
          </a:xfrm>
          <a:prstGeom prst="rect">
            <a:avLst/>
          </a:prstGeom>
        </p:spPr>
      </p:pic>
      <p:sp>
        <p:nvSpPr>
          <p:cNvPr id="2" name="Otsikko 1">
            <a:extLst>
              <a:ext uri="{FF2B5EF4-FFF2-40B4-BE49-F238E27FC236}">
                <a16:creationId xmlns:a16="http://schemas.microsoft.com/office/drawing/2014/main" id="{4B480B0E-7A79-4DA2-83F1-EA2227636CCD}"/>
              </a:ext>
            </a:extLst>
          </p:cNvPr>
          <p:cNvSpPr>
            <a:spLocks noGrp="1"/>
          </p:cNvSpPr>
          <p:nvPr>
            <p:ph type="title"/>
          </p:nvPr>
        </p:nvSpPr>
        <p:spPr>
          <a:xfrm>
            <a:off x="1066800" y="642594"/>
            <a:ext cx="10058400" cy="1371600"/>
          </a:xfrm>
        </p:spPr>
        <p:txBody>
          <a:bodyPr>
            <a:normAutofit/>
          </a:bodyPr>
          <a:lstStyle/>
          <a:p>
            <a:endParaRPr lang="fi-FI"/>
          </a:p>
        </p:txBody>
      </p:sp>
      <p:sp>
        <p:nvSpPr>
          <p:cNvPr id="3" name="Sisällön paikkamerkki 2">
            <a:extLst>
              <a:ext uri="{FF2B5EF4-FFF2-40B4-BE49-F238E27FC236}">
                <a16:creationId xmlns:a16="http://schemas.microsoft.com/office/drawing/2014/main" id="{D73B44D6-2C52-4FAA-BB7C-9CE418BF5677}"/>
              </a:ext>
            </a:extLst>
          </p:cNvPr>
          <p:cNvSpPr>
            <a:spLocks noGrp="1"/>
          </p:cNvSpPr>
          <p:nvPr>
            <p:ph idx="1"/>
          </p:nvPr>
        </p:nvSpPr>
        <p:spPr>
          <a:xfrm>
            <a:off x="1066800" y="2103120"/>
            <a:ext cx="10058400" cy="3931920"/>
          </a:xfrm>
        </p:spPr>
        <p:txBody>
          <a:bodyPr>
            <a:normAutofit/>
          </a:bodyPr>
          <a:lstStyle/>
          <a:p>
            <a:r>
              <a:rPr lang="fi-FI" sz="2800" dirty="0"/>
              <a:t>Ihminen pyrkii koko elämänsä ajan yhteyteen läheisten ihmisten kanssa</a:t>
            </a:r>
          </a:p>
          <a:p>
            <a:endParaRPr lang="fi-FI" sz="2800" dirty="0"/>
          </a:p>
          <a:p>
            <a:r>
              <a:rPr lang="fi-FI" sz="2800" dirty="0"/>
              <a:t>Läheisyydentarve ei vähene iän myötä </a:t>
            </a:r>
          </a:p>
        </p:txBody>
      </p:sp>
      <p:sp>
        <p:nvSpPr>
          <p:cNvPr id="33" name="Rectangle 32">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fi-FI"/>
          </a:p>
        </p:txBody>
      </p:sp>
      <p:sp>
        <p:nvSpPr>
          <p:cNvPr id="5" name="Alatunnisteen paikkamerkki 4">
            <a:extLst>
              <a:ext uri="{FF2B5EF4-FFF2-40B4-BE49-F238E27FC236}">
                <a16:creationId xmlns:a16="http://schemas.microsoft.com/office/drawing/2014/main" id="{015AC14D-2F34-C069-4CE7-C998E10D0ABD}"/>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3443773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Käsi – aurinko">
            <a:extLst>
              <a:ext uri="{FF2B5EF4-FFF2-40B4-BE49-F238E27FC236}">
                <a16:creationId xmlns:a16="http://schemas.microsoft.com/office/drawing/2014/main" id="{31764D62-3894-4D2E-93BC-C844DA2BBC23}"/>
              </a:ext>
            </a:extLst>
          </p:cNvPr>
          <p:cNvPicPr>
            <a:picLocks noChangeAspect="1"/>
          </p:cNvPicPr>
          <p:nvPr/>
        </p:nvPicPr>
        <p:blipFill rotWithShape="1">
          <a:blip r:embed="rId2">
            <a:duotone>
              <a:schemeClr val="bg2">
                <a:shade val="45000"/>
                <a:satMod val="135000"/>
              </a:schemeClr>
              <a:prstClr val="white"/>
            </a:duotone>
            <a:alphaModFix amt="25000"/>
          </a:blip>
          <a:srcRect b="1604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E0DA36C-7BCD-4019-A13D-C01824BDD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558" y="291830"/>
            <a:ext cx="11595370" cy="6264613"/>
          </a:xfrm>
          <a:prstGeom prst="rect">
            <a:avLst/>
          </a:prstGeom>
          <a:noFill/>
          <a:ln w="158750" cap="sq" cmpd="sng" algn="ctr">
            <a:solidFill>
              <a:schemeClr val="tx1"/>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E4EEA09F-CDA2-48BC-A6EC-09CA35713317}"/>
              </a:ext>
            </a:extLst>
          </p:cNvPr>
          <p:cNvSpPr>
            <a:spLocks noGrp="1"/>
          </p:cNvSpPr>
          <p:nvPr>
            <p:ph type="title"/>
          </p:nvPr>
        </p:nvSpPr>
        <p:spPr>
          <a:xfrm>
            <a:off x="1066800" y="642594"/>
            <a:ext cx="10058400" cy="1371600"/>
          </a:xfrm>
        </p:spPr>
        <p:txBody>
          <a:bodyPr>
            <a:normAutofit/>
          </a:bodyPr>
          <a:lstStyle/>
          <a:p>
            <a:r>
              <a:rPr lang="fi-FI" sz="4400"/>
              <a:t>Elämän relationaalisuus, </a:t>
            </a:r>
            <a:br>
              <a:rPr lang="fi-FI" sz="4400"/>
            </a:br>
            <a:r>
              <a:rPr lang="fi-FI" sz="4400"/>
              <a:t>		Jaakko Seikkula</a:t>
            </a:r>
          </a:p>
        </p:txBody>
      </p:sp>
      <p:sp>
        <p:nvSpPr>
          <p:cNvPr id="3" name="Sisällön paikkamerkki 2">
            <a:extLst>
              <a:ext uri="{FF2B5EF4-FFF2-40B4-BE49-F238E27FC236}">
                <a16:creationId xmlns:a16="http://schemas.microsoft.com/office/drawing/2014/main" id="{C81C3022-44C0-44B5-9C71-3312E286B9C4}"/>
              </a:ext>
            </a:extLst>
          </p:cNvPr>
          <p:cNvSpPr>
            <a:spLocks noGrp="1"/>
          </p:cNvSpPr>
          <p:nvPr>
            <p:ph idx="1"/>
          </p:nvPr>
        </p:nvSpPr>
        <p:spPr>
          <a:xfrm>
            <a:off x="1066800" y="2103120"/>
            <a:ext cx="10058400" cy="3931920"/>
          </a:xfrm>
        </p:spPr>
        <p:txBody>
          <a:bodyPr>
            <a:normAutofit/>
          </a:bodyPr>
          <a:lstStyle/>
          <a:p>
            <a:r>
              <a:rPr lang="fi-FI"/>
              <a:t>Elämä on suhteissa.</a:t>
            </a:r>
          </a:p>
          <a:p>
            <a:endParaRPr lang="fi-FI"/>
          </a:p>
          <a:p>
            <a:r>
              <a:rPr lang="fi-FI"/>
              <a:t>Synnymme suhteisiin, niistä muovautuu psyykkinen todellisuus.</a:t>
            </a:r>
          </a:p>
          <a:p>
            <a:endParaRPr lang="fi-FI"/>
          </a:p>
          <a:p>
            <a:r>
              <a:rPr lang="fi-FI"/>
              <a:t>Jokainen suhde jättää jälkensä ruumiin muistiin, (vertikaalisesti) ja samanaikaisesti elämä tapahtuu läsnäolevissa suhteissa (horisontaalisesti).</a:t>
            </a:r>
          </a:p>
        </p:txBody>
      </p:sp>
      <p:sp>
        <p:nvSpPr>
          <p:cNvPr id="5" name="Alatunnisteen paikkamerkki 4">
            <a:extLst>
              <a:ext uri="{FF2B5EF4-FFF2-40B4-BE49-F238E27FC236}">
                <a16:creationId xmlns:a16="http://schemas.microsoft.com/office/drawing/2014/main" id="{F09A7E31-E213-F0B7-2FCA-FFCFAF5A217D}"/>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2466543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3" name="Rectangle 22">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useBgFill="1">
        <p:nvSpPr>
          <p:cNvPr id="25" name="Rectangle 24">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F09819DE-6C0A-46B9-869F-EB920C87573A}"/>
              </a:ext>
            </a:extLst>
          </p:cNvPr>
          <p:cNvSpPr>
            <a:spLocks noGrp="1"/>
          </p:cNvSpPr>
          <p:nvPr>
            <p:ph type="title"/>
          </p:nvPr>
        </p:nvSpPr>
        <p:spPr>
          <a:xfrm>
            <a:off x="7532835" y="1420706"/>
            <a:ext cx="3466540" cy="4016587"/>
          </a:xfrm>
        </p:spPr>
        <p:txBody>
          <a:bodyPr>
            <a:normAutofit/>
          </a:bodyPr>
          <a:lstStyle/>
          <a:p>
            <a:r>
              <a:rPr lang="fi-FI" sz="2800"/>
              <a:t>Intersubjektiivisuus</a:t>
            </a:r>
          </a:p>
        </p:txBody>
      </p:sp>
      <p:sp>
        <p:nvSpPr>
          <p:cNvPr id="5" name="Sisällön paikkamerkki 4">
            <a:extLst>
              <a:ext uri="{FF2B5EF4-FFF2-40B4-BE49-F238E27FC236}">
                <a16:creationId xmlns:a16="http://schemas.microsoft.com/office/drawing/2014/main" id="{0BE42B3C-3B5B-4E69-836E-585266945A88}"/>
              </a:ext>
            </a:extLst>
          </p:cNvPr>
          <p:cNvSpPr>
            <a:spLocks noGrp="1"/>
          </p:cNvSpPr>
          <p:nvPr>
            <p:ph idx="1"/>
          </p:nvPr>
        </p:nvSpPr>
        <p:spPr>
          <a:xfrm>
            <a:off x="1440519" y="1420706"/>
            <a:ext cx="5514758" cy="4016587"/>
          </a:xfrm>
        </p:spPr>
        <p:txBody>
          <a:bodyPr anchor="ctr">
            <a:normAutofit/>
          </a:bodyPr>
          <a:lstStyle/>
          <a:p>
            <a:r>
              <a:rPr lang="fi-FI">
                <a:solidFill>
                  <a:schemeClr val="tx1">
                    <a:lumMod val="75000"/>
                    <a:lumOff val="25000"/>
                  </a:schemeClr>
                </a:solidFill>
              </a:rPr>
              <a:t>Yksilö on mahdottomuus, sillä ihan elämän alusta asti toinen ihminen osallistuu tunnekokemusteni säätelyyn.</a:t>
            </a:r>
          </a:p>
          <a:p>
            <a:endParaRPr lang="fi-FI">
              <a:solidFill>
                <a:schemeClr val="tx1">
                  <a:lumMod val="75000"/>
                  <a:lumOff val="25000"/>
                </a:schemeClr>
              </a:solidFill>
            </a:endParaRPr>
          </a:p>
          <a:p>
            <a:r>
              <a:rPr lang="fi-FI">
                <a:solidFill>
                  <a:schemeClr val="tx1">
                    <a:lumMod val="75000"/>
                    <a:lumOff val="25000"/>
                  </a:schemeClr>
                </a:solidFill>
              </a:rPr>
              <a:t>Elämän tarkoitus on dialogin synnyttäminen eri äänteen välille – sekä sisäpuolella että ulkopuolella.</a:t>
            </a:r>
          </a:p>
          <a:p>
            <a:endParaRPr lang="fi-FI">
              <a:solidFill>
                <a:schemeClr val="tx1">
                  <a:lumMod val="75000"/>
                  <a:lumOff val="25000"/>
                </a:schemeClr>
              </a:solidFill>
            </a:endParaRPr>
          </a:p>
          <a:p>
            <a:r>
              <a:rPr lang="fi-FI">
                <a:solidFill>
                  <a:schemeClr val="tx1">
                    <a:lumMod val="75000"/>
                    <a:lumOff val="25000"/>
                  </a:schemeClr>
                </a:solidFill>
              </a:rPr>
              <a:t>Kuljemme elämänvirrassa, dialogia tapahtuu koko ajan, muutumme.</a:t>
            </a:r>
          </a:p>
        </p:txBody>
      </p:sp>
      <p:cxnSp>
        <p:nvCxnSpPr>
          <p:cNvPr id="27" name="Straight Connector 26">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Alatunnisteen paikkamerkki 2">
            <a:extLst>
              <a:ext uri="{FF2B5EF4-FFF2-40B4-BE49-F238E27FC236}">
                <a16:creationId xmlns:a16="http://schemas.microsoft.com/office/drawing/2014/main" id="{3A4BBD2F-8DDE-27C3-F151-359182C7B96F}"/>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267273874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 5" descr="Kuva, joka sisältää kohteen taivas, henkilö, ulko, mies&#10;&#10;Kuvaus luotu automaattisesti">
            <a:extLst>
              <a:ext uri="{FF2B5EF4-FFF2-40B4-BE49-F238E27FC236}">
                <a16:creationId xmlns:a16="http://schemas.microsoft.com/office/drawing/2014/main" id="{57C75DAE-34A7-4AA4-9342-DD185F9997F4}"/>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20" y="10"/>
            <a:ext cx="12191980" cy="6857990"/>
          </a:xfrm>
          <a:prstGeom prst="rect">
            <a:avLst/>
          </a:prstGeom>
        </p:spPr>
      </p:pic>
      <p:sp>
        <p:nvSpPr>
          <p:cNvPr id="2" name="Otsikko 1">
            <a:extLst>
              <a:ext uri="{FF2B5EF4-FFF2-40B4-BE49-F238E27FC236}">
                <a16:creationId xmlns:a16="http://schemas.microsoft.com/office/drawing/2014/main" id="{87F2C482-A850-4D6A-B360-DA247F323478}"/>
              </a:ext>
            </a:extLst>
          </p:cNvPr>
          <p:cNvSpPr>
            <a:spLocks noGrp="1"/>
          </p:cNvSpPr>
          <p:nvPr>
            <p:ph type="title"/>
          </p:nvPr>
        </p:nvSpPr>
        <p:spPr>
          <a:xfrm>
            <a:off x="1066800" y="642594"/>
            <a:ext cx="10058400" cy="1371600"/>
          </a:xfrm>
        </p:spPr>
        <p:txBody>
          <a:bodyPr>
            <a:normAutofit/>
          </a:bodyPr>
          <a:lstStyle/>
          <a:p>
            <a:r>
              <a:rPr lang="fi-FI"/>
              <a:t>Dialoginen ihmiskuva</a:t>
            </a:r>
          </a:p>
        </p:txBody>
      </p:sp>
      <p:sp>
        <p:nvSpPr>
          <p:cNvPr id="3" name="Sisällön paikkamerkki 2">
            <a:extLst>
              <a:ext uri="{FF2B5EF4-FFF2-40B4-BE49-F238E27FC236}">
                <a16:creationId xmlns:a16="http://schemas.microsoft.com/office/drawing/2014/main" id="{9BB8DAAA-8F44-402C-979E-71E9F425DD1F}"/>
              </a:ext>
            </a:extLst>
          </p:cNvPr>
          <p:cNvSpPr>
            <a:spLocks noGrp="1"/>
          </p:cNvSpPr>
          <p:nvPr>
            <p:ph idx="1"/>
          </p:nvPr>
        </p:nvSpPr>
        <p:spPr>
          <a:xfrm>
            <a:off x="1066800" y="2103120"/>
            <a:ext cx="10058400" cy="3931920"/>
          </a:xfrm>
        </p:spPr>
        <p:txBody>
          <a:bodyPr>
            <a:normAutofit/>
          </a:bodyPr>
          <a:lstStyle/>
          <a:p>
            <a:r>
              <a:rPr lang="fi-FI" sz="2800" dirty="0"/>
              <a:t>Virittäydymme koko ajan toisiimme, tanssimme ja liitymme toisiimme rytmisesti, melodisesti, liikkeellä, aisteilla ja tunteella.</a:t>
            </a:r>
          </a:p>
          <a:p>
            <a:endParaRPr lang="fi-FI" sz="2800" dirty="0"/>
          </a:p>
          <a:p>
            <a:r>
              <a:rPr lang="fi-FI" sz="2800" dirty="0"/>
              <a:t>Liikkeet, aistimukset ja tunteet luovat ihmisen mielen ruumiillisena kokemuksena suhteissa – se muovautuu ja uusiutuu kaikilla teoillamme</a:t>
            </a:r>
          </a:p>
        </p:txBody>
      </p:sp>
      <p:sp>
        <p:nvSpPr>
          <p:cNvPr id="44" name="Rectangle 43">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fi-FI"/>
          </a:p>
        </p:txBody>
      </p:sp>
      <p:sp>
        <p:nvSpPr>
          <p:cNvPr id="5" name="Alatunnisteen paikkamerkki 4">
            <a:extLst>
              <a:ext uri="{FF2B5EF4-FFF2-40B4-BE49-F238E27FC236}">
                <a16:creationId xmlns:a16="http://schemas.microsoft.com/office/drawing/2014/main" id="{040B8910-CDBB-929E-7A09-29BD3815B3E9}"/>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36712451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 5" descr="Vanha pari ulkoilu">
            <a:extLst>
              <a:ext uri="{FF2B5EF4-FFF2-40B4-BE49-F238E27FC236}">
                <a16:creationId xmlns:a16="http://schemas.microsoft.com/office/drawing/2014/main" id="{09428416-F1C4-48FE-8FA8-B344AEAB680C}"/>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0715" b="10614"/>
          <a:stretch/>
        </p:blipFill>
        <p:spPr>
          <a:xfrm>
            <a:off x="20" y="10"/>
            <a:ext cx="12191980" cy="6857990"/>
          </a:xfrm>
          <a:prstGeom prst="rect">
            <a:avLst/>
          </a:prstGeom>
        </p:spPr>
      </p:pic>
      <p:sp>
        <p:nvSpPr>
          <p:cNvPr id="2" name="Otsikko 1">
            <a:extLst>
              <a:ext uri="{FF2B5EF4-FFF2-40B4-BE49-F238E27FC236}">
                <a16:creationId xmlns:a16="http://schemas.microsoft.com/office/drawing/2014/main" id="{25236B28-51A8-47CC-8DF3-B8B4E6696620}"/>
              </a:ext>
            </a:extLst>
          </p:cNvPr>
          <p:cNvSpPr>
            <a:spLocks noGrp="1"/>
          </p:cNvSpPr>
          <p:nvPr>
            <p:ph type="title"/>
          </p:nvPr>
        </p:nvSpPr>
        <p:spPr>
          <a:xfrm>
            <a:off x="1066800" y="642594"/>
            <a:ext cx="10058400" cy="1371600"/>
          </a:xfrm>
        </p:spPr>
        <p:txBody>
          <a:bodyPr>
            <a:normAutofit/>
          </a:bodyPr>
          <a:lstStyle/>
          <a:p>
            <a:r>
              <a:rPr lang="fi-FI" dirty="0"/>
              <a:t>Tässä ja nyt</a:t>
            </a:r>
          </a:p>
        </p:txBody>
      </p:sp>
      <p:sp>
        <p:nvSpPr>
          <p:cNvPr id="3" name="Sisällön paikkamerkki 2">
            <a:extLst>
              <a:ext uri="{FF2B5EF4-FFF2-40B4-BE49-F238E27FC236}">
                <a16:creationId xmlns:a16="http://schemas.microsoft.com/office/drawing/2014/main" id="{38B0B214-92C6-4E71-A591-35AD0020BAEC}"/>
              </a:ext>
            </a:extLst>
          </p:cNvPr>
          <p:cNvSpPr>
            <a:spLocks noGrp="1"/>
          </p:cNvSpPr>
          <p:nvPr>
            <p:ph idx="1"/>
          </p:nvPr>
        </p:nvSpPr>
        <p:spPr>
          <a:xfrm>
            <a:off x="1066800" y="2103120"/>
            <a:ext cx="10058400" cy="3931920"/>
          </a:xfrm>
        </p:spPr>
        <p:txBody>
          <a:bodyPr>
            <a:normAutofit/>
          </a:bodyPr>
          <a:lstStyle/>
          <a:p>
            <a:r>
              <a:rPr lang="fi-FI" sz="2400" dirty="0"/>
              <a:t>Auttamistyössä tarkeintä on läsnäolo juuri siinä hetkessä.</a:t>
            </a:r>
          </a:p>
          <a:p>
            <a:endParaRPr lang="fi-FI" sz="2400" dirty="0"/>
          </a:p>
          <a:p>
            <a:r>
              <a:rPr lang="fi-FI" sz="2400" dirty="0"/>
              <a:t>Todellisuus kuvautuu koko ajan kertomuksien kautta,  että koetaan ruumiillisesti.</a:t>
            </a:r>
          </a:p>
          <a:p>
            <a:endParaRPr lang="fi-FI" sz="2400" dirty="0"/>
          </a:p>
          <a:p>
            <a:r>
              <a:rPr lang="fi-FI" sz="2400" dirty="0"/>
              <a:t>Ruumiillinen läsnäolo tässä ja nyt on jaettu kokemus, mutta ei ensisijaisesti sanallinen.</a:t>
            </a:r>
          </a:p>
          <a:p>
            <a:endParaRPr lang="fi-FI" dirty="0"/>
          </a:p>
          <a:p>
            <a:endParaRPr lang="fi-FI" dirty="0"/>
          </a:p>
        </p:txBody>
      </p:sp>
      <p:sp>
        <p:nvSpPr>
          <p:cNvPr id="13" name="Rectangle 12">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fi-FI"/>
          </a:p>
        </p:txBody>
      </p:sp>
      <p:sp>
        <p:nvSpPr>
          <p:cNvPr id="5" name="Alatunnisteen paikkamerkki 4">
            <a:extLst>
              <a:ext uri="{FF2B5EF4-FFF2-40B4-BE49-F238E27FC236}">
                <a16:creationId xmlns:a16="http://schemas.microsoft.com/office/drawing/2014/main" id="{1010CB5B-E32C-29EE-9020-8D36AF3BA72D}"/>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198904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 5" descr="Kuva, joka sisältää kohteen vesi, ulko, nisäkäs, ruskea&#10;&#10;Kuvaus luotu automaattisesti">
            <a:extLst>
              <a:ext uri="{FF2B5EF4-FFF2-40B4-BE49-F238E27FC236}">
                <a16:creationId xmlns:a16="http://schemas.microsoft.com/office/drawing/2014/main" id="{99C8A8A0-EFC7-44CE-A484-BE843EA29C02}"/>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698" b="4032"/>
          <a:stretch/>
        </p:blipFill>
        <p:spPr>
          <a:xfrm>
            <a:off x="20" y="10"/>
            <a:ext cx="12191980" cy="6857990"/>
          </a:xfrm>
          <a:prstGeom prst="rect">
            <a:avLst/>
          </a:prstGeom>
        </p:spPr>
      </p:pic>
      <p:sp>
        <p:nvSpPr>
          <p:cNvPr id="2" name="Otsikko 1">
            <a:extLst>
              <a:ext uri="{FF2B5EF4-FFF2-40B4-BE49-F238E27FC236}">
                <a16:creationId xmlns:a16="http://schemas.microsoft.com/office/drawing/2014/main" id="{6EB77808-1D2A-4B57-9A1F-CB5F2E4CFD86}"/>
              </a:ext>
            </a:extLst>
          </p:cNvPr>
          <p:cNvSpPr>
            <a:spLocks noGrp="1"/>
          </p:cNvSpPr>
          <p:nvPr>
            <p:ph type="title"/>
          </p:nvPr>
        </p:nvSpPr>
        <p:spPr>
          <a:xfrm>
            <a:off x="1066800" y="642594"/>
            <a:ext cx="10058400" cy="1371600"/>
          </a:xfrm>
        </p:spPr>
        <p:txBody>
          <a:bodyPr>
            <a:normAutofit/>
          </a:bodyPr>
          <a:lstStyle/>
          <a:p>
            <a:r>
              <a:rPr lang="fi-FI" sz="4400" dirty="0"/>
              <a:t>Ensimmäinen kieli on liike</a:t>
            </a:r>
            <a:br>
              <a:rPr lang="fi-FI" sz="4400" dirty="0"/>
            </a:br>
            <a:r>
              <a:rPr lang="fi-FI" sz="4400" dirty="0"/>
              <a:t>		</a:t>
            </a:r>
          </a:p>
        </p:txBody>
      </p:sp>
      <p:sp>
        <p:nvSpPr>
          <p:cNvPr id="3" name="Sisällön paikkamerkki 2">
            <a:extLst>
              <a:ext uri="{FF2B5EF4-FFF2-40B4-BE49-F238E27FC236}">
                <a16:creationId xmlns:a16="http://schemas.microsoft.com/office/drawing/2014/main" id="{A21602E5-BAD2-4E3C-AB39-528D7E1E1178}"/>
              </a:ext>
            </a:extLst>
          </p:cNvPr>
          <p:cNvSpPr>
            <a:spLocks noGrp="1"/>
          </p:cNvSpPr>
          <p:nvPr>
            <p:ph idx="1"/>
          </p:nvPr>
        </p:nvSpPr>
        <p:spPr>
          <a:xfrm>
            <a:off x="1066800" y="2103120"/>
            <a:ext cx="10058400" cy="3931920"/>
          </a:xfrm>
        </p:spPr>
        <p:txBody>
          <a:bodyPr>
            <a:normAutofit/>
          </a:bodyPr>
          <a:lstStyle/>
          <a:p>
            <a:r>
              <a:rPr lang="fi-FI" sz="2400" dirty="0"/>
              <a:t>Liikkuminen ja rytmisyys alkaa heti vauvan syntymästä</a:t>
            </a:r>
          </a:p>
          <a:p>
            <a:endParaRPr lang="fi-FI" sz="2400" dirty="0"/>
          </a:p>
          <a:p>
            <a:r>
              <a:rPr lang="fi-FI" sz="2400" dirty="0"/>
              <a:t>Jo 4 kk ikäinen vauva säätelee aktiivisesti vanhempiensa vuorovaikutusta</a:t>
            </a:r>
          </a:p>
        </p:txBody>
      </p:sp>
      <p:sp>
        <p:nvSpPr>
          <p:cNvPr id="13" name="Rectangle 12">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fi-FI"/>
          </a:p>
        </p:txBody>
      </p:sp>
      <p:sp>
        <p:nvSpPr>
          <p:cNvPr id="5" name="Alatunnisteen paikkamerkki 4">
            <a:extLst>
              <a:ext uri="{FF2B5EF4-FFF2-40B4-BE49-F238E27FC236}">
                <a16:creationId xmlns:a16="http://schemas.microsoft.com/office/drawing/2014/main" id="{04355EF6-97B6-761A-2050-4B37D00AD308}"/>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823405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92F34B-533E-474B-B44E-8223414D5E64}"/>
              </a:ext>
            </a:extLst>
          </p:cNvPr>
          <p:cNvSpPr>
            <a:spLocks noGrp="1"/>
          </p:cNvSpPr>
          <p:nvPr>
            <p:ph type="title"/>
          </p:nvPr>
        </p:nvSpPr>
        <p:spPr>
          <a:xfrm>
            <a:off x="3844616" y="881210"/>
            <a:ext cx="7417925" cy="1517035"/>
          </a:xfrm>
        </p:spPr>
        <p:txBody>
          <a:bodyPr>
            <a:normAutofit/>
          </a:bodyPr>
          <a:lstStyle/>
          <a:p>
            <a:r>
              <a:rPr lang="fi-FI" sz="3700">
                <a:solidFill>
                  <a:schemeClr val="tx1">
                    <a:lumMod val="75000"/>
                    <a:lumOff val="25000"/>
                  </a:schemeClr>
                </a:solidFill>
              </a:rPr>
              <a:t>KEHITYKSELLINEN NÄKÖKULMA PARISUHTEESEEN</a:t>
            </a:r>
          </a:p>
        </p:txBody>
      </p:sp>
      <p:sp>
        <p:nvSpPr>
          <p:cNvPr id="3" name="Sisällön paikkamerkki 2">
            <a:extLst>
              <a:ext uri="{FF2B5EF4-FFF2-40B4-BE49-F238E27FC236}">
                <a16:creationId xmlns:a16="http://schemas.microsoft.com/office/drawing/2014/main" id="{F707E0C1-907B-4F7A-80F2-2B63E05C07BA}"/>
              </a:ext>
            </a:extLst>
          </p:cNvPr>
          <p:cNvSpPr>
            <a:spLocks noGrp="1"/>
          </p:cNvSpPr>
          <p:nvPr>
            <p:ph idx="1"/>
          </p:nvPr>
        </p:nvSpPr>
        <p:spPr>
          <a:xfrm>
            <a:off x="3844616" y="2626840"/>
            <a:ext cx="7245103" cy="3131777"/>
          </a:xfrm>
        </p:spPr>
        <p:txBody>
          <a:bodyPr>
            <a:normAutofit/>
          </a:bodyPr>
          <a:lstStyle/>
          <a:p>
            <a:r>
              <a:rPr lang="fi-FI" dirty="0">
                <a:solidFill>
                  <a:schemeClr val="tx1">
                    <a:lumMod val="75000"/>
                    <a:lumOff val="25000"/>
                  </a:schemeClr>
                </a:solidFill>
              </a:rPr>
              <a:t>PARISUHDEVAIHEET:</a:t>
            </a:r>
          </a:p>
          <a:p>
            <a:pPr marL="0" indent="0">
              <a:buNone/>
            </a:pPr>
            <a:r>
              <a:rPr lang="fi-FI" dirty="0">
                <a:solidFill>
                  <a:schemeClr val="tx1">
                    <a:lumMod val="75000"/>
                    <a:lumOff val="25000"/>
                  </a:schemeClr>
                </a:solidFill>
              </a:rPr>
              <a:t>	1. Kiintymyksen ja huolehtimisen  eli tunnesiteen 	muodostumisen vaihe = </a:t>
            </a:r>
            <a:r>
              <a:rPr lang="fi-FI" i="1" dirty="0">
                <a:solidFill>
                  <a:schemeClr val="tx1">
                    <a:lumMod val="75000"/>
                    <a:lumOff val="25000"/>
                  </a:schemeClr>
                </a:solidFill>
              </a:rPr>
              <a:t>rakastuminen</a:t>
            </a:r>
          </a:p>
          <a:p>
            <a:pPr marL="0" indent="0">
              <a:buNone/>
            </a:pPr>
            <a:r>
              <a:rPr lang="fi-FI" i="1" dirty="0">
                <a:solidFill>
                  <a:schemeClr val="tx1">
                    <a:lumMod val="75000"/>
                    <a:lumOff val="25000"/>
                  </a:schemeClr>
                </a:solidFill>
              </a:rPr>
              <a:t>	</a:t>
            </a:r>
          </a:p>
          <a:p>
            <a:pPr marL="0" indent="0">
              <a:buNone/>
            </a:pPr>
            <a:r>
              <a:rPr lang="fi-FI" i="1" dirty="0">
                <a:solidFill>
                  <a:schemeClr val="tx1">
                    <a:lumMod val="75000"/>
                    <a:lumOff val="25000"/>
                  </a:schemeClr>
                </a:solidFill>
              </a:rPr>
              <a:t>	</a:t>
            </a:r>
            <a:r>
              <a:rPr lang="fi-FI" dirty="0">
                <a:solidFill>
                  <a:schemeClr val="tx1">
                    <a:lumMod val="75000"/>
                    <a:lumOff val="25000"/>
                  </a:schemeClr>
                </a:solidFill>
              </a:rPr>
              <a:t>2. Yhteisen sosiaalisuuden todellisuuden luominen, 	yhteisen viitekehyksen rakentaminen</a:t>
            </a:r>
            <a:endParaRPr lang="fi-FI" i="1" dirty="0">
              <a:solidFill>
                <a:schemeClr val="tx1">
                  <a:lumMod val="75000"/>
                  <a:lumOff val="25000"/>
                </a:schemeClr>
              </a:solidFill>
            </a:endParaRPr>
          </a:p>
          <a:p>
            <a:pPr marL="0" indent="0">
              <a:buNone/>
            </a:pPr>
            <a:r>
              <a:rPr lang="fi-FI" i="1" dirty="0">
                <a:solidFill>
                  <a:schemeClr val="tx1">
                    <a:lumMod val="75000"/>
                    <a:lumOff val="25000"/>
                  </a:schemeClr>
                </a:solidFill>
              </a:rPr>
              <a:t>	</a:t>
            </a:r>
          </a:p>
        </p:txBody>
      </p:sp>
      <p:sp>
        <p:nvSpPr>
          <p:cNvPr id="5" name="Alatunnisteen paikkamerkki 4">
            <a:extLst>
              <a:ext uri="{FF2B5EF4-FFF2-40B4-BE49-F238E27FC236}">
                <a16:creationId xmlns:a16="http://schemas.microsoft.com/office/drawing/2014/main" id="{DAB22935-5BEF-EEEC-ACC7-DAE77C6FBE68}"/>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1038083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 5" descr="Kuva, joka sisältää kohteen taivas, ulko, ranta, luonto&#10;&#10;Kuvaus luotu automaattisesti">
            <a:extLst>
              <a:ext uri="{FF2B5EF4-FFF2-40B4-BE49-F238E27FC236}">
                <a16:creationId xmlns:a16="http://schemas.microsoft.com/office/drawing/2014/main" id="{15C70039-C9F9-475E-926B-54569AE0D239}"/>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0386" r="1" b="27974"/>
          <a:stretch/>
        </p:blipFill>
        <p:spPr>
          <a:xfrm>
            <a:off x="20" y="10"/>
            <a:ext cx="12191980" cy="6857990"/>
          </a:xfrm>
          <a:prstGeom prst="rect">
            <a:avLst/>
          </a:prstGeom>
        </p:spPr>
      </p:pic>
      <p:sp>
        <p:nvSpPr>
          <p:cNvPr id="2" name="Otsikko 1">
            <a:extLst>
              <a:ext uri="{FF2B5EF4-FFF2-40B4-BE49-F238E27FC236}">
                <a16:creationId xmlns:a16="http://schemas.microsoft.com/office/drawing/2014/main" id="{C208844E-3FDE-45F2-B041-4C9808C82E96}"/>
              </a:ext>
            </a:extLst>
          </p:cNvPr>
          <p:cNvSpPr>
            <a:spLocks noGrp="1"/>
          </p:cNvSpPr>
          <p:nvPr>
            <p:ph type="title"/>
          </p:nvPr>
        </p:nvSpPr>
        <p:spPr>
          <a:xfrm>
            <a:off x="1066800" y="642594"/>
            <a:ext cx="10058400" cy="1371600"/>
          </a:xfrm>
        </p:spPr>
        <p:txBody>
          <a:bodyPr>
            <a:normAutofit/>
          </a:bodyPr>
          <a:lstStyle/>
          <a:p>
            <a:endParaRPr lang="fi-FI"/>
          </a:p>
        </p:txBody>
      </p:sp>
      <p:sp>
        <p:nvSpPr>
          <p:cNvPr id="3" name="Sisällön paikkamerkki 2">
            <a:extLst>
              <a:ext uri="{FF2B5EF4-FFF2-40B4-BE49-F238E27FC236}">
                <a16:creationId xmlns:a16="http://schemas.microsoft.com/office/drawing/2014/main" id="{C16188B7-125B-4A6A-B76C-57AAE7B6B675}"/>
              </a:ext>
            </a:extLst>
          </p:cNvPr>
          <p:cNvSpPr>
            <a:spLocks noGrp="1"/>
          </p:cNvSpPr>
          <p:nvPr>
            <p:ph idx="1"/>
          </p:nvPr>
        </p:nvSpPr>
        <p:spPr>
          <a:xfrm>
            <a:off x="1066800" y="2103120"/>
            <a:ext cx="10058400" cy="3931920"/>
          </a:xfrm>
        </p:spPr>
        <p:txBody>
          <a:bodyPr>
            <a:normAutofit/>
          </a:bodyPr>
          <a:lstStyle/>
          <a:p>
            <a:pPr marL="0" indent="0">
              <a:buNone/>
            </a:pPr>
            <a:r>
              <a:rPr lang="fi-FI" dirty="0"/>
              <a:t>	</a:t>
            </a:r>
            <a:r>
              <a:rPr lang="fi-FI" sz="2000" dirty="0"/>
              <a:t>3. Ongelmien ratkaiseminen yhdessä, yhteisten tehtävien ja 	kiinnostuksenkohteiden luominen</a:t>
            </a:r>
          </a:p>
          <a:p>
            <a:pPr marL="0" indent="0">
              <a:buNone/>
            </a:pPr>
            <a:endParaRPr lang="fi-FI" sz="2000" dirty="0"/>
          </a:p>
          <a:p>
            <a:pPr marL="0" indent="0">
              <a:buNone/>
            </a:pPr>
            <a:r>
              <a:rPr lang="fi-FI" sz="2000" dirty="0"/>
              <a:t>	4. Vastavuoroisuuden vaihe, suhteen ja jatkuvuuden arvioiminen.</a:t>
            </a:r>
          </a:p>
          <a:p>
            <a:pPr marL="0" indent="0">
              <a:buNone/>
            </a:pPr>
            <a:r>
              <a:rPr lang="fi-FI" sz="2000" dirty="0"/>
              <a:t>	Itsenäistyminen, erillisyys</a:t>
            </a:r>
          </a:p>
          <a:p>
            <a:pPr marL="0" indent="0">
              <a:buNone/>
            </a:pPr>
            <a:endParaRPr lang="fi-FI" sz="2000" dirty="0"/>
          </a:p>
          <a:p>
            <a:pPr marL="0" indent="0">
              <a:buNone/>
            </a:pPr>
            <a:r>
              <a:rPr lang="fi-FI" sz="2000" dirty="0"/>
              <a:t>	5. Intimiteetti, puolisot jakavat osan tunteistaan ja fantasioistaan</a:t>
            </a:r>
          </a:p>
        </p:txBody>
      </p:sp>
      <p:sp>
        <p:nvSpPr>
          <p:cNvPr id="18" name="Rectangle 17">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fi-FI"/>
          </a:p>
        </p:txBody>
      </p:sp>
      <p:sp>
        <p:nvSpPr>
          <p:cNvPr id="5" name="Alatunnisteen paikkamerkki 4">
            <a:extLst>
              <a:ext uri="{FF2B5EF4-FFF2-40B4-BE49-F238E27FC236}">
                <a16:creationId xmlns:a16="http://schemas.microsoft.com/office/drawing/2014/main" id="{9B4F20DE-FA10-B720-38B0-AB45AA385EE5}"/>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3588872898"/>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urmikenttä, jonka taustalla näkyy vuori auringonlaskun aikaan">
            <a:extLst>
              <a:ext uri="{FF2B5EF4-FFF2-40B4-BE49-F238E27FC236}">
                <a16:creationId xmlns:a16="http://schemas.microsoft.com/office/drawing/2014/main" id="{2093E398-2236-4855-944F-090167BF3CB0}"/>
              </a:ext>
            </a:extLst>
          </p:cNvPr>
          <p:cNvPicPr>
            <a:picLocks noChangeAspect="1"/>
          </p:cNvPicPr>
          <p:nvPr/>
        </p:nvPicPr>
        <p:blipFill rotWithShape="1">
          <a:blip r:embed="rId2">
            <a:alphaModFix amt="35000"/>
          </a:blip>
          <a:srcRect t="11170" b="4560"/>
          <a:stretch/>
        </p:blipFill>
        <p:spPr>
          <a:xfrm>
            <a:off x="20" y="10"/>
            <a:ext cx="12191980" cy="6857990"/>
          </a:xfrm>
          <a:prstGeom prst="rect">
            <a:avLst/>
          </a:prstGeom>
        </p:spPr>
      </p:pic>
      <p:sp>
        <p:nvSpPr>
          <p:cNvPr id="2" name="Otsikko 1">
            <a:extLst>
              <a:ext uri="{FF2B5EF4-FFF2-40B4-BE49-F238E27FC236}">
                <a16:creationId xmlns:a16="http://schemas.microsoft.com/office/drawing/2014/main" id="{46B3CE63-F528-4F01-9D5B-683523CBA398}"/>
              </a:ext>
            </a:extLst>
          </p:cNvPr>
          <p:cNvSpPr>
            <a:spLocks noGrp="1"/>
          </p:cNvSpPr>
          <p:nvPr>
            <p:ph type="title"/>
          </p:nvPr>
        </p:nvSpPr>
        <p:spPr>
          <a:xfrm>
            <a:off x="1066800" y="642594"/>
            <a:ext cx="10058400" cy="1371600"/>
          </a:xfrm>
        </p:spPr>
        <p:txBody>
          <a:bodyPr>
            <a:normAutofit/>
          </a:bodyPr>
          <a:lstStyle/>
          <a:p>
            <a:endParaRPr lang="fi-FI" dirty="0"/>
          </a:p>
        </p:txBody>
      </p:sp>
      <p:sp>
        <p:nvSpPr>
          <p:cNvPr id="3" name="Sisällön paikkamerkki 2">
            <a:extLst>
              <a:ext uri="{FF2B5EF4-FFF2-40B4-BE49-F238E27FC236}">
                <a16:creationId xmlns:a16="http://schemas.microsoft.com/office/drawing/2014/main" id="{548E0449-1562-4E4D-B5D5-7BF046D49CDF}"/>
              </a:ext>
            </a:extLst>
          </p:cNvPr>
          <p:cNvSpPr>
            <a:spLocks noGrp="1"/>
          </p:cNvSpPr>
          <p:nvPr>
            <p:ph idx="1"/>
          </p:nvPr>
        </p:nvSpPr>
        <p:spPr>
          <a:xfrm>
            <a:off x="1066800" y="2103120"/>
            <a:ext cx="10058400" cy="3931920"/>
          </a:xfrm>
        </p:spPr>
        <p:txBody>
          <a:bodyPr>
            <a:normAutofit/>
          </a:bodyPr>
          <a:lstStyle/>
          <a:p>
            <a:pPr marL="0" indent="0">
              <a:buNone/>
            </a:pPr>
            <a:r>
              <a:rPr lang="fi-FI" dirty="0"/>
              <a:t> 6. </a:t>
            </a:r>
            <a:r>
              <a:rPr lang="fi-FI" sz="2000" dirty="0"/>
              <a:t>Eriytyneisyys ja rajojen kunnioittaminen</a:t>
            </a:r>
          </a:p>
          <a:p>
            <a:pPr marL="0" indent="0">
              <a:buNone/>
            </a:pPr>
            <a:r>
              <a:rPr lang="fi-FI" sz="2000" dirty="0"/>
              <a:t>	- kunnioitetaan toisen tarvetta yksityisyyteen ja omaan aikaan</a:t>
            </a:r>
          </a:p>
          <a:p>
            <a:pPr marL="0" indent="0">
              <a:buNone/>
            </a:pPr>
            <a:r>
              <a:rPr lang="fi-FI" sz="2000" dirty="0"/>
              <a:t>	- eroahdistus, omistushalu ja mustasukkaisuus eivät hallitse 	suhdetta</a:t>
            </a:r>
          </a:p>
          <a:p>
            <a:pPr marL="0" indent="0">
              <a:buNone/>
            </a:pPr>
            <a:r>
              <a:rPr lang="fi-FI" sz="2000" dirty="0"/>
              <a:t>	- Luotetaan toisen kykyyn ratkoa omia ongelmiaan </a:t>
            </a:r>
          </a:p>
          <a:p>
            <a:pPr marL="0" indent="0">
              <a:buNone/>
            </a:pPr>
            <a:r>
              <a:rPr lang="fi-FI" sz="2000" dirty="0"/>
              <a:t>	- Ymmärretään ettei voi tietää toisen tunteita, toiveita tai 	ajatuksia 	paremmin kuin hän itse</a:t>
            </a:r>
          </a:p>
          <a:p>
            <a:pPr marL="0" indent="0">
              <a:buNone/>
            </a:pPr>
            <a:r>
              <a:rPr lang="fi-FI" sz="2000" dirty="0"/>
              <a:t>	- kyky välttää aggressiivista kritiikkiä</a:t>
            </a:r>
          </a:p>
          <a:p>
            <a:pPr marL="0" indent="0">
              <a:buNone/>
            </a:pPr>
            <a:r>
              <a:rPr lang="fi-FI" sz="2000" dirty="0"/>
              <a:t>	- ei yritetä dominoida ja hallita toista</a:t>
            </a:r>
          </a:p>
          <a:p>
            <a:pPr marL="0" indent="0">
              <a:buNone/>
            </a:pPr>
            <a:endParaRPr lang="fi-FI" sz="2000" dirty="0"/>
          </a:p>
          <a:p>
            <a:pPr marL="0" indent="0">
              <a:buNone/>
            </a:pPr>
            <a:endParaRPr lang="fi-FI" dirty="0"/>
          </a:p>
        </p:txBody>
      </p:sp>
      <p:sp>
        <p:nvSpPr>
          <p:cNvPr id="12" name="Rectangle 11">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fi-FI"/>
          </a:p>
        </p:txBody>
      </p:sp>
      <p:sp>
        <p:nvSpPr>
          <p:cNvPr id="5" name="Alatunnisteen paikkamerkki 4">
            <a:extLst>
              <a:ext uri="{FF2B5EF4-FFF2-40B4-BE49-F238E27FC236}">
                <a16:creationId xmlns:a16="http://schemas.microsoft.com/office/drawing/2014/main" id="{3A0122C5-C1A2-0FCF-E40F-B546B192A95F}"/>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1490392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13">
            <a:extLst>
              <a:ext uri="{FF2B5EF4-FFF2-40B4-BE49-F238E27FC236}">
                <a16:creationId xmlns:a16="http://schemas.microsoft.com/office/drawing/2014/main" id="{06FF3823-BBAD-4D28-B6DB-E416E2409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0" name="Rectangle 15">
            <a:extLst>
              <a:ext uri="{FF2B5EF4-FFF2-40B4-BE49-F238E27FC236}">
                <a16:creationId xmlns:a16="http://schemas.microsoft.com/office/drawing/2014/main" id="{0E20F056-0FFD-4EE9-BDCB-8963C7F8B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i-FI"/>
          </a:p>
        </p:txBody>
      </p:sp>
      <p:sp>
        <p:nvSpPr>
          <p:cNvPr id="41" name="Rectangle 17">
            <a:extLst>
              <a:ext uri="{FF2B5EF4-FFF2-40B4-BE49-F238E27FC236}">
                <a16:creationId xmlns:a16="http://schemas.microsoft.com/office/drawing/2014/main" id="{87507ED7-71D7-4B95-8D4F-7B3E18623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txBody>
          <a:bodyPr/>
          <a:lstStyle/>
          <a:p>
            <a:endParaRPr lang="fi-FI"/>
          </a:p>
        </p:txBody>
      </p:sp>
      <p:grpSp>
        <p:nvGrpSpPr>
          <p:cNvPr id="42" name="Group 19">
            <a:extLst>
              <a:ext uri="{FF2B5EF4-FFF2-40B4-BE49-F238E27FC236}">
                <a16:creationId xmlns:a16="http://schemas.microsoft.com/office/drawing/2014/main" id="{AA38E6D2-F0D9-4B69-ABEB-EB70412E8C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2227748" cy="731520"/>
            <a:chOff x="4828372" y="1267730"/>
            <a:chExt cx="2227748" cy="731520"/>
          </a:xfrm>
        </p:grpSpPr>
        <p:sp>
          <p:nvSpPr>
            <p:cNvPr id="21" name="Rectangle 20">
              <a:extLst>
                <a:ext uri="{FF2B5EF4-FFF2-40B4-BE49-F238E27FC236}">
                  <a16:creationId xmlns:a16="http://schemas.microsoft.com/office/drawing/2014/main" id="{025EA075-7728-48F3-B18E-92389160D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grpSp>
          <p:nvGrpSpPr>
            <p:cNvPr id="22" name="Group 21">
              <a:extLst>
                <a:ext uri="{FF2B5EF4-FFF2-40B4-BE49-F238E27FC236}">
                  <a16:creationId xmlns:a16="http://schemas.microsoft.com/office/drawing/2014/main" id="{1115E6AD-1E2A-40FE-B424-56271D8A89F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23" name="Straight Connector 22">
                <a:extLst>
                  <a:ext uri="{FF2B5EF4-FFF2-40B4-BE49-F238E27FC236}">
                    <a16:creationId xmlns:a16="http://schemas.microsoft.com/office/drawing/2014/main" id="{D2CFBBA0-D70F-4068-8385-B020EA21AA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963F62F-FFD6-43CD-BE0D-00770BB97C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75688F4-0BFA-49D0-92B0-84CBE5508B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grpSp>
      <p:sp useBgFill="1">
        <p:nvSpPr>
          <p:cNvPr id="43" name="Rectangle 26">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3" descr="Kaksi retkeilijää auttamassa toisiaan ylös kalliota">
            <a:extLst>
              <a:ext uri="{FF2B5EF4-FFF2-40B4-BE49-F238E27FC236}">
                <a16:creationId xmlns:a16="http://schemas.microsoft.com/office/drawing/2014/main" id="{46BACF8F-1648-482F-B976-B9947EF68A5F}"/>
              </a:ext>
            </a:extLst>
          </p:cNvPr>
          <p:cNvPicPr>
            <a:picLocks noChangeAspect="1"/>
          </p:cNvPicPr>
          <p:nvPr/>
        </p:nvPicPr>
        <p:blipFill rotWithShape="1">
          <a:blip r:embed="rId3">
            <a:alphaModFix amt="45000"/>
            <a:extLst>
              <a:ext uri="{28A0092B-C50C-407E-A947-70E740481C1C}">
                <a14:useLocalDpi xmlns:a14="http://schemas.microsoft.com/office/drawing/2010/main" val="0"/>
              </a:ext>
            </a:extLst>
          </a:blip>
          <a:srcRect t="15730"/>
          <a:stretch/>
        </p:blipFill>
        <p:spPr>
          <a:xfrm>
            <a:off x="20" y="10"/>
            <a:ext cx="12191980" cy="6857990"/>
          </a:xfrm>
          <a:prstGeom prst="rect">
            <a:avLst/>
          </a:prstGeom>
          <a:noFill/>
        </p:spPr>
      </p:pic>
      <p:sp>
        <p:nvSpPr>
          <p:cNvPr id="44" name="Rectangle 28">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6350" cap="sq" cmpd="sng" algn="ctr">
            <a:solidFill>
              <a:schemeClr val="tx1">
                <a:lumMod val="75000"/>
                <a:lumOff val="25000"/>
              </a:schemeClr>
            </a:solidFill>
            <a:prstDash val="solid"/>
            <a:miter lim="800000"/>
          </a:ln>
          <a:effectLst>
            <a:outerShdw blurRad="50800" algn="ctr" rotWithShape="0">
              <a:prstClr val="black">
                <a:alpha val="66000"/>
              </a:prstClr>
            </a:outerShdw>
            <a:softEdge rad="0"/>
          </a:effectLst>
        </p:spPr>
        <p:txBody>
          <a:bodyPr/>
          <a:lstStyle/>
          <a:p>
            <a:endParaRPr lang="fi-FI"/>
          </a:p>
        </p:txBody>
      </p:sp>
      <p:sp>
        <p:nvSpPr>
          <p:cNvPr id="9" name="Title 1">
            <a:extLst>
              <a:ext uri="{FF2B5EF4-FFF2-40B4-BE49-F238E27FC236}">
                <a16:creationId xmlns:a16="http://schemas.microsoft.com/office/drawing/2014/main" id="{2AE9F27E-277D-4197-92B5-6A7EC2F1186A}"/>
              </a:ext>
            </a:extLst>
          </p:cNvPr>
          <p:cNvSpPr>
            <a:spLocks noGrp="1"/>
          </p:cNvSpPr>
          <p:nvPr>
            <p:ph type="title"/>
          </p:nvPr>
        </p:nvSpPr>
        <p:spPr>
          <a:xfrm>
            <a:off x="1561708" y="2091263"/>
            <a:ext cx="9068586" cy="2461504"/>
          </a:xfrm>
        </p:spPr>
        <p:txBody>
          <a:bodyPr vert="horz" lIns="91440" tIns="45720" rIns="91440" bIns="45720" rtlCol="0" anchor="ctr">
            <a:normAutofit/>
          </a:bodyPr>
          <a:lstStyle/>
          <a:p>
            <a:pPr algn="ctr">
              <a:lnSpc>
                <a:spcPct val="83000"/>
              </a:lnSpc>
            </a:pPr>
            <a:r>
              <a:rPr lang="en-US" sz="7200" cap="all" spc="-100">
                <a:effectLst>
                  <a:outerShdw blurRad="38100" dist="12700" dir="2700000" algn="tl" rotWithShape="0">
                    <a:prstClr val="black">
                      <a:alpha val="40000"/>
                    </a:prstClr>
                  </a:outerShdw>
                </a:effectLst>
              </a:rPr>
              <a:t>PARISUHTEEN ULOTTUVUUKSIA</a:t>
            </a:r>
          </a:p>
        </p:txBody>
      </p:sp>
      <p:sp>
        <p:nvSpPr>
          <p:cNvPr id="45" name="Rectangle 30">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alpha val="80000"/>
              </a:schemeClr>
            </a:solidFill>
            <a:prstDash val="solid"/>
            <a:miter lim="800000"/>
          </a:ln>
          <a:effectLst/>
        </p:spPr>
        <p:txBody>
          <a:bodyPr/>
          <a:lstStyle/>
          <a:p>
            <a:endParaRPr lang="fi-FI"/>
          </a:p>
        </p:txBody>
      </p:sp>
      <p:sp>
        <p:nvSpPr>
          <p:cNvPr id="3" name="Alatunnisteen paikkamerkki 2">
            <a:extLst>
              <a:ext uri="{FF2B5EF4-FFF2-40B4-BE49-F238E27FC236}">
                <a16:creationId xmlns:a16="http://schemas.microsoft.com/office/drawing/2014/main" id="{638D652F-7C8E-2477-FAF3-D17D8A2C6503}"/>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329216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Kuvan paikkamerkki 5" descr="Lehtiruoti valkoisella taustalla">
            <a:extLst>
              <a:ext uri="{FF2B5EF4-FFF2-40B4-BE49-F238E27FC236}">
                <a16:creationId xmlns:a16="http://schemas.microsoft.com/office/drawing/2014/main" id="{422127A2-6565-4FD2-AE14-3B96997623C7}"/>
              </a:ext>
            </a:extLst>
          </p:cNvPr>
          <p:cNvPicPr>
            <a:picLocks noChangeAspect="1"/>
          </p:cNvPicPr>
          <p:nvPr/>
        </p:nvPicPr>
        <p:blipFill rotWithShape="1">
          <a:blip r:embed="rId2">
            <a:extLst>
              <a:ext uri="{28A0092B-C50C-407E-A947-70E740481C1C}">
                <a14:useLocalDpi xmlns:a14="http://schemas.microsoft.com/office/drawing/2010/main" val="0"/>
              </a:ext>
            </a:extLst>
          </a:blip>
          <a:srcRect l="33846"/>
          <a:stretch/>
        </p:blipFill>
        <p:spPr>
          <a:xfrm>
            <a:off x="727654" y="727628"/>
            <a:ext cx="5367165" cy="5415552"/>
          </a:xfrm>
          <a:prstGeom prst="rect">
            <a:avLst/>
          </a:prstGeom>
          <a:noFill/>
        </p:spPr>
      </p:pic>
      <p:sp>
        <p:nvSpPr>
          <p:cNvPr id="13" name="Text Placeholder 4">
            <a:extLst>
              <a:ext uri="{FF2B5EF4-FFF2-40B4-BE49-F238E27FC236}">
                <a16:creationId xmlns:a16="http://schemas.microsoft.com/office/drawing/2014/main" id="{F6CF0C7F-B35E-4C3C-B856-E295FC403E6A}"/>
              </a:ext>
            </a:extLst>
          </p:cNvPr>
          <p:cNvSpPr>
            <a:spLocks noGrp="1"/>
          </p:cNvSpPr>
          <p:nvPr>
            <p:ph type="title"/>
          </p:nvPr>
        </p:nvSpPr>
        <p:spPr>
          <a:xfrm>
            <a:off x="7064082" y="642594"/>
            <a:ext cx="4472921" cy="1371600"/>
          </a:xfrm>
        </p:spPr>
        <p:txBody>
          <a:bodyPr>
            <a:normAutofit/>
          </a:bodyPr>
          <a:lstStyle/>
          <a:p>
            <a:endParaRPr lang="en-US" sz="1900" dirty="0"/>
          </a:p>
        </p:txBody>
      </p:sp>
      <p:sp>
        <p:nvSpPr>
          <p:cNvPr id="5" name="Sisällön paikkamerkki 4">
            <a:extLst>
              <a:ext uri="{FF2B5EF4-FFF2-40B4-BE49-F238E27FC236}">
                <a16:creationId xmlns:a16="http://schemas.microsoft.com/office/drawing/2014/main" id="{0D439EBB-EB14-4F9B-B8D9-6201BA53205D}"/>
              </a:ext>
            </a:extLst>
          </p:cNvPr>
          <p:cNvSpPr>
            <a:spLocks noGrp="1"/>
          </p:cNvSpPr>
          <p:nvPr>
            <p:ph idx="1"/>
          </p:nvPr>
        </p:nvSpPr>
        <p:spPr>
          <a:xfrm>
            <a:off x="7064082" y="2103120"/>
            <a:ext cx="4472922" cy="3931920"/>
          </a:xfrm>
        </p:spPr>
        <p:txBody>
          <a:bodyPr>
            <a:normAutofit/>
          </a:bodyPr>
          <a:lstStyle/>
          <a:p>
            <a:r>
              <a:rPr lang="en-US" sz="2800" dirty="0"/>
              <a:t>“MEIDÄT ON KUTSUTTU YHTEISEEN TANSSIIN, JONKA ASKELEET ON OPETELTAVA TANSSIESSA”</a:t>
            </a:r>
          </a:p>
          <a:p>
            <a:r>
              <a:rPr lang="en-US" sz="2800" dirty="0"/>
              <a:t>       Gregory Bateson</a:t>
            </a:r>
            <a:endParaRPr lang="fi-FI" sz="2800" dirty="0"/>
          </a:p>
        </p:txBody>
      </p:sp>
      <p:sp>
        <p:nvSpPr>
          <p:cNvPr id="2" name="Alatunnisteen paikkamerkki 1">
            <a:extLst>
              <a:ext uri="{FF2B5EF4-FFF2-40B4-BE49-F238E27FC236}">
                <a16:creationId xmlns:a16="http://schemas.microsoft.com/office/drawing/2014/main" id="{FA2F9EBC-8B9B-FB99-282C-B03087812AEC}"/>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3130715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A0D893D-7995-4F0F-B05A-7EA9A8DDADC5}"/>
              </a:ext>
            </a:extLst>
          </p:cNvPr>
          <p:cNvSpPr>
            <a:spLocks noGrp="1"/>
          </p:cNvSpPr>
          <p:nvPr>
            <p:ph type="title"/>
          </p:nvPr>
        </p:nvSpPr>
        <p:spPr>
          <a:xfrm>
            <a:off x="4219803" y="4735775"/>
            <a:ext cx="7006998" cy="1245732"/>
          </a:xfrm>
        </p:spPr>
        <p:txBody>
          <a:bodyPr anchor="t">
            <a:normAutofit/>
          </a:bodyPr>
          <a:lstStyle/>
          <a:p>
            <a:endParaRPr lang="fi-FI">
              <a:solidFill>
                <a:srgbClr val="FFFFFF"/>
              </a:solidFill>
            </a:endParaRPr>
          </a:p>
        </p:txBody>
      </p:sp>
      <p:sp>
        <p:nvSpPr>
          <p:cNvPr id="3" name="Sisällön paikkamerkki 2">
            <a:extLst>
              <a:ext uri="{FF2B5EF4-FFF2-40B4-BE49-F238E27FC236}">
                <a16:creationId xmlns:a16="http://schemas.microsoft.com/office/drawing/2014/main" id="{D3975B9A-59C8-4F1A-A095-35603026017C}"/>
              </a:ext>
            </a:extLst>
          </p:cNvPr>
          <p:cNvSpPr>
            <a:spLocks noGrp="1"/>
          </p:cNvSpPr>
          <p:nvPr>
            <p:ph idx="1"/>
          </p:nvPr>
        </p:nvSpPr>
        <p:spPr>
          <a:xfrm>
            <a:off x="4219802" y="965864"/>
            <a:ext cx="7006998" cy="3450370"/>
          </a:xfrm>
        </p:spPr>
        <p:txBody>
          <a:bodyPr anchor="b">
            <a:normAutofit/>
          </a:bodyPr>
          <a:lstStyle/>
          <a:p>
            <a:endParaRPr lang="fi-FI" sz="2000">
              <a:solidFill>
                <a:srgbClr val="FFFFFF"/>
              </a:solidFill>
            </a:endParaRPr>
          </a:p>
          <a:p>
            <a:r>
              <a:rPr lang="fi-FI" sz="2000">
                <a:solidFill>
                  <a:srgbClr val="FFFFFF"/>
                </a:solidFill>
              </a:rPr>
              <a:t>TALOUDELLINEN, raha, valta, kumpi hallitsee varoja</a:t>
            </a:r>
          </a:p>
          <a:p>
            <a:r>
              <a:rPr lang="fi-FI" sz="2000">
                <a:solidFill>
                  <a:srgbClr val="FFFFFF"/>
                </a:solidFill>
              </a:rPr>
              <a:t>EMOTIONAALINEN, viestintä, läheisyys, riippuvuus</a:t>
            </a:r>
          </a:p>
          <a:p>
            <a:r>
              <a:rPr lang="fi-FI" sz="2000">
                <a:solidFill>
                  <a:srgbClr val="FFFFFF"/>
                </a:solidFill>
              </a:rPr>
              <a:t>VALLANKÄYTTÖ, kumppanuus – tasa-arvo</a:t>
            </a:r>
          </a:p>
          <a:p>
            <a:r>
              <a:rPr lang="fi-FI" sz="2000">
                <a:solidFill>
                  <a:srgbClr val="FFFFFF"/>
                </a:solidFill>
              </a:rPr>
              <a:t>FYYSINEN VALTA, loukkaaminen, uhkaaminen,  väkivalta?</a:t>
            </a:r>
          </a:p>
          <a:p>
            <a:r>
              <a:rPr lang="fi-FI" sz="2000">
                <a:solidFill>
                  <a:srgbClr val="FFFFFF"/>
                </a:solidFill>
              </a:rPr>
              <a:t>RAJOJEN LUOMINEN, kuka luo rajat, miten ja mihin rajat tehdään, suku, ystävät jne.</a:t>
            </a:r>
          </a:p>
          <a:p>
            <a:endParaRPr lang="fi-FI" sz="2000">
              <a:solidFill>
                <a:srgbClr val="FFFFFF"/>
              </a:solidFill>
            </a:endParaRPr>
          </a:p>
        </p:txBody>
      </p:sp>
      <p:sp>
        <p:nvSpPr>
          <p:cNvPr id="5" name="Alatunnisteen paikkamerkki 4">
            <a:extLst>
              <a:ext uri="{FF2B5EF4-FFF2-40B4-BE49-F238E27FC236}">
                <a16:creationId xmlns:a16="http://schemas.microsoft.com/office/drawing/2014/main" id="{C2945942-D6DA-EC9E-136C-02C657F0CEC1}"/>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391228756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A25682-03AD-4B47-AD8C-3BAE79B9DF34}"/>
              </a:ext>
            </a:extLst>
          </p:cNvPr>
          <p:cNvSpPr>
            <a:spLocks noGrp="1"/>
          </p:cNvSpPr>
          <p:nvPr>
            <p:ph type="title"/>
          </p:nvPr>
        </p:nvSpPr>
        <p:spPr>
          <a:xfrm>
            <a:off x="4219803" y="4735775"/>
            <a:ext cx="7006998" cy="1245732"/>
          </a:xfrm>
        </p:spPr>
        <p:txBody>
          <a:bodyPr anchor="t">
            <a:normAutofit/>
          </a:bodyPr>
          <a:lstStyle/>
          <a:p>
            <a:endParaRPr lang="fi-FI">
              <a:solidFill>
                <a:srgbClr val="FFFFFF"/>
              </a:solidFill>
            </a:endParaRPr>
          </a:p>
        </p:txBody>
      </p:sp>
      <p:sp>
        <p:nvSpPr>
          <p:cNvPr id="3" name="Sisällön paikkamerkki 2">
            <a:extLst>
              <a:ext uri="{FF2B5EF4-FFF2-40B4-BE49-F238E27FC236}">
                <a16:creationId xmlns:a16="http://schemas.microsoft.com/office/drawing/2014/main" id="{97D22BF4-29B5-4301-982D-93BB67240E3C}"/>
              </a:ext>
            </a:extLst>
          </p:cNvPr>
          <p:cNvSpPr>
            <a:spLocks noGrp="1"/>
          </p:cNvSpPr>
          <p:nvPr>
            <p:ph idx="1"/>
          </p:nvPr>
        </p:nvSpPr>
        <p:spPr>
          <a:xfrm>
            <a:off x="4219802" y="965864"/>
            <a:ext cx="7006998" cy="3450370"/>
          </a:xfrm>
        </p:spPr>
        <p:txBody>
          <a:bodyPr anchor="b">
            <a:normAutofit/>
          </a:bodyPr>
          <a:lstStyle/>
          <a:p>
            <a:r>
              <a:rPr lang="fi-FI" sz="2000" dirty="0">
                <a:solidFill>
                  <a:srgbClr val="FFFFFF"/>
                </a:solidFill>
              </a:rPr>
              <a:t>SEKSUAALISUUS, seksuaalinen läheisyys – seksuaalinen vallankäyttö</a:t>
            </a:r>
          </a:p>
          <a:p>
            <a:r>
              <a:rPr lang="fi-FI" sz="2000" dirty="0">
                <a:solidFill>
                  <a:srgbClr val="FFFFFF"/>
                </a:solidFill>
              </a:rPr>
              <a:t>LASTEN KASVATUS, miten vastuu jakautuu, jaettu vanhemmuus</a:t>
            </a:r>
          </a:p>
          <a:p>
            <a:r>
              <a:rPr lang="fi-FI" sz="2000" dirty="0">
                <a:solidFill>
                  <a:srgbClr val="FFFFFF"/>
                </a:solidFill>
              </a:rPr>
              <a:t>ARJEN TYÖNJAKO, kodinhoito, vapaa-ajanvietto, lomat ym.</a:t>
            </a:r>
          </a:p>
        </p:txBody>
      </p:sp>
      <p:sp>
        <p:nvSpPr>
          <p:cNvPr id="5" name="Alatunnisteen paikkamerkki 4">
            <a:extLst>
              <a:ext uri="{FF2B5EF4-FFF2-40B4-BE49-F238E27FC236}">
                <a16:creationId xmlns:a16="http://schemas.microsoft.com/office/drawing/2014/main" id="{F8EAD075-89ED-671A-B036-B3C3227ECBA5}"/>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329321641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Kuva, joka sisältää kohteen puu, ulko, maa, talo&#10;&#10;Kuvaus luotu automaattisesti">
            <a:extLst>
              <a:ext uri="{FF2B5EF4-FFF2-40B4-BE49-F238E27FC236}">
                <a16:creationId xmlns:a16="http://schemas.microsoft.com/office/drawing/2014/main" id="{69A5A1E1-25EA-46DB-8643-DC89C9B15CD7}"/>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0280" b="23470"/>
          <a:stretch/>
        </p:blipFill>
        <p:spPr>
          <a:xfrm>
            <a:off x="20" y="10"/>
            <a:ext cx="12191980" cy="6857990"/>
          </a:xfrm>
          <a:prstGeom prst="rect">
            <a:avLst/>
          </a:prstGeom>
        </p:spPr>
      </p:pic>
      <p:sp>
        <p:nvSpPr>
          <p:cNvPr id="2" name="Otsikko 1">
            <a:extLst>
              <a:ext uri="{FF2B5EF4-FFF2-40B4-BE49-F238E27FC236}">
                <a16:creationId xmlns:a16="http://schemas.microsoft.com/office/drawing/2014/main" id="{2800B6DD-CCAB-4459-9410-409F9D526130}"/>
              </a:ext>
            </a:extLst>
          </p:cNvPr>
          <p:cNvSpPr>
            <a:spLocks noGrp="1"/>
          </p:cNvSpPr>
          <p:nvPr>
            <p:ph type="title"/>
          </p:nvPr>
        </p:nvSpPr>
        <p:spPr>
          <a:xfrm>
            <a:off x="1066800" y="642594"/>
            <a:ext cx="10058400" cy="1371600"/>
          </a:xfrm>
        </p:spPr>
        <p:txBody>
          <a:bodyPr>
            <a:normAutofit/>
          </a:bodyPr>
          <a:lstStyle/>
          <a:p>
            <a:r>
              <a:rPr lang="fi-FI"/>
              <a:t>Tärkeitä teemoja PARIterapiassa</a:t>
            </a:r>
          </a:p>
        </p:txBody>
      </p:sp>
      <p:sp>
        <p:nvSpPr>
          <p:cNvPr id="51" name="Rectangle 50">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fi-FI"/>
          </a:p>
        </p:txBody>
      </p:sp>
      <p:graphicFrame>
        <p:nvGraphicFramePr>
          <p:cNvPr id="6" name="Sisällön paikkamerkki 2">
            <a:extLst>
              <a:ext uri="{FF2B5EF4-FFF2-40B4-BE49-F238E27FC236}">
                <a16:creationId xmlns:a16="http://schemas.microsoft.com/office/drawing/2014/main" id="{54214E60-77EB-43C7-B81D-D6D42FB8327A}"/>
              </a:ext>
            </a:extLst>
          </p:cNvPr>
          <p:cNvGraphicFramePr>
            <a:graphicFrameLocks noGrp="1"/>
          </p:cNvGraphicFramePr>
          <p:nvPr>
            <p:ph idx="1"/>
            <p:extLst>
              <p:ext uri="{D42A27DB-BD31-4B8C-83A1-F6EECF244321}">
                <p14:modId xmlns:p14="http://schemas.microsoft.com/office/powerpoint/2010/main" val="2465993394"/>
              </p:ext>
            </p:extLst>
          </p:nvPr>
        </p:nvGraphicFramePr>
        <p:xfrm>
          <a:off x="1066800" y="2103120"/>
          <a:ext cx="10058400" cy="3931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Alatunnisteen paikkamerkki 2">
            <a:extLst>
              <a:ext uri="{FF2B5EF4-FFF2-40B4-BE49-F238E27FC236}">
                <a16:creationId xmlns:a16="http://schemas.microsoft.com/office/drawing/2014/main" id="{79441C28-7F13-8C3E-107F-52B7CEF050E4}"/>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170977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 5" descr="Kuva, joka sisältää kohteen sisä&#10;&#10;Kuvaus luotu automaattisesti">
            <a:extLst>
              <a:ext uri="{FF2B5EF4-FFF2-40B4-BE49-F238E27FC236}">
                <a16:creationId xmlns:a16="http://schemas.microsoft.com/office/drawing/2014/main" id="{8F16AE60-402F-4B5B-AA69-DF2AA75885E4}"/>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2748" b="2983"/>
          <a:stretch/>
        </p:blipFill>
        <p:spPr>
          <a:xfrm>
            <a:off x="20" y="10"/>
            <a:ext cx="12191980" cy="6857990"/>
          </a:xfrm>
          <a:prstGeom prst="rect">
            <a:avLst/>
          </a:prstGeom>
        </p:spPr>
      </p:pic>
      <p:sp>
        <p:nvSpPr>
          <p:cNvPr id="2" name="Otsikko 1">
            <a:extLst>
              <a:ext uri="{FF2B5EF4-FFF2-40B4-BE49-F238E27FC236}">
                <a16:creationId xmlns:a16="http://schemas.microsoft.com/office/drawing/2014/main" id="{130BEEBB-6D6B-48D0-A495-96EF722D932D}"/>
              </a:ext>
            </a:extLst>
          </p:cNvPr>
          <p:cNvSpPr>
            <a:spLocks noGrp="1"/>
          </p:cNvSpPr>
          <p:nvPr>
            <p:ph type="title"/>
          </p:nvPr>
        </p:nvSpPr>
        <p:spPr>
          <a:xfrm>
            <a:off x="1066800" y="642594"/>
            <a:ext cx="10058400" cy="1371600"/>
          </a:xfrm>
        </p:spPr>
        <p:txBody>
          <a:bodyPr>
            <a:normAutofit/>
          </a:bodyPr>
          <a:lstStyle/>
          <a:p>
            <a:endParaRPr lang="fi-FI"/>
          </a:p>
        </p:txBody>
      </p:sp>
      <p:sp>
        <p:nvSpPr>
          <p:cNvPr id="3" name="Sisällön paikkamerkki 2">
            <a:extLst>
              <a:ext uri="{FF2B5EF4-FFF2-40B4-BE49-F238E27FC236}">
                <a16:creationId xmlns:a16="http://schemas.microsoft.com/office/drawing/2014/main" id="{9C3556A2-34BE-4E1E-9A7A-3052002DCED8}"/>
              </a:ext>
            </a:extLst>
          </p:cNvPr>
          <p:cNvSpPr>
            <a:spLocks noGrp="1"/>
          </p:cNvSpPr>
          <p:nvPr>
            <p:ph idx="1"/>
          </p:nvPr>
        </p:nvSpPr>
        <p:spPr>
          <a:xfrm>
            <a:off x="1066800" y="2103120"/>
            <a:ext cx="10058400" cy="3931920"/>
          </a:xfrm>
        </p:spPr>
        <p:txBody>
          <a:bodyPr>
            <a:normAutofit/>
          </a:bodyPr>
          <a:lstStyle/>
          <a:p>
            <a:r>
              <a:rPr lang="fi-FI" sz="2400" dirty="0"/>
              <a:t>Miten parisuhteessa toistetaan tai korjataan aiemmissa suhteissa koettua tai keskenjääneitä prosesseja</a:t>
            </a:r>
          </a:p>
          <a:p>
            <a:r>
              <a:rPr lang="fi-FI" sz="2400" dirty="0"/>
              <a:t>Vanhemmuus</a:t>
            </a:r>
          </a:p>
          <a:p>
            <a:r>
              <a:rPr lang="fi-FI" sz="2400" dirty="0"/>
              <a:t>Kykeneekö pari kolmenkeskiseen suhteeseen, miten ulkopuolisuuden kokemuksia käsitellään (kilpailu, kateus, viha, mustasukkaisuus, yksinäisyys, pettymys)</a:t>
            </a:r>
          </a:p>
          <a:p>
            <a:r>
              <a:rPr lang="fi-FI" sz="2400" dirty="0"/>
              <a:t>Seksuaalisuus ja sukupuoli-identiteettikysymykset, tasa-arvokysymykset</a:t>
            </a:r>
          </a:p>
          <a:p>
            <a:endParaRPr lang="fi-FI" dirty="0"/>
          </a:p>
        </p:txBody>
      </p:sp>
      <p:sp>
        <p:nvSpPr>
          <p:cNvPr id="33" name="Rectangle 32">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fi-FI"/>
          </a:p>
        </p:txBody>
      </p:sp>
      <p:sp>
        <p:nvSpPr>
          <p:cNvPr id="5" name="Alatunnisteen paikkamerkki 4">
            <a:extLst>
              <a:ext uri="{FF2B5EF4-FFF2-40B4-BE49-F238E27FC236}">
                <a16:creationId xmlns:a16="http://schemas.microsoft.com/office/drawing/2014/main" id="{9F4F5D33-0EB0-7658-3C6A-6AF956EA77CB}"/>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3383676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 5" descr="Kuva, joka sisältää kohteen hämähäkki, niveljalkainen, selkärangaton&#10;&#10;Kuvaus luotu automaattisesti">
            <a:extLst>
              <a:ext uri="{FF2B5EF4-FFF2-40B4-BE49-F238E27FC236}">
                <a16:creationId xmlns:a16="http://schemas.microsoft.com/office/drawing/2014/main" id="{61F8D87E-62E2-4374-9DFB-050064BBFA53}"/>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9069" b="23533"/>
          <a:stretch/>
        </p:blipFill>
        <p:spPr>
          <a:xfrm>
            <a:off x="20" y="10"/>
            <a:ext cx="12191980" cy="6857990"/>
          </a:xfrm>
          <a:prstGeom prst="rect">
            <a:avLst/>
          </a:prstGeom>
        </p:spPr>
      </p:pic>
      <p:sp>
        <p:nvSpPr>
          <p:cNvPr id="2" name="Otsikko 1">
            <a:extLst>
              <a:ext uri="{FF2B5EF4-FFF2-40B4-BE49-F238E27FC236}">
                <a16:creationId xmlns:a16="http://schemas.microsoft.com/office/drawing/2014/main" id="{3B4682BC-74BF-4C3A-8776-78750BBC70CF}"/>
              </a:ext>
            </a:extLst>
          </p:cNvPr>
          <p:cNvSpPr>
            <a:spLocks noGrp="1"/>
          </p:cNvSpPr>
          <p:nvPr>
            <p:ph type="title"/>
          </p:nvPr>
        </p:nvSpPr>
        <p:spPr>
          <a:xfrm>
            <a:off x="1066800" y="642594"/>
            <a:ext cx="10058400" cy="1371600"/>
          </a:xfrm>
        </p:spPr>
        <p:txBody>
          <a:bodyPr>
            <a:normAutofit/>
          </a:bodyPr>
          <a:lstStyle/>
          <a:p>
            <a:endParaRPr lang="fi-FI" dirty="0"/>
          </a:p>
        </p:txBody>
      </p:sp>
      <p:sp>
        <p:nvSpPr>
          <p:cNvPr id="3" name="Sisällön paikkamerkki 2">
            <a:extLst>
              <a:ext uri="{FF2B5EF4-FFF2-40B4-BE49-F238E27FC236}">
                <a16:creationId xmlns:a16="http://schemas.microsoft.com/office/drawing/2014/main" id="{BCCA5C91-8E30-43BB-AE9D-B377EE802503}"/>
              </a:ext>
            </a:extLst>
          </p:cNvPr>
          <p:cNvSpPr>
            <a:spLocks noGrp="1"/>
          </p:cNvSpPr>
          <p:nvPr>
            <p:ph idx="1"/>
          </p:nvPr>
        </p:nvSpPr>
        <p:spPr>
          <a:xfrm>
            <a:off x="1066800" y="2103120"/>
            <a:ext cx="10058400" cy="3931920"/>
          </a:xfrm>
        </p:spPr>
        <p:txBody>
          <a:bodyPr>
            <a:normAutofit/>
          </a:bodyPr>
          <a:lstStyle/>
          <a:p>
            <a:r>
              <a:rPr lang="fi-FI" dirty="0"/>
              <a:t>Parit eivät kykene kannattelemaan omia tai toisten tunteita</a:t>
            </a:r>
          </a:p>
          <a:p>
            <a:r>
              <a:rPr lang="fi-FI" dirty="0"/>
              <a:t>Elämän mittaan puolisot muuttuvat, muutoksiin sopeutuminen voi olla hankalaa</a:t>
            </a:r>
          </a:p>
          <a:p>
            <a:r>
              <a:rPr lang="fi-FI" dirty="0"/>
              <a:t>Pariterapiassa puolisot haluavat kolmannen osapuolen näkemystä ja apua suhteensa selvittämiseen</a:t>
            </a:r>
          </a:p>
          <a:p>
            <a:r>
              <a:rPr lang="fi-FI" dirty="0"/>
              <a:t>Jotkut haluavat tulla ennakoiden vaikeuksia – parisuhdetaitojen lisääntyminen</a:t>
            </a:r>
          </a:p>
          <a:p>
            <a:r>
              <a:rPr lang="fi-FI" dirty="0"/>
              <a:t>Perhe-elämän muutokset, esim. pikkulapsivaihe, lasten murrosikä, lasten kotoa pois muutto</a:t>
            </a:r>
          </a:p>
        </p:txBody>
      </p:sp>
      <p:sp>
        <p:nvSpPr>
          <p:cNvPr id="13" name="Rectangle 12">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fi-FI"/>
          </a:p>
        </p:txBody>
      </p:sp>
      <p:sp>
        <p:nvSpPr>
          <p:cNvPr id="5" name="Alatunnisteen paikkamerkki 4">
            <a:extLst>
              <a:ext uri="{FF2B5EF4-FFF2-40B4-BE49-F238E27FC236}">
                <a16:creationId xmlns:a16="http://schemas.microsoft.com/office/drawing/2014/main" id="{441A4FFC-A33C-EFDB-7F88-B674C3BBED88}"/>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2934131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21F2C38-D3BD-4162-8A93-2CBF9D771871}"/>
              </a:ext>
            </a:extLst>
          </p:cNvPr>
          <p:cNvSpPr>
            <a:spLocks noGrp="1"/>
          </p:cNvSpPr>
          <p:nvPr>
            <p:ph type="title"/>
          </p:nvPr>
        </p:nvSpPr>
        <p:spPr>
          <a:xfrm>
            <a:off x="1066800" y="642594"/>
            <a:ext cx="10058400" cy="1371600"/>
          </a:xfrm>
        </p:spPr>
        <p:txBody>
          <a:bodyPr>
            <a:normAutofit/>
          </a:bodyPr>
          <a:lstStyle/>
          <a:p>
            <a:pPr algn="ctr"/>
            <a:r>
              <a:rPr lang="fi-FI" dirty="0"/>
              <a:t>PARITERAPIAAN TULON SYITÄ:</a:t>
            </a:r>
            <a:endParaRPr lang="fi-FI"/>
          </a:p>
        </p:txBody>
      </p:sp>
      <p:graphicFrame>
        <p:nvGraphicFramePr>
          <p:cNvPr id="6" name="Sisällön paikkamerkki 2">
            <a:extLst>
              <a:ext uri="{FF2B5EF4-FFF2-40B4-BE49-F238E27FC236}">
                <a16:creationId xmlns:a16="http://schemas.microsoft.com/office/drawing/2014/main" id="{047D091B-FC63-4510-8491-3C0028AA152A}"/>
              </a:ext>
            </a:extLst>
          </p:cNvPr>
          <p:cNvGraphicFramePr>
            <a:graphicFrameLocks noGrp="1"/>
          </p:cNvGraphicFramePr>
          <p:nvPr>
            <p:ph idx="1"/>
            <p:extLst>
              <p:ext uri="{D42A27DB-BD31-4B8C-83A1-F6EECF244321}">
                <p14:modId xmlns:p14="http://schemas.microsoft.com/office/powerpoint/2010/main" val="524711567"/>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latunnisteen paikkamerkki 2">
            <a:extLst>
              <a:ext uri="{FF2B5EF4-FFF2-40B4-BE49-F238E27FC236}">
                <a16:creationId xmlns:a16="http://schemas.microsoft.com/office/drawing/2014/main" id="{CDB1FADB-8C0C-DB51-4233-06692E44B794}"/>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1169861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141652-78BA-4A41-9415-B59EA7F23EA5}"/>
              </a:ext>
            </a:extLst>
          </p:cNvPr>
          <p:cNvSpPr>
            <a:spLocks noGrp="1"/>
          </p:cNvSpPr>
          <p:nvPr>
            <p:ph type="title"/>
          </p:nvPr>
        </p:nvSpPr>
        <p:spPr>
          <a:xfrm>
            <a:off x="1024128" y="585216"/>
            <a:ext cx="8018272" cy="1499616"/>
          </a:xfrm>
        </p:spPr>
        <p:txBody>
          <a:bodyPr>
            <a:normAutofit/>
          </a:bodyPr>
          <a:lstStyle/>
          <a:p>
            <a:r>
              <a:rPr lang="fi-FI" dirty="0"/>
              <a:t>PARITERAPIASSA</a:t>
            </a:r>
          </a:p>
        </p:txBody>
      </p:sp>
      <p:sp>
        <p:nvSpPr>
          <p:cNvPr id="3" name="Sisällön paikkamerkki 2">
            <a:extLst>
              <a:ext uri="{FF2B5EF4-FFF2-40B4-BE49-F238E27FC236}">
                <a16:creationId xmlns:a16="http://schemas.microsoft.com/office/drawing/2014/main" id="{DB897B95-B854-4FF4-BA68-52920E15EFA7}"/>
              </a:ext>
            </a:extLst>
          </p:cNvPr>
          <p:cNvSpPr>
            <a:spLocks noGrp="1"/>
          </p:cNvSpPr>
          <p:nvPr>
            <p:ph idx="1"/>
          </p:nvPr>
        </p:nvSpPr>
        <p:spPr>
          <a:xfrm>
            <a:off x="1024128" y="2286000"/>
            <a:ext cx="8018271" cy="4023360"/>
          </a:xfrm>
        </p:spPr>
        <p:txBody>
          <a:bodyPr>
            <a:normAutofit/>
          </a:bodyPr>
          <a:lstStyle/>
          <a:p>
            <a:r>
              <a:rPr lang="fi-FI"/>
              <a:t>Pariterapeuttina saa olla tekemisissä tämän mielenkiintoisen suhteen äärellä, josta vaihtelu ja variaatiot eivät koskaan lopu – kahta samanlaista parisuhdetta ei ole</a:t>
            </a:r>
          </a:p>
          <a:p>
            <a:endParaRPr lang="fi-FI"/>
          </a:p>
          <a:p>
            <a:r>
              <a:rPr lang="fi-FI"/>
              <a:t>Pariterapian avainkysymyksiä on miten puolisot ovat suhteessa toisiinsa kohdatessaan pettymyksiä ja ristiriitoja</a:t>
            </a:r>
          </a:p>
          <a:p>
            <a:pPr marL="0" indent="0">
              <a:buNone/>
            </a:pPr>
            <a:endParaRPr lang="fi-FI"/>
          </a:p>
          <a:p>
            <a:endParaRPr lang="fi-FI"/>
          </a:p>
          <a:p>
            <a:endParaRPr lang="fi-FI"/>
          </a:p>
          <a:p>
            <a:endParaRPr lang="fi-FI"/>
          </a:p>
          <a:p>
            <a:endParaRPr lang="fi-FI"/>
          </a:p>
        </p:txBody>
      </p:sp>
      <p:sp>
        <p:nvSpPr>
          <p:cNvPr id="5" name="Alatunnisteen paikkamerkki 4">
            <a:extLst>
              <a:ext uri="{FF2B5EF4-FFF2-40B4-BE49-F238E27FC236}">
                <a16:creationId xmlns:a16="http://schemas.microsoft.com/office/drawing/2014/main" id="{DF041B45-879C-FA34-5F9B-4FA824AB4E24}"/>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1598850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0CF1F7-CD05-4A8F-BCA1-D4520E097882}"/>
              </a:ext>
            </a:extLst>
          </p:cNvPr>
          <p:cNvSpPr>
            <a:spLocks noGrp="1"/>
          </p:cNvSpPr>
          <p:nvPr>
            <p:ph type="title"/>
          </p:nvPr>
        </p:nvSpPr>
        <p:spPr>
          <a:xfrm>
            <a:off x="1024128" y="585216"/>
            <a:ext cx="8018272" cy="1499616"/>
          </a:xfrm>
        </p:spPr>
        <p:txBody>
          <a:bodyPr>
            <a:normAutofit/>
          </a:bodyPr>
          <a:lstStyle/>
          <a:p>
            <a:r>
              <a:rPr lang="fi-FI" dirty="0"/>
              <a:t>PARITERAPIASSA</a:t>
            </a:r>
          </a:p>
        </p:txBody>
      </p:sp>
      <p:sp>
        <p:nvSpPr>
          <p:cNvPr id="8" name="Sisällön paikkamerkki 7">
            <a:extLst>
              <a:ext uri="{FF2B5EF4-FFF2-40B4-BE49-F238E27FC236}">
                <a16:creationId xmlns:a16="http://schemas.microsoft.com/office/drawing/2014/main" id="{C2945F36-B30C-4C64-A554-C0781F903769}"/>
              </a:ext>
            </a:extLst>
          </p:cNvPr>
          <p:cNvSpPr>
            <a:spLocks noGrp="1"/>
          </p:cNvSpPr>
          <p:nvPr>
            <p:ph idx="1"/>
          </p:nvPr>
        </p:nvSpPr>
        <p:spPr>
          <a:xfrm>
            <a:off x="1024128" y="2286000"/>
            <a:ext cx="8018271" cy="4023360"/>
          </a:xfrm>
        </p:spPr>
        <p:txBody>
          <a:bodyPr>
            <a:normAutofit/>
          </a:bodyPr>
          <a:lstStyle/>
          <a:p>
            <a:r>
              <a:rPr lang="fi-FI"/>
              <a:t>Paripsykoterapiassa luodaan parille turvallinen tila tutkia omia sisäistettyjä malleja olla suhteessa</a:t>
            </a:r>
          </a:p>
          <a:p>
            <a:endParaRPr lang="fi-FI"/>
          </a:p>
          <a:p>
            <a:r>
              <a:rPr lang="fi-FI"/>
              <a:t>Autetaan puolisoita huomaamaan miten itse suhteessa on ja miten sietää sitä, että toinen on toinen</a:t>
            </a:r>
          </a:p>
          <a:p>
            <a:endParaRPr lang="fi-FI"/>
          </a:p>
          <a:p>
            <a:r>
              <a:rPr lang="fi-FI"/>
              <a:t>Havainnoidaan ja autetaan paria vuorovaikutussuhteessa</a:t>
            </a:r>
          </a:p>
        </p:txBody>
      </p:sp>
      <p:sp>
        <p:nvSpPr>
          <p:cNvPr id="3" name="Alatunnisteen paikkamerkki 2">
            <a:extLst>
              <a:ext uri="{FF2B5EF4-FFF2-40B4-BE49-F238E27FC236}">
                <a16:creationId xmlns:a16="http://schemas.microsoft.com/office/drawing/2014/main" id="{BEBAB6E2-2F97-613D-0A10-450165512504}"/>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1660675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D1FB54-7854-4FED-A497-F171B167AD0A}"/>
              </a:ext>
            </a:extLst>
          </p:cNvPr>
          <p:cNvSpPr>
            <a:spLocks noGrp="1"/>
          </p:cNvSpPr>
          <p:nvPr>
            <p:ph type="title"/>
          </p:nvPr>
        </p:nvSpPr>
        <p:spPr>
          <a:xfrm>
            <a:off x="1024128" y="585216"/>
            <a:ext cx="8018272" cy="1499616"/>
          </a:xfrm>
        </p:spPr>
        <p:txBody>
          <a:bodyPr>
            <a:normAutofit/>
          </a:bodyPr>
          <a:lstStyle/>
          <a:p>
            <a:r>
              <a:rPr lang="fi-FI" dirty="0"/>
              <a:t>PARITERAPIASSA</a:t>
            </a:r>
          </a:p>
        </p:txBody>
      </p:sp>
      <p:sp>
        <p:nvSpPr>
          <p:cNvPr id="9" name="Content Placeholder 2">
            <a:extLst>
              <a:ext uri="{FF2B5EF4-FFF2-40B4-BE49-F238E27FC236}">
                <a16:creationId xmlns:a16="http://schemas.microsoft.com/office/drawing/2014/main" id="{AC1B795B-810B-4698-A04C-1F168241E7F9}"/>
              </a:ext>
            </a:extLst>
          </p:cNvPr>
          <p:cNvSpPr>
            <a:spLocks noGrp="1"/>
          </p:cNvSpPr>
          <p:nvPr>
            <p:ph idx="1"/>
          </p:nvPr>
        </p:nvSpPr>
        <p:spPr>
          <a:xfrm>
            <a:off x="1024128" y="2286000"/>
            <a:ext cx="8018271" cy="4023360"/>
          </a:xfrm>
        </p:spPr>
        <p:txBody>
          <a:bodyPr>
            <a:normAutofit/>
          </a:bodyPr>
          <a:lstStyle/>
          <a:p>
            <a:r>
              <a:rPr lang="en-US" err="1"/>
              <a:t>Luottamuksellisessa</a:t>
            </a:r>
            <a:r>
              <a:rPr lang="en-US"/>
              <a:t> </a:t>
            </a:r>
            <a:r>
              <a:rPr lang="en-US" err="1"/>
              <a:t>terapiasuhteessa</a:t>
            </a:r>
            <a:r>
              <a:rPr lang="en-US"/>
              <a:t> </a:t>
            </a:r>
            <a:r>
              <a:rPr lang="en-US" err="1"/>
              <a:t>parilla</a:t>
            </a:r>
            <a:r>
              <a:rPr lang="en-US"/>
              <a:t> on </a:t>
            </a:r>
            <a:r>
              <a:rPr lang="en-US" err="1"/>
              <a:t>mahdollisuus</a:t>
            </a:r>
            <a:r>
              <a:rPr lang="en-US"/>
              <a:t> </a:t>
            </a:r>
            <a:r>
              <a:rPr lang="en-US" err="1"/>
              <a:t>tutkia</a:t>
            </a:r>
            <a:r>
              <a:rPr lang="en-US"/>
              <a:t> </a:t>
            </a:r>
            <a:r>
              <a:rPr lang="en-US" err="1"/>
              <a:t>omaa</a:t>
            </a:r>
            <a:r>
              <a:rPr lang="en-US"/>
              <a:t> </a:t>
            </a:r>
            <a:r>
              <a:rPr lang="en-US" err="1"/>
              <a:t>menneisyyttään</a:t>
            </a:r>
            <a:r>
              <a:rPr lang="en-US"/>
              <a:t>, </a:t>
            </a:r>
            <a:r>
              <a:rPr lang="en-US" err="1"/>
              <a:t>vaikeita</a:t>
            </a:r>
            <a:r>
              <a:rPr lang="en-US"/>
              <a:t> </a:t>
            </a:r>
            <a:r>
              <a:rPr lang="en-US" err="1"/>
              <a:t>kokemuksiaan</a:t>
            </a:r>
            <a:r>
              <a:rPr lang="en-US"/>
              <a:t> ja </a:t>
            </a:r>
            <a:r>
              <a:rPr lang="en-US" err="1"/>
              <a:t>omaa</a:t>
            </a:r>
            <a:r>
              <a:rPr lang="en-US"/>
              <a:t> </a:t>
            </a:r>
          </a:p>
          <a:p>
            <a:endParaRPr lang="en-US"/>
          </a:p>
          <a:p>
            <a:r>
              <a:rPr lang="en-US"/>
              <a:t>Pari </a:t>
            </a:r>
            <a:r>
              <a:rPr lang="en-US" err="1"/>
              <a:t>voi</a:t>
            </a:r>
            <a:r>
              <a:rPr lang="en-US"/>
              <a:t> </a:t>
            </a:r>
            <a:r>
              <a:rPr lang="en-US" err="1"/>
              <a:t>nähdä</a:t>
            </a:r>
            <a:r>
              <a:rPr lang="en-US"/>
              <a:t> ja </a:t>
            </a:r>
            <a:r>
              <a:rPr lang="en-US" err="1"/>
              <a:t>ymmärtää</a:t>
            </a:r>
            <a:r>
              <a:rPr lang="en-US"/>
              <a:t> </a:t>
            </a:r>
            <a:r>
              <a:rPr lang="en-US" err="1"/>
              <a:t>miten</a:t>
            </a:r>
            <a:r>
              <a:rPr lang="en-US"/>
              <a:t> </a:t>
            </a:r>
            <a:r>
              <a:rPr lang="en-US" err="1"/>
              <a:t>parisuhdehistoria</a:t>
            </a:r>
            <a:r>
              <a:rPr lang="en-US"/>
              <a:t> ja </a:t>
            </a:r>
            <a:r>
              <a:rPr lang="en-US" err="1"/>
              <a:t>oma</a:t>
            </a:r>
            <a:r>
              <a:rPr lang="en-US"/>
              <a:t> </a:t>
            </a:r>
            <a:r>
              <a:rPr lang="en-US" err="1"/>
              <a:t>perhehistoria</a:t>
            </a:r>
            <a:r>
              <a:rPr lang="en-US"/>
              <a:t> </a:t>
            </a:r>
            <a:r>
              <a:rPr lang="en-US" err="1"/>
              <a:t>voi</a:t>
            </a:r>
            <a:r>
              <a:rPr lang="en-US"/>
              <a:t> </a:t>
            </a:r>
            <a:r>
              <a:rPr lang="en-US" err="1"/>
              <a:t>vaikuttaa</a:t>
            </a:r>
            <a:r>
              <a:rPr lang="en-US"/>
              <a:t> </a:t>
            </a:r>
            <a:r>
              <a:rPr lang="en-US" err="1"/>
              <a:t>siihen</a:t>
            </a:r>
            <a:r>
              <a:rPr lang="en-US"/>
              <a:t> </a:t>
            </a:r>
            <a:r>
              <a:rPr lang="en-US" err="1"/>
              <a:t>miten</a:t>
            </a:r>
            <a:r>
              <a:rPr lang="en-US"/>
              <a:t> on </a:t>
            </a:r>
            <a:r>
              <a:rPr lang="en-US" err="1"/>
              <a:t>parisuhteessa</a:t>
            </a:r>
            <a:r>
              <a:rPr lang="en-US"/>
              <a:t> ja </a:t>
            </a:r>
            <a:r>
              <a:rPr lang="en-US" err="1"/>
              <a:t>havainnoida</a:t>
            </a:r>
            <a:r>
              <a:rPr lang="en-US"/>
              <a:t> </a:t>
            </a:r>
            <a:r>
              <a:rPr lang="en-US" err="1"/>
              <a:t>sitä</a:t>
            </a:r>
            <a:r>
              <a:rPr lang="en-US"/>
              <a:t> </a:t>
            </a:r>
            <a:r>
              <a:rPr lang="en-US" err="1"/>
              <a:t>miten</a:t>
            </a:r>
            <a:r>
              <a:rPr lang="en-US"/>
              <a:t> </a:t>
            </a:r>
            <a:r>
              <a:rPr lang="en-US" err="1"/>
              <a:t>nämä</a:t>
            </a:r>
            <a:r>
              <a:rPr lang="en-US"/>
              <a:t> </a:t>
            </a:r>
            <a:r>
              <a:rPr lang="en-US" err="1"/>
              <a:t>voivat</a:t>
            </a:r>
            <a:r>
              <a:rPr lang="en-US"/>
              <a:t> olla </a:t>
            </a:r>
            <a:r>
              <a:rPr lang="en-US" err="1"/>
              <a:t>yhteydessä</a:t>
            </a:r>
            <a:r>
              <a:rPr lang="en-US"/>
              <a:t> </a:t>
            </a:r>
            <a:r>
              <a:rPr lang="en-US" err="1"/>
              <a:t>parisuhderistiriitoihin</a:t>
            </a:r>
            <a:r>
              <a:rPr lang="en-US"/>
              <a:t> </a:t>
            </a:r>
          </a:p>
        </p:txBody>
      </p:sp>
      <p:sp>
        <p:nvSpPr>
          <p:cNvPr id="3" name="Alatunnisteen paikkamerkki 2">
            <a:extLst>
              <a:ext uri="{FF2B5EF4-FFF2-40B4-BE49-F238E27FC236}">
                <a16:creationId xmlns:a16="http://schemas.microsoft.com/office/drawing/2014/main" id="{E5CE19B0-3C34-9693-FA7F-70DDA6D46D70}"/>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715992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7CB112-EAA5-4C2F-B700-F5A37413A33E}"/>
              </a:ext>
            </a:extLst>
          </p:cNvPr>
          <p:cNvSpPr>
            <a:spLocks noGrp="1"/>
          </p:cNvSpPr>
          <p:nvPr>
            <p:ph type="title"/>
          </p:nvPr>
        </p:nvSpPr>
        <p:spPr>
          <a:xfrm>
            <a:off x="4542188" y="942449"/>
            <a:ext cx="6681323" cy="1470249"/>
          </a:xfrm>
        </p:spPr>
        <p:txBody>
          <a:bodyPr>
            <a:normAutofit fontScale="90000"/>
          </a:bodyPr>
          <a:lstStyle/>
          <a:p>
            <a:r>
              <a:rPr lang="fi-FI" sz="4600"/>
              <a:t>Sosiaalinen konstruktionismi pariterapiassa</a:t>
            </a:r>
          </a:p>
        </p:txBody>
      </p:sp>
      <p:sp>
        <p:nvSpPr>
          <p:cNvPr id="3" name="Sisällön paikkamerkki 2">
            <a:extLst>
              <a:ext uri="{FF2B5EF4-FFF2-40B4-BE49-F238E27FC236}">
                <a16:creationId xmlns:a16="http://schemas.microsoft.com/office/drawing/2014/main" id="{0669AD54-656D-4903-BE4C-35F4C6D825AE}"/>
              </a:ext>
            </a:extLst>
          </p:cNvPr>
          <p:cNvSpPr>
            <a:spLocks noGrp="1"/>
          </p:cNvSpPr>
          <p:nvPr>
            <p:ph idx="1"/>
          </p:nvPr>
        </p:nvSpPr>
        <p:spPr>
          <a:xfrm>
            <a:off x="4547043" y="2773885"/>
            <a:ext cx="6676469" cy="3141013"/>
          </a:xfrm>
        </p:spPr>
        <p:txBody>
          <a:bodyPr>
            <a:normAutofit/>
          </a:bodyPr>
          <a:lstStyle/>
          <a:p>
            <a:pPr marL="0" indent="0">
              <a:buNone/>
            </a:pPr>
            <a:r>
              <a:rPr lang="fi-FI"/>
              <a:t>PERUSOLETUS – Parisuhde luodaan päivittäisessä vuorovaikutuksessa, niin kielellisessä kuin ei-kielellisessäkin. Vuorovaikutus tuottavat toimijuutta, moraalia ja tunteita.</a:t>
            </a:r>
          </a:p>
          <a:p>
            <a:pPr marL="0" indent="0">
              <a:buNone/>
            </a:pPr>
            <a:endParaRPr lang="fi-FI"/>
          </a:p>
          <a:p>
            <a:pPr marL="0" indent="0">
              <a:buNone/>
            </a:pPr>
            <a:r>
              <a:rPr lang="fi-FI"/>
              <a:t>TERAPIA – Terapia luo uuden näyttämön, jossa on mahdollista luoda toisenlaista toimijuutta, moraalia, tunteita ja todellisuutta</a:t>
            </a:r>
          </a:p>
        </p:txBody>
      </p:sp>
      <p:sp>
        <p:nvSpPr>
          <p:cNvPr id="5" name="Alatunnisteen paikkamerkki 4">
            <a:extLst>
              <a:ext uri="{FF2B5EF4-FFF2-40B4-BE49-F238E27FC236}">
                <a16:creationId xmlns:a16="http://schemas.microsoft.com/office/drawing/2014/main" id="{9F9178D3-D50A-32F8-8E09-3F49A7444683}"/>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384423230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 name="Rectangle 12">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useBgFill="1">
        <p:nvSpPr>
          <p:cNvPr id="15" name="Rectangle 14">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2FE97B2D-9899-4536-889D-F70B3AFD5B09}"/>
              </a:ext>
            </a:extLst>
          </p:cNvPr>
          <p:cNvSpPr>
            <a:spLocks noGrp="1"/>
          </p:cNvSpPr>
          <p:nvPr>
            <p:ph type="title"/>
          </p:nvPr>
        </p:nvSpPr>
        <p:spPr>
          <a:xfrm>
            <a:off x="7532835" y="1420706"/>
            <a:ext cx="3466540" cy="4016587"/>
          </a:xfrm>
        </p:spPr>
        <p:txBody>
          <a:bodyPr>
            <a:normAutofit/>
          </a:bodyPr>
          <a:lstStyle/>
          <a:p>
            <a:r>
              <a:rPr lang="fi-FI" sz="3600"/>
              <a:t>RAKASTETUKSI TULEMISEN TARVE</a:t>
            </a:r>
          </a:p>
        </p:txBody>
      </p:sp>
      <p:sp>
        <p:nvSpPr>
          <p:cNvPr id="27" name="Sisällön paikkamerkki 2">
            <a:extLst>
              <a:ext uri="{FF2B5EF4-FFF2-40B4-BE49-F238E27FC236}">
                <a16:creationId xmlns:a16="http://schemas.microsoft.com/office/drawing/2014/main" id="{01ED140D-77B6-4E1B-9943-E42E450996F6}"/>
              </a:ext>
            </a:extLst>
          </p:cNvPr>
          <p:cNvSpPr>
            <a:spLocks noGrp="1"/>
          </p:cNvSpPr>
          <p:nvPr>
            <p:ph idx="1"/>
          </p:nvPr>
        </p:nvSpPr>
        <p:spPr>
          <a:xfrm>
            <a:off x="1440519" y="1420706"/>
            <a:ext cx="5514758" cy="4016587"/>
          </a:xfrm>
        </p:spPr>
        <p:txBody>
          <a:bodyPr anchor="ctr">
            <a:normAutofit/>
          </a:bodyPr>
          <a:lstStyle/>
          <a:p>
            <a:r>
              <a:rPr lang="fi-FI">
                <a:solidFill>
                  <a:schemeClr val="tx1">
                    <a:lumMod val="75000"/>
                    <a:lumOff val="25000"/>
                  </a:schemeClr>
                </a:solidFill>
              </a:rPr>
              <a:t>Ihminen haluaa rakastaa ja tulla rakastetuksi. </a:t>
            </a:r>
          </a:p>
          <a:p>
            <a:endParaRPr lang="fi-FI">
              <a:solidFill>
                <a:schemeClr val="tx1">
                  <a:lumMod val="75000"/>
                  <a:lumOff val="25000"/>
                </a:schemeClr>
              </a:solidFill>
            </a:endParaRPr>
          </a:p>
          <a:p>
            <a:r>
              <a:rPr lang="fi-FI">
                <a:solidFill>
                  <a:schemeClr val="tx1">
                    <a:lumMod val="75000"/>
                    <a:lumOff val="25000"/>
                  </a:schemeClr>
                </a:solidFill>
              </a:rPr>
              <a:t>Uskaltaakseen rakastaa ja tulla rakastetuksi aitona itsenään, edellyttää oman haavoittuvuuden tunnistamista ja näyttämistä toiselle.</a:t>
            </a:r>
          </a:p>
          <a:p>
            <a:endParaRPr lang="fi-FI">
              <a:solidFill>
                <a:schemeClr val="tx1">
                  <a:lumMod val="75000"/>
                  <a:lumOff val="25000"/>
                </a:schemeClr>
              </a:solidFill>
            </a:endParaRPr>
          </a:p>
          <a:p>
            <a:r>
              <a:rPr lang="fi-FI">
                <a:solidFill>
                  <a:schemeClr val="tx1">
                    <a:lumMod val="75000"/>
                    <a:lumOff val="25000"/>
                  </a:schemeClr>
                </a:solidFill>
              </a:rPr>
              <a:t>Varhaiset kiintymyssuhdekokemukset nousevat esiin parisuhteessa. Parisuhde on aikuiselämän intiimein suhde ja siihen liittyy paljon odotuksia, toiveita ja pelkoja.</a:t>
            </a:r>
          </a:p>
          <a:p>
            <a:endParaRPr lang="fi-FI">
              <a:solidFill>
                <a:schemeClr val="tx1">
                  <a:lumMod val="75000"/>
                  <a:lumOff val="25000"/>
                </a:schemeClr>
              </a:solidFill>
            </a:endParaRPr>
          </a:p>
        </p:txBody>
      </p:sp>
      <p:cxnSp>
        <p:nvCxnSpPr>
          <p:cNvPr id="17" name="Straight Connector 16">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Alatunnisteen paikkamerkki 2">
            <a:extLst>
              <a:ext uri="{FF2B5EF4-FFF2-40B4-BE49-F238E27FC236}">
                <a16:creationId xmlns:a16="http://schemas.microsoft.com/office/drawing/2014/main" id="{06E09FB6-F9A1-9F3C-61B6-0C4828E1798D}"/>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3367434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0B3618-4027-450C-8C43-EC5024CACAB1}"/>
              </a:ext>
            </a:extLst>
          </p:cNvPr>
          <p:cNvSpPr>
            <a:spLocks noGrp="1"/>
          </p:cNvSpPr>
          <p:nvPr>
            <p:ph type="title"/>
          </p:nvPr>
        </p:nvSpPr>
        <p:spPr>
          <a:xfrm>
            <a:off x="4219803" y="4735775"/>
            <a:ext cx="7006998" cy="1245732"/>
          </a:xfrm>
        </p:spPr>
        <p:txBody>
          <a:bodyPr anchor="t">
            <a:normAutofit/>
          </a:bodyPr>
          <a:lstStyle/>
          <a:p>
            <a:endParaRPr lang="fi-FI">
              <a:solidFill>
                <a:srgbClr val="FFFFFF"/>
              </a:solidFill>
            </a:endParaRPr>
          </a:p>
        </p:txBody>
      </p:sp>
      <p:sp>
        <p:nvSpPr>
          <p:cNvPr id="3" name="Sisällön paikkamerkki 2">
            <a:extLst>
              <a:ext uri="{FF2B5EF4-FFF2-40B4-BE49-F238E27FC236}">
                <a16:creationId xmlns:a16="http://schemas.microsoft.com/office/drawing/2014/main" id="{1DF4FE1D-043E-4008-AE45-EE5CE5B646CB}"/>
              </a:ext>
            </a:extLst>
          </p:cNvPr>
          <p:cNvSpPr>
            <a:spLocks noGrp="1"/>
          </p:cNvSpPr>
          <p:nvPr>
            <p:ph idx="1"/>
          </p:nvPr>
        </p:nvSpPr>
        <p:spPr>
          <a:xfrm>
            <a:off x="4219802" y="965864"/>
            <a:ext cx="7006998" cy="3450370"/>
          </a:xfrm>
        </p:spPr>
        <p:txBody>
          <a:bodyPr anchor="b">
            <a:normAutofit lnSpcReduction="10000"/>
          </a:bodyPr>
          <a:lstStyle/>
          <a:p>
            <a:pPr marL="0" indent="0">
              <a:buNone/>
            </a:pPr>
            <a:r>
              <a:rPr lang="fi-FI" sz="2000">
                <a:solidFill>
                  <a:srgbClr val="FFFFFF"/>
                </a:solidFill>
              </a:rPr>
              <a:t>TERAPIAN TAVOITE / HAASTE</a:t>
            </a:r>
          </a:p>
          <a:p>
            <a:pPr marL="0" indent="0">
              <a:buNone/>
            </a:pPr>
            <a:r>
              <a:rPr lang="fi-FI" sz="2000">
                <a:solidFill>
                  <a:srgbClr val="FFFFFF"/>
                </a:solidFill>
              </a:rPr>
              <a:t>Miten voimme terapiatilanteessa rakentaa sellaista vuorovaikutusta, että se tuottaa uutta, vaihtoehtoista toimijuutta, moraalia, tunteita, todellisuutta, yhteyttä ja vaihtoehtoja.</a:t>
            </a:r>
          </a:p>
          <a:p>
            <a:pPr marL="0" indent="0">
              <a:buNone/>
            </a:pPr>
            <a:r>
              <a:rPr lang="fi-FI" sz="2000">
                <a:solidFill>
                  <a:srgbClr val="FFFFFF"/>
                </a:solidFill>
              </a:rPr>
              <a:t>Terapeutin tulee olla aktiivinen toimija ja osallistuja keskusteluun ja vuorovaikutuksen rakentamiseen.</a:t>
            </a:r>
          </a:p>
          <a:p>
            <a:pPr marL="0" indent="0">
              <a:buNone/>
            </a:pPr>
            <a:r>
              <a:rPr lang="fi-FI" sz="2000">
                <a:solidFill>
                  <a:srgbClr val="FFFFFF"/>
                </a:solidFill>
              </a:rPr>
              <a:t>Terapeutti on mukana systeemissä ja auttaa luomaan uutta yhteyttä parin välille sekä ymmärtämään omaa osuuttaan yhteistyön rakentajana.</a:t>
            </a:r>
          </a:p>
        </p:txBody>
      </p:sp>
      <p:sp>
        <p:nvSpPr>
          <p:cNvPr id="5" name="Alatunnisteen paikkamerkki 4">
            <a:extLst>
              <a:ext uri="{FF2B5EF4-FFF2-40B4-BE49-F238E27FC236}">
                <a16:creationId xmlns:a16="http://schemas.microsoft.com/office/drawing/2014/main" id="{72133F46-B8C8-30D6-566E-9399936B4FEC}"/>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3015838017"/>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C2AB5D-2E32-48EC-AEA2-50EED7D2CBE4}"/>
              </a:ext>
            </a:extLst>
          </p:cNvPr>
          <p:cNvSpPr>
            <a:spLocks noGrp="1"/>
          </p:cNvSpPr>
          <p:nvPr>
            <p:ph type="title"/>
          </p:nvPr>
        </p:nvSpPr>
        <p:spPr>
          <a:xfrm>
            <a:off x="1024128" y="585216"/>
            <a:ext cx="8018272" cy="1499616"/>
          </a:xfrm>
        </p:spPr>
        <p:txBody>
          <a:bodyPr>
            <a:normAutofit/>
          </a:bodyPr>
          <a:lstStyle/>
          <a:p>
            <a:r>
              <a:rPr lang="fi-FI" dirty="0"/>
              <a:t>Yhteistyösuhde</a:t>
            </a:r>
          </a:p>
        </p:txBody>
      </p:sp>
      <p:sp>
        <p:nvSpPr>
          <p:cNvPr id="8" name="Sisällön paikkamerkki 7">
            <a:extLst>
              <a:ext uri="{FF2B5EF4-FFF2-40B4-BE49-F238E27FC236}">
                <a16:creationId xmlns:a16="http://schemas.microsoft.com/office/drawing/2014/main" id="{591FA324-2783-4579-A097-7529EF06D8F3}"/>
              </a:ext>
            </a:extLst>
          </p:cNvPr>
          <p:cNvSpPr>
            <a:spLocks noGrp="1"/>
          </p:cNvSpPr>
          <p:nvPr>
            <p:ph idx="1"/>
          </p:nvPr>
        </p:nvSpPr>
        <p:spPr>
          <a:xfrm>
            <a:off x="1024128" y="2286000"/>
            <a:ext cx="8018271" cy="4023360"/>
          </a:xfrm>
        </p:spPr>
        <p:txBody>
          <a:bodyPr>
            <a:normAutofit/>
          </a:bodyPr>
          <a:lstStyle/>
          <a:p>
            <a:r>
              <a:rPr lang="fi-FI" dirty="0"/>
              <a:t>Pariterapeuttinen yhteistyösuhteen luominen tärkeintä</a:t>
            </a:r>
          </a:p>
          <a:p>
            <a:r>
              <a:rPr lang="fi-FI" dirty="0"/>
              <a:t>Terapeutin aito kiinnostus ja aktiivisuus</a:t>
            </a:r>
          </a:p>
          <a:p>
            <a:r>
              <a:rPr lang="fi-FI" dirty="0"/>
              <a:t>Pariterapeutti kannattelee parisuhdetta, empatia, </a:t>
            </a:r>
            <a:r>
              <a:rPr lang="fi-FI" dirty="0" err="1"/>
              <a:t>mentalisaatio</a:t>
            </a:r>
            <a:r>
              <a:rPr lang="fi-FI" dirty="0"/>
              <a:t> ja arvostava asenne</a:t>
            </a:r>
          </a:p>
          <a:p>
            <a:r>
              <a:rPr lang="fi-FI" dirty="0"/>
              <a:t>Alussa huolellinen </a:t>
            </a:r>
            <a:r>
              <a:rPr lang="fi-FI" dirty="0" err="1"/>
              <a:t>setting</a:t>
            </a:r>
            <a:endParaRPr lang="fi-FI" dirty="0"/>
          </a:p>
          <a:p>
            <a:r>
              <a:rPr lang="fi-FI" dirty="0"/>
              <a:t>Riittävän rauhallinen suhteenluomisen vaihe molempiin osapuoliin</a:t>
            </a:r>
          </a:p>
          <a:p>
            <a:r>
              <a:rPr lang="fi-FI" dirty="0"/>
              <a:t>Turvallisen, hyväksyvän, tasapuolisen, lämpimän ja kuuntelevan ilmapiirin synnyttäminen</a:t>
            </a:r>
          </a:p>
          <a:p>
            <a:endParaRPr lang="fi-FI" dirty="0"/>
          </a:p>
        </p:txBody>
      </p:sp>
      <p:sp>
        <p:nvSpPr>
          <p:cNvPr id="3" name="Alatunnisteen paikkamerkki 2">
            <a:extLst>
              <a:ext uri="{FF2B5EF4-FFF2-40B4-BE49-F238E27FC236}">
                <a16:creationId xmlns:a16="http://schemas.microsoft.com/office/drawing/2014/main" id="{C89FB83D-98F9-0554-FAAE-6792C3133DCF}"/>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3331652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Kuva 14" descr="Kuva, joka sisältää kohteen teksti, ulko, uiminen, kuilu&#10;&#10;Kuvaus luotu automaattisesti">
            <a:extLst>
              <a:ext uri="{FF2B5EF4-FFF2-40B4-BE49-F238E27FC236}">
                <a16:creationId xmlns:a16="http://schemas.microsoft.com/office/drawing/2014/main" id="{00B2FD8A-A6B1-4999-A19C-0459137D2CD2}"/>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5414"/>
          <a:stretch/>
        </p:blipFill>
        <p:spPr>
          <a:xfrm>
            <a:off x="20" y="10"/>
            <a:ext cx="12191980" cy="6857990"/>
          </a:xfrm>
          <a:prstGeom prst="rect">
            <a:avLst/>
          </a:prstGeom>
        </p:spPr>
      </p:pic>
      <p:sp>
        <p:nvSpPr>
          <p:cNvPr id="2" name="Otsikko 1">
            <a:extLst>
              <a:ext uri="{FF2B5EF4-FFF2-40B4-BE49-F238E27FC236}">
                <a16:creationId xmlns:a16="http://schemas.microsoft.com/office/drawing/2014/main" id="{D169B34E-2A54-4EB2-9C3C-96C835FBA9EF}"/>
              </a:ext>
            </a:extLst>
          </p:cNvPr>
          <p:cNvSpPr>
            <a:spLocks noGrp="1"/>
          </p:cNvSpPr>
          <p:nvPr>
            <p:ph type="title"/>
          </p:nvPr>
        </p:nvSpPr>
        <p:spPr>
          <a:xfrm>
            <a:off x="1066800" y="642594"/>
            <a:ext cx="10058400" cy="1371600"/>
          </a:xfrm>
        </p:spPr>
        <p:txBody>
          <a:bodyPr>
            <a:normAutofit/>
          </a:bodyPr>
          <a:lstStyle/>
          <a:p>
            <a:endParaRPr lang="fi-FI" dirty="0"/>
          </a:p>
        </p:txBody>
      </p:sp>
      <p:sp>
        <p:nvSpPr>
          <p:cNvPr id="3" name="Sisällön paikkamerkki 2">
            <a:extLst>
              <a:ext uri="{FF2B5EF4-FFF2-40B4-BE49-F238E27FC236}">
                <a16:creationId xmlns:a16="http://schemas.microsoft.com/office/drawing/2014/main" id="{A449F583-148C-4A2A-B64D-F14A74261CC6}"/>
              </a:ext>
            </a:extLst>
          </p:cNvPr>
          <p:cNvSpPr>
            <a:spLocks noGrp="1"/>
          </p:cNvSpPr>
          <p:nvPr>
            <p:ph idx="1"/>
          </p:nvPr>
        </p:nvSpPr>
        <p:spPr>
          <a:xfrm>
            <a:off x="1066800" y="2103120"/>
            <a:ext cx="10058400" cy="3931920"/>
          </a:xfrm>
        </p:spPr>
        <p:txBody>
          <a:bodyPr>
            <a:normAutofit/>
          </a:bodyPr>
          <a:lstStyle/>
          <a:p>
            <a:r>
              <a:rPr lang="fi-FI" sz="2000" dirty="0"/>
              <a:t>Terapiasopimus, tiheys, keston arviointi, tapaamisten tiheys ja kesto</a:t>
            </a:r>
          </a:p>
          <a:p>
            <a:r>
              <a:rPr lang="fi-FI" sz="2000" dirty="0"/>
              <a:t>Luodaan tavoitteet terapialle</a:t>
            </a:r>
          </a:p>
          <a:p>
            <a:r>
              <a:rPr lang="fi-FI" sz="2000" dirty="0"/>
              <a:t>Yhteistyösuhde, neutraalisuus</a:t>
            </a:r>
          </a:p>
          <a:p>
            <a:r>
              <a:rPr lang="fi-FI" sz="2000" dirty="0"/>
              <a:t>Psykologisen tilan luominen </a:t>
            </a:r>
          </a:p>
          <a:p>
            <a:pPr marL="0" indent="0">
              <a:buNone/>
            </a:pPr>
            <a:r>
              <a:rPr lang="fi-FI" sz="2000" dirty="0"/>
              <a:t>	. Ahdistuksen säilöminen </a:t>
            </a:r>
          </a:p>
          <a:p>
            <a:pPr marL="0" indent="0">
              <a:buNone/>
            </a:pPr>
            <a:r>
              <a:rPr lang="fi-FI" sz="2000" dirty="0"/>
              <a:t>	. Suhteen kannattelu</a:t>
            </a:r>
          </a:p>
          <a:p>
            <a:pPr marL="0" indent="0">
              <a:buNone/>
            </a:pPr>
            <a:r>
              <a:rPr lang="fi-FI" sz="2000" dirty="0"/>
              <a:t>	. Reflektointi</a:t>
            </a:r>
          </a:p>
          <a:p>
            <a:pPr marL="0" indent="0">
              <a:buNone/>
            </a:pPr>
            <a:r>
              <a:rPr lang="fi-FI" sz="2000" dirty="0"/>
              <a:t>	. Välittäminen, ymmärrys, lämpö</a:t>
            </a:r>
          </a:p>
          <a:p>
            <a:endParaRPr lang="fi-FI" dirty="0"/>
          </a:p>
        </p:txBody>
      </p:sp>
      <p:sp>
        <p:nvSpPr>
          <p:cNvPr id="22" name="Rectangle 21">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fi-FI"/>
          </a:p>
        </p:txBody>
      </p:sp>
      <p:sp>
        <p:nvSpPr>
          <p:cNvPr id="5" name="Alatunnisteen paikkamerkki 4">
            <a:extLst>
              <a:ext uri="{FF2B5EF4-FFF2-40B4-BE49-F238E27FC236}">
                <a16:creationId xmlns:a16="http://schemas.microsoft.com/office/drawing/2014/main" id="{91E26FE5-FA4D-79DD-5610-344B5E81ACF7}"/>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4234387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E90402B-F829-48C3-8037-7738137F2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35CCD1-2093-4AC0-AABD-494F51FE8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solidFill>
          <a:ln w="6350" cap="flat" cmpd="sng" algn="ctr">
            <a:solidFill>
              <a:schemeClr val="tx1">
                <a:lumMod val="75000"/>
              </a:schemeClr>
            </a:solidFill>
            <a:prstDash val="solid"/>
          </a:ln>
          <a:effectLst>
            <a:softEdge rad="0"/>
          </a:effectLst>
        </p:spPr>
        <p:txBody>
          <a:bodyPr/>
          <a:lstStyle/>
          <a:p>
            <a:endParaRPr lang="fi-FI"/>
          </a:p>
        </p:txBody>
      </p:sp>
      <p:sp>
        <p:nvSpPr>
          <p:cNvPr id="15" name="Rectangle 14">
            <a:extLst>
              <a:ext uri="{FF2B5EF4-FFF2-40B4-BE49-F238E27FC236}">
                <a16:creationId xmlns:a16="http://schemas.microsoft.com/office/drawing/2014/main" id="{EB32BAC1-5F58-428B-A1B8-B0BBB38A6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4178373" cy="6108192"/>
          </a:xfrm>
          <a:prstGeom prst="rect">
            <a:avLst/>
          </a:prstGeom>
          <a:solidFill>
            <a:schemeClr val="tx2"/>
          </a:solidFill>
          <a:ln w="6350" cap="sq" cmpd="sng" algn="ctr">
            <a:no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70B810E4-7A42-4A55-86E8-9AFBDB871B68}"/>
              </a:ext>
            </a:extLst>
          </p:cNvPr>
          <p:cNvSpPr>
            <a:spLocks noGrp="1"/>
          </p:cNvSpPr>
          <p:nvPr>
            <p:ph type="title"/>
          </p:nvPr>
        </p:nvSpPr>
        <p:spPr>
          <a:xfrm>
            <a:off x="573409" y="674915"/>
            <a:ext cx="3765200" cy="5479056"/>
          </a:xfrm>
        </p:spPr>
        <p:txBody>
          <a:bodyPr>
            <a:normAutofit/>
          </a:bodyPr>
          <a:lstStyle/>
          <a:p>
            <a:pPr algn="ctr"/>
            <a:r>
              <a:rPr lang="fi-FI" sz="3400">
                <a:solidFill>
                  <a:schemeClr val="bg1"/>
                </a:solidFill>
              </a:rPr>
              <a:t>HYVÄ VUOROVAIKUTUS</a:t>
            </a:r>
          </a:p>
        </p:txBody>
      </p:sp>
      <p:graphicFrame>
        <p:nvGraphicFramePr>
          <p:cNvPr id="6" name="Sisällön paikkamerkki 2">
            <a:extLst>
              <a:ext uri="{FF2B5EF4-FFF2-40B4-BE49-F238E27FC236}">
                <a16:creationId xmlns:a16="http://schemas.microsoft.com/office/drawing/2014/main" id="{2FDDF368-0BCF-42D1-A17E-7170D8721F34}"/>
              </a:ext>
            </a:extLst>
          </p:cNvPr>
          <p:cNvGraphicFramePr>
            <a:graphicFrameLocks noGrp="1"/>
          </p:cNvGraphicFramePr>
          <p:nvPr>
            <p:ph idx="1"/>
            <p:extLst>
              <p:ext uri="{D42A27DB-BD31-4B8C-83A1-F6EECF244321}">
                <p14:modId xmlns:p14="http://schemas.microsoft.com/office/powerpoint/2010/main" val="3184949319"/>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latunnisteen paikkamerkki 2">
            <a:extLst>
              <a:ext uri="{FF2B5EF4-FFF2-40B4-BE49-F238E27FC236}">
                <a16:creationId xmlns:a16="http://schemas.microsoft.com/office/drawing/2014/main" id="{520B1F01-BC27-6576-8F61-DC259F202DF6}"/>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1422807100"/>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E90402B-F829-48C3-8037-7738137F2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35CCD1-2093-4AC0-AABD-494F51FE8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solidFill>
          <a:ln w="6350" cap="flat" cmpd="sng" algn="ctr">
            <a:solidFill>
              <a:schemeClr val="tx1">
                <a:lumMod val="75000"/>
              </a:schemeClr>
            </a:solidFill>
            <a:prstDash val="solid"/>
          </a:ln>
          <a:effectLst>
            <a:softEdge rad="0"/>
          </a:effectLst>
        </p:spPr>
        <p:txBody>
          <a:bodyPr/>
          <a:lstStyle/>
          <a:p>
            <a:endParaRPr lang="fi-FI"/>
          </a:p>
        </p:txBody>
      </p:sp>
      <p:sp>
        <p:nvSpPr>
          <p:cNvPr id="15" name="Rectangle 14">
            <a:extLst>
              <a:ext uri="{FF2B5EF4-FFF2-40B4-BE49-F238E27FC236}">
                <a16:creationId xmlns:a16="http://schemas.microsoft.com/office/drawing/2014/main" id="{EB32BAC1-5F58-428B-A1B8-B0BBB38A6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4178373" cy="6108192"/>
          </a:xfrm>
          <a:prstGeom prst="rect">
            <a:avLst/>
          </a:prstGeom>
          <a:solidFill>
            <a:schemeClr val="tx2"/>
          </a:solidFill>
          <a:ln w="6350" cap="sq" cmpd="sng" algn="ctr">
            <a:no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7E466D5E-D1EE-486F-AED0-2F131AC3EEE1}"/>
              </a:ext>
            </a:extLst>
          </p:cNvPr>
          <p:cNvSpPr>
            <a:spLocks noGrp="1"/>
          </p:cNvSpPr>
          <p:nvPr>
            <p:ph type="title"/>
          </p:nvPr>
        </p:nvSpPr>
        <p:spPr>
          <a:xfrm>
            <a:off x="573409" y="674915"/>
            <a:ext cx="3765200" cy="5479056"/>
          </a:xfrm>
        </p:spPr>
        <p:txBody>
          <a:bodyPr>
            <a:normAutofit/>
          </a:bodyPr>
          <a:lstStyle/>
          <a:p>
            <a:pPr algn="ctr"/>
            <a:r>
              <a:rPr lang="fi-FI" sz="3700">
                <a:solidFill>
                  <a:schemeClr val="bg1"/>
                </a:solidFill>
              </a:rPr>
              <a:t>PARITERAPEUTTI SUHTEESSA PARIIN</a:t>
            </a:r>
          </a:p>
        </p:txBody>
      </p:sp>
      <p:graphicFrame>
        <p:nvGraphicFramePr>
          <p:cNvPr id="6" name="Sisällön paikkamerkki 2">
            <a:extLst>
              <a:ext uri="{FF2B5EF4-FFF2-40B4-BE49-F238E27FC236}">
                <a16:creationId xmlns:a16="http://schemas.microsoft.com/office/drawing/2014/main" id="{379B47BA-DDBB-4FF6-9F30-E17AF12F9F42}"/>
              </a:ext>
            </a:extLst>
          </p:cNvPr>
          <p:cNvGraphicFramePr>
            <a:graphicFrameLocks noGrp="1"/>
          </p:cNvGraphicFramePr>
          <p:nvPr>
            <p:ph idx="1"/>
            <p:extLst>
              <p:ext uri="{D42A27DB-BD31-4B8C-83A1-F6EECF244321}">
                <p14:modId xmlns:p14="http://schemas.microsoft.com/office/powerpoint/2010/main" val="1918047381"/>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latunnisteen paikkamerkki 2">
            <a:extLst>
              <a:ext uri="{FF2B5EF4-FFF2-40B4-BE49-F238E27FC236}">
                <a16:creationId xmlns:a16="http://schemas.microsoft.com/office/drawing/2014/main" id="{253C3A7F-7603-8018-D210-1652D55F334B}"/>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2919978038"/>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 5" descr="Kuva, joka sisältää kohteen teksti, rakennusmateriaali, kivi&#10;&#10;Kuvaus luotu automaattisesti">
            <a:extLst>
              <a:ext uri="{FF2B5EF4-FFF2-40B4-BE49-F238E27FC236}">
                <a16:creationId xmlns:a16="http://schemas.microsoft.com/office/drawing/2014/main" id="{7DC408F7-F000-47B4-AB4C-861B60D59E31}"/>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25000"/>
          <a:stretch/>
        </p:blipFill>
        <p:spPr>
          <a:xfrm>
            <a:off x="20" y="10"/>
            <a:ext cx="12191980" cy="6857990"/>
          </a:xfrm>
          <a:prstGeom prst="rect">
            <a:avLst/>
          </a:prstGeom>
        </p:spPr>
      </p:pic>
      <p:sp>
        <p:nvSpPr>
          <p:cNvPr id="2" name="Otsikko 1">
            <a:extLst>
              <a:ext uri="{FF2B5EF4-FFF2-40B4-BE49-F238E27FC236}">
                <a16:creationId xmlns:a16="http://schemas.microsoft.com/office/drawing/2014/main" id="{4FDD558F-0D65-45A7-ABA2-1FB361A8382E}"/>
              </a:ext>
            </a:extLst>
          </p:cNvPr>
          <p:cNvSpPr>
            <a:spLocks noGrp="1"/>
          </p:cNvSpPr>
          <p:nvPr>
            <p:ph type="title"/>
          </p:nvPr>
        </p:nvSpPr>
        <p:spPr>
          <a:xfrm>
            <a:off x="1066800" y="642594"/>
            <a:ext cx="10058400" cy="1371600"/>
          </a:xfrm>
        </p:spPr>
        <p:txBody>
          <a:bodyPr>
            <a:normAutofit/>
          </a:bodyPr>
          <a:lstStyle/>
          <a:p>
            <a:r>
              <a:rPr lang="fi-FI"/>
              <a:t>Yhteistyösuhde</a:t>
            </a:r>
          </a:p>
        </p:txBody>
      </p:sp>
      <p:sp>
        <p:nvSpPr>
          <p:cNvPr id="3" name="Sisällön paikkamerkki 2">
            <a:extLst>
              <a:ext uri="{FF2B5EF4-FFF2-40B4-BE49-F238E27FC236}">
                <a16:creationId xmlns:a16="http://schemas.microsoft.com/office/drawing/2014/main" id="{EA298FC8-7F45-4CE2-863A-7528FE26EDE8}"/>
              </a:ext>
            </a:extLst>
          </p:cNvPr>
          <p:cNvSpPr>
            <a:spLocks noGrp="1"/>
          </p:cNvSpPr>
          <p:nvPr>
            <p:ph idx="1"/>
          </p:nvPr>
        </p:nvSpPr>
        <p:spPr>
          <a:xfrm>
            <a:off x="1066800" y="2103120"/>
            <a:ext cx="10058400" cy="3931920"/>
          </a:xfrm>
        </p:spPr>
        <p:txBody>
          <a:bodyPr>
            <a:normAutofit/>
          </a:bodyPr>
          <a:lstStyle/>
          <a:p>
            <a:r>
              <a:rPr lang="fi-FI"/>
              <a:t>Paripsykoterapia on vaativaa työtä. Ammattilaisen on kuitenkin oltava jatkuvassa, elävässä suhteessa itseensä ja kehitettävä ammattitaitoaan.</a:t>
            </a:r>
          </a:p>
          <a:p>
            <a:endParaRPr lang="fi-FI"/>
          </a:p>
          <a:p>
            <a:r>
              <a:rPr lang="fi-FI"/>
              <a:t>Jokainen pari vaikuttaa myös terapeuttiin – pitää olla tietoinen ja kiinnostunut siitä, miten kukin pari vaikuttaa itseen, mitkä kysymykset ovat haastavia.</a:t>
            </a:r>
          </a:p>
          <a:p>
            <a:endParaRPr lang="fi-FI"/>
          </a:p>
          <a:p>
            <a:r>
              <a:rPr lang="fi-FI"/>
              <a:t>Pariterapiassa ollaan jatkuvasti kolmiosuhteessa ja terapeutin on hyvä säilyttää aina suhde parin suhteeseen.</a:t>
            </a:r>
          </a:p>
        </p:txBody>
      </p:sp>
      <p:sp>
        <p:nvSpPr>
          <p:cNvPr id="57" name="Rectangle 56">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fi-FI"/>
          </a:p>
        </p:txBody>
      </p:sp>
      <p:sp>
        <p:nvSpPr>
          <p:cNvPr id="7" name="Tekstiruutu 6">
            <a:extLst>
              <a:ext uri="{FF2B5EF4-FFF2-40B4-BE49-F238E27FC236}">
                <a16:creationId xmlns:a16="http://schemas.microsoft.com/office/drawing/2014/main" id="{4202AC52-4778-4C7F-A943-BC948AAB3F08}"/>
              </a:ext>
            </a:extLst>
          </p:cNvPr>
          <p:cNvSpPr txBox="1"/>
          <p:nvPr/>
        </p:nvSpPr>
        <p:spPr>
          <a:xfrm>
            <a:off x="9375203" y="6657945"/>
            <a:ext cx="2816797"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3" tooltip="https://johanleijon.wordpress.com/2011/05/10/kultainen-leikkaus/">
                  <a:extLst>
                    <a:ext uri="{A12FA001-AC4F-418D-AE19-62706E023703}">
                      <ahyp:hlinkClr xmlns:ahyp="http://schemas.microsoft.com/office/drawing/2018/hyperlinkcolor" val="tx"/>
                    </a:ext>
                  </a:extLst>
                </a:hlinkClick>
              </a:rPr>
              <a:t>Tämä kuva</a:t>
            </a:r>
            <a:r>
              <a:rPr lang="fi-FI" sz="700">
                <a:solidFill>
                  <a:srgbClr val="FFFFFF"/>
                </a:solidFill>
              </a:rPr>
              <a:t>, tekijä Tuntematon tekijä, käyttöoikeus: </a:t>
            </a:r>
            <a:r>
              <a:rPr lang="fi-FI"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fi-FI" sz="700">
              <a:solidFill>
                <a:srgbClr val="FFFFFF"/>
              </a:solidFill>
            </a:endParaRPr>
          </a:p>
        </p:txBody>
      </p:sp>
      <p:sp>
        <p:nvSpPr>
          <p:cNvPr id="5" name="Alatunnisteen paikkamerkki 4">
            <a:extLst>
              <a:ext uri="{FF2B5EF4-FFF2-40B4-BE49-F238E27FC236}">
                <a16:creationId xmlns:a16="http://schemas.microsoft.com/office/drawing/2014/main" id="{B8FFEA8D-A227-E466-E83D-397DCBFB3780}"/>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2480690185"/>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40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 name="Rectangle 12">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useBgFill="1">
        <p:nvSpPr>
          <p:cNvPr id="15" name="Rectangle 14">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FE6F45F8-4C17-AFDF-C3B5-65192EF6ADD8}"/>
              </a:ext>
            </a:extLst>
          </p:cNvPr>
          <p:cNvSpPr>
            <a:spLocks noGrp="1"/>
          </p:cNvSpPr>
          <p:nvPr>
            <p:ph type="title"/>
          </p:nvPr>
        </p:nvSpPr>
        <p:spPr>
          <a:xfrm>
            <a:off x="7532835" y="1420706"/>
            <a:ext cx="3466540" cy="4016587"/>
          </a:xfrm>
        </p:spPr>
        <p:txBody>
          <a:bodyPr>
            <a:normAutofit/>
          </a:bodyPr>
          <a:lstStyle/>
          <a:p>
            <a:r>
              <a:rPr lang="fi-FI" sz="3600"/>
              <a:t>Hypoteesit</a:t>
            </a:r>
          </a:p>
        </p:txBody>
      </p:sp>
      <p:sp>
        <p:nvSpPr>
          <p:cNvPr id="3" name="Sisällön paikkamerkki 2">
            <a:extLst>
              <a:ext uri="{FF2B5EF4-FFF2-40B4-BE49-F238E27FC236}">
                <a16:creationId xmlns:a16="http://schemas.microsoft.com/office/drawing/2014/main" id="{F438A91E-86F7-AFF8-07A5-7DD6E4452620}"/>
              </a:ext>
            </a:extLst>
          </p:cNvPr>
          <p:cNvSpPr>
            <a:spLocks noGrp="1"/>
          </p:cNvSpPr>
          <p:nvPr>
            <p:ph idx="1"/>
          </p:nvPr>
        </p:nvSpPr>
        <p:spPr>
          <a:xfrm>
            <a:off x="1440519" y="1420706"/>
            <a:ext cx="5514758" cy="4016587"/>
          </a:xfrm>
        </p:spPr>
        <p:txBody>
          <a:bodyPr anchor="ctr">
            <a:normAutofit/>
          </a:bodyPr>
          <a:lstStyle/>
          <a:p>
            <a:pPr>
              <a:lnSpc>
                <a:spcPct val="90000"/>
              </a:lnSpc>
            </a:pPr>
            <a:r>
              <a:rPr lang="fi-FI" sz="1700">
                <a:solidFill>
                  <a:schemeClr val="tx1">
                    <a:lumMod val="75000"/>
                    <a:lumOff val="25000"/>
                  </a:schemeClr>
                </a:solidFill>
              </a:rPr>
              <a:t>Ymmärrys, arvaus, ennakkoluulo</a:t>
            </a:r>
          </a:p>
          <a:p>
            <a:pPr>
              <a:lnSpc>
                <a:spcPct val="90000"/>
              </a:lnSpc>
            </a:pPr>
            <a:endParaRPr lang="fi-FI" sz="1700">
              <a:solidFill>
                <a:schemeClr val="tx1">
                  <a:lumMod val="75000"/>
                  <a:lumOff val="25000"/>
                </a:schemeClr>
              </a:solidFill>
            </a:endParaRPr>
          </a:p>
          <a:p>
            <a:pPr>
              <a:lnSpc>
                <a:spcPct val="90000"/>
              </a:lnSpc>
            </a:pPr>
            <a:r>
              <a:rPr lang="fi-FI" sz="1700">
                <a:solidFill>
                  <a:schemeClr val="tx1">
                    <a:lumMod val="75000"/>
                    <a:lumOff val="25000"/>
                  </a:schemeClr>
                </a:solidFill>
              </a:rPr>
              <a:t>Hyödylliset hypoteesit nostavat esille näkökulmia asioiden välisistä mahdollisista palautekehistä ja vuorovaikutuksesta ja välttävät syyllistämistä tai yhden yksiselitteisen selityksen etsimistä.</a:t>
            </a:r>
          </a:p>
          <a:p>
            <a:pPr>
              <a:lnSpc>
                <a:spcPct val="90000"/>
              </a:lnSpc>
            </a:pPr>
            <a:endParaRPr lang="fi-FI" sz="1700">
              <a:solidFill>
                <a:schemeClr val="tx1">
                  <a:lumMod val="75000"/>
                  <a:lumOff val="25000"/>
                </a:schemeClr>
              </a:solidFill>
            </a:endParaRPr>
          </a:p>
          <a:p>
            <a:pPr>
              <a:lnSpc>
                <a:spcPct val="90000"/>
              </a:lnSpc>
            </a:pPr>
            <a:r>
              <a:rPr lang="fi-FI" sz="1700">
                <a:solidFill>
                  <a:schemeClr val="tx1">
                    <a:lumMod val="75000"/>
                    <a:lumOff val="25000"/>
                  </a:schemeClr>
                </a:solidFill>
              </a:rPr>
              <a:t>Hypoteesit voi nähdä haastattelijan toimintaa ohjaavina johtolankoina, jotka suojaavat kaaokselta, jota perheen kanssa keskusteltaessa syntyvä informaatiovirta tarjoaa. Ne pitävät työntekijän keskustelullista aktiivisuutta suunnassa ja auttavat istuntoa muodostumaan jäsentäväksi kokemukseksi</a:t>
            </a:r>
          </a:p>
        </p:txBody>
      </p:sp>
      <p:cxnSp>
        <p:nvCxnSpPr>
          <p:cNvPr id="17" name="Straight Connector 16">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Alatunnisteen paikkamerkki 3">
            <a:extLst>
              <a:ext uri="{FF2B5EF4-FFF2-40B4-BE49-F238E27FC236}">
                <a16:creationId xmlns:a16="http://schemas.microsoft.com/office/drawing/2014/main" id="{8233AE36-62AD-1EAF-6D87-673776C60264}"/>
              </a:ext>
            </a:extLst>
          </p:cNvPr>
          <p:cNvSpPr>
            <a:spLocks noGrp="1"/>
          </p:cNvSpPr>
          <p:nvPr>
            <p:ph type="ftr" sz="quarter" idx="11"/>
          </p:nvPr>
        </p:nvSpPr>
        <p:spPr>
          <a:xfrm>
            <a:off x="1440519" y="5714047"/>
            <a:ext cx="5120640" cy="274320"/>
          </a:xfrm>
        </p:spPr>
        <p:txBody>
          <a:bodyPr anchor="ctr">
            <a:normAutofit/>
          </a:bodyPr>
          <a:lstStyle/>
          <a:p>
            <a:pPr algn="l" rtl="0">
              <a:spcAft>
                <a:spcPts val="600"/>
              </a:spcAft>
            </a:pPr>
            <a:r>
              <a:rPr lang="en-US">
                <a:solidFill>
                  <a:schemeClr val="tx1"/>
                </a:solidFill>
              </a:rPr>
              <a:t>Marjo Panttila Systeemiset Oy</a:t>
            </a:r>
          </a:p>
        </p:txBody>
      </p:sp>
    </p:spTree>
    <p:extLst>
      <p:ext uri="{BB962C8B-B14F-4D97-AF65-F5344CB8AC3E}">
        <p14:creationId xmlns:p14="http://schemas.microsoft.com/office/powerpoint/2010/main" val="2308325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 name="Rectangle 12">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useBgFill="1">
        <p:nvSpPr>
          <p:cNvPr id="15" name="Rectangle 14">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0C1800B5-240B-944C-64A0-1CFC6E9AC25E}"/>
              </a:ext>
            </a:extLst>
          </p:cNvPr>
          <p:cNvSpPr>
            <a:spLocks noGrp="1"/>
          </p:cNvSpPr>
          <p:nvPr>
            <p:ph type="title"/>
          </p:nvPr>
        </p:nvSpPr>
        <p:spPr>
          <a:xfrm>
            <a:off x="7532835" y="1420706"/>
            <a:ext cx="3466540" cy="4016587"/>
          </a:xfrm>
        </p:spPr>
        <p:txBody>
          <a:bodyPr>
            <a:normAutofit/>
          </a:bodyPr>
          <a:lstStyle/>
          <a:p>
            <a:r>
              <a:rPr lang="fi-FI" sz="3600"/>
              <a:t>Hyvä hypoteesi</a:t>
            </a:r>
          </a:p>
        </p:txBody>
      </p:sp>
      <p:sp>
        <p:nvSpPr>
          <p:cNvPr id="3" name="Sisällön paikkamerkki 2">
            <a:extLst>
              <a:ext uri="{FF2B5EF4-FFF2-40B4-BE49-F238E27FC236}">
                <a16:creationId xmlns:a16="http://schemas.microsoft.com/office/drawing/2014/main" id="{F0B11217-71C0-BAE7-D937-B6C43EC9875D}"/>
              </a:ext>
            </a:extLst>
          </p:cNvPr>
          <p:cNvSpPr>
            <a:spLocks noGrp="1"/>
          </p:cNvSpPr>
          <p:nvPr>
            <p:ph idx="1"/>
          </p:nvPr>
        </p:nvSpPr>
        <p:spPr>
          <a:xfrm>
            <a:off x="1440519" y="1420706"/>
            <a:ext cx="5514758" cy="4016587"/>
          </a:xfrm>
        </p:spPr>
        <p:txBody>
          <a:bodyPr anchor="ctr">
            <a:normAutofit/>
          </a:bodyPr>
          <a:lstStyle/>
          <a:p>
            <a:r>
              <a:rPr lang="fi-FI" dirty="0">
                <a:solidFill>
                  <a:schemeClr val="tx1">
                    <a:lumMod val="75000"/>
                    <a:lumOff val="25000"/>
                  </a:schemeClr>
                </a:solidFill>
              </a:rPr>
              <a:t>Liittyy vuorovaikutukseen, ihmisten välisiin suhteisiin</a:t>
            </a:r>
          </a:p>
          <a:p>
            <a:r>
              <a:rPr lang="fi-FI" dirty="0">
                <a:solidFill>
                  <a:schemeClr val="tx1">
                    <a:lumMod val="75000"/>
                    <a:lumOff val="25000"/>
                  </a:schemeClr>
                </a:solidFill>
              </a:rPr>
              <a:t> Rakentava, ajattelee, että ihmisellä on hyvä tarkoitus</a:t>
            </a:r>
          </a:p>
          <a:p>
            <a:r>
              <a:rPr lang="fi-FI" dirty="0">
                <a:solidFill>
                  <a:schemeClr val="tx1">
                    <a:lumMod val="75000"/>
                    <a:lumOff val="25000"/>
                  </a:schemeClr>
                </a:solidFill>
              </a:rPr>
              <a:t>Avaa mahdollisuuksia</a:t>
            </a:r>
          </a:p>
          <a:p>
            <a:r>
              <a:rPr lang="fi-FI" dirty="0">
                <a:solidFill>
                  <a:schemeClr val="tx1">
                    <a:lumMod val="75000"/>
                    <a:lumOff val="25000"/>
                  </a:schemeClr>
                </a:solidFill>
              </a:rPr>
              <a:t>Ohjaa työskentelyä</a:t>
            </a:r>
          </a:p>
          <a:p>
            <a:r>
              <a:rPr lang="fi-FI" dirty="0">
                <a:solidFill>
                  <a:schemeClr val="tx1">
                    <a:lumMod val="75000"/>
                    <a:lumOff val="25000"/>
                  </a:schemeClr>
                </a:solidFill>
              </a:rPr>
              <a:t>On muuttuva ja tarkentuva – ei ole totuus</a:t>
            </a:r>
          </a:p>
        </p:txBody>
      </p:sp>
      <p:cxnSp>
        <p:nvCxnSpPr>
          <p:cNvPr id="17" name="Straight Connector 16">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Alatunnisteen paikkamerkki 3">
            <a:extLst>
              <a:ext uri="{FF2B5EF4-FFF2-40B4-BE49-F238E27FC236}">
                <a16:creationId xmlns:a16="http://schemas.microsoft.com/office/drawing/2014/main" id="{AF985D59-DC6D-9C75-0477-83602667BBBA}"/>
              </a:ext>
            </a:extLst>
          </p:cNvPr>
          <p:cNvSpPr>
            <a:spLocks noGrp="1"/>
          </p:cNvSpPr>
          <p:nvPr>
            <p:ph type="ftr" sz="quarter" idx="11"/>
          </p:nvPr>
        </p:nvSpPr>
        <p:spPr>
          <a:xfrm>
            <a:off x="1440519" y="5714047"/>
            <a:ext cx="5120640" cy="274320"/>
          </a:xfrm>
        </p:spPr>
        <p:txBody>
          <a:bodyPr anchor="ctr">
            <a:normAutofit/>
          </a:bodyPr>
          <a:lstStyle/>
          <a:p>
            <a:pPr algn="l" rtl="0">
              <a:spcAft>
                <a:spcPts val="600"/>
              </a:spcAft>
            </a:pPr>
            <a:r>
              <a:rPr lang="en-US">
                <a:solidFill>
                  <a:schemeClr val="tx1"/>
                </a:solidFill>
              </a:rPr>
              <a:t>Marjo Panttila Systeemiset Oy</a:t>
            </a:r>
          </a:p>
        </p:txBody>
      </p:sp>
    </p:spTree>
    <p:extLst>
      <p:ext uri="{BB962C8B-B14F-4D97-AF65-F5344CB8AC3E}">
        <p14:creationId xmlns:p14="http://schemas.microsoft.com/office/powerpoint/2010/main" val="1273072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 name="Rectangle 12">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useBgFill="1">
        <p:nvSpPr>
          <p:cNvPr id="15" name="Rectangle 14">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BA955B29-44D5-C001-D0C8-EB991504078E}"/>
              </a:ext>
            </a:extLst>
          </p:cNvPr>
          <p:cNvSpPr>
            <a:spLocks noGrp="1"/>
          </p:cNvSpPr>
          <p:nvPr>
            <p:ph type="title"/>
          </p:nvPr>
        </p:nvSpPr>
        <p:spPr>
          <a:xfrm>
            <a:off x="7532835" y="1420706"/>
            <a:ext cx="3466540" cy="4016587"/>
          </a:xfrm>
        </p:spPr>
        <p:txBody>
          <a:bodyPr>
            <a:normAutofit/>
          </a:bodyPr>
          <a:lstStyle/>
          <a:p>
            <a:endParaRPr lang="fi-FI" sz="3600"/>
          </a:p>
        </p:txBody>
      </p:sp>
      <p:sp>
        <p:nvSpPr>
          <p:cNvPr id="3" name="Sisällön paikkamerkki 2">
            <a:extLst>
              <a:ext uri="{FF2B5EF4-FFF2-40B4-BE49-F238E27FC236}">
                <a16:creationId xmlns:a16="http://schemas.microsoft.com/office/drawing/2014/main" id="{29B5C753-C619-44D2-C42C-C3AF8825B398}"/>
              </a:ext>
            </a:extLst>
          </p:cNvPr>
          <p:cNvSpPr>
            <a:spLocks noGrp="1"/>
          </p:cNvSpPr>
          <p:nvPr>
            <p:ph idx="1"/>
          </p:nvPr>
        </p:nvSpPr>
        <p:spPr>
          <a:xfrm>
            <a:off x="1440519" y="1420706"/>
            <a:ext cx="5514758" cy="4016587"/>
          </a:xfrm>
        </p:spPr>
        <p:txBody>
          <a:bodyPr anchor="ctr">
            <a:normAutofit/>
          </a:bodyPr>
          <a:lstStyle/>
          <a:p>
            <a:r>
              <a:rPr lang="fi-FI">
                <a:solidFill>
                  <a:schemeClr val="tx1">
                    <a:lumMod val="75000"/>
                    <a:lumOff val="25000"/>
                  </a:schemeClr>
                </a:solidFill>
              </a:rPr>
              <a:t>Hypoteesit voi nähdä haastattelijan toimintaa ohjaavina johtolankoina, jotka suojaavat kaaokselta, jota perheen kanssa keskusteltaessa syntyvä informaatiovirta tarjoaa. Ne pitävät työntekijän keskustelullista aktiivisuutta suunnassa ja auttavat istuntoa muodostumaan jäsentäväksi koke</a:t>
            </a:r>
          </a:p>
          <a:p>
            <a:endParaRPr lang="fi-FI">
              <a:solidFill>
                <a:schemeClr val="tx1">
                  <a:lumMod val="75000"/>
                  <a:lumOff val="25000"/>
                </a:schemeClr>
              </a:solidFill>
            </a:endParaRPr>
          </a:p>
          <a:p>
            <a:r>
              <a:rPr lang="fi-FI">
                <a:solidFill>
                  <a:schemeClr val="tx1">
                    <a:lumMod val="75000"/>
                    <a:lumOff val="25000"/>
                  </a:schemeClr>
                </a:solidFill>
              </a:rPr>
              <a:t>Kaikista sokeimpia olemme yleensä niille hypoteeseille jotka tulevat omista perheistämme esimerkiksi ”vanhempia pitää aina kunnioittaa, riitely on aina pahasta…” ”Kaikki miehet/naiset ovat aina…” </a:t>
            </a:r>
          </a:p>
        </p:txBody>
      </p:sp>
      <p:cxnSp>
        <p:nvCxnSpPr>
          <p:cNvPr id="17" name="Straight Connector 16">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Alatunnisteen paikkamerkki 3">
            <a:extLst>
              <a:ext uri="{FF2B5EF4-FFF2-40B4-BE49-F238E27FC236}">
                <a16:creationId xmlns:a16="http://schemas.microsoft.com/office/drawing/2014/main" id="{D30F4286-A58D-0736-9A03-48C53CE5A520}"/>
              </a:ext>
            </a:extLst>
          </p:cNvPr>
          <p:cNvSpPr>
            <a:spLocks noGrp="1"/>
          </p:cNvSpPr>
          <p:nvPr>
            <p:ph type="ftr" sz="quarter" idx="11"/>
          </p:nvPr>
        </p:nvSpPr>
        <p:spPr>
          <a:xfrm>
            <a:off x="1440519" y="5714047"/>
            <a:ext cx="5120640" cy="274320"/>
          </a:xfrm>
        </p:spPr>
        <p:txBody>
          <a:bodyPr anchor="ctr">
            <a:normAutofit/>
          </a:bodyPr>
          <a:lstStyle/>
          <a:p>
            <a:pPr algn="l" rtl="0">
              <a:spcAft>
                <a:spcPts val="600"/>
              </a:spcAft>
            </a:pPr>
            <a:r>
              <a:rPr lang="en-US">
                <a:solidFill>
                  <a:schemeClr val="tx1"/>
                </a:solidFill>
              </a:rPr>
              <a:t>Marjo Panttila Systeemiset Oy</a:t>
            </a:r>
          </a:p>
        </p:txBody>
      </p:sp>
    </p:spTree>
    <p:extLst>
      <p:ext uri="{BB962C8B-B14F-4D97-AF65-F5344CB8AC3E}">
        <p14:creationId xmlns:p14="http://schemas.microsoft.com/office/powerpoint/2010/main" val="31250704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23FB29C5-9E32-4F49-A689-B10EE31E5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 name="Rectangle 12">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i-FI"/>
          </a:p>
        </p:txBody>
      </p:sp>
      <p:sp>
        <p:nvSpPr>
          <p:cNvPr id="15" name="Rectangle 14">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solidFill>
            <a:schemeClr val="bg2"/>
          </a:solidFill>
          <a:ln w="9525" cap="sq" cmpd="sng" algn="ctr">
            <a:no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F6C38799-8D64-B1A7-DABB-ECFBFA3DE855}"/>
              </a:ext>
            </a:extLst>
          </p:cNvPr>
          <p:cNvSpPr>
            <a:spLocks noGrp="1"/>
          </p:cNvSpPr>
          <p:nvPr>
            <p:ph type="title"/>
          </p:nvPr>
        </p:nvSpPr>
        <p:spPr>
          <a:xfrm>
            <a:off x="3844616" y="881210"/>
            <a:ext cx="7417925" cy="1517035"/>
          </a:xfrm>
        </p:spPr>
        <p:txBody>
          <a:bodyPr>
            <a:normAutofit/>
          </a:bodyPr>
          <a:lstStyle/>
          <a:p>
            <a:endParaRPr lang="fi-FI">
              <a:solidFill>
                <a:schemeClr val="tx1">
                  <a:lumMod val="75000"/>
                  <a:lumOff val="25000"/>
                </a:schemeClr>
              </a:solidFill>
            </a:endParaRPr>
          </a:p>
        </p:txBody>
      </p:sp>
      <p:sp>
        <p:nvSpPr>
          <p:cNvPr id="3" name="Sisällön paikkamerkki 2">
            <a:extLst>
              <a:ext uri="{FF2B5EF4-FFF2-40B4-BE49-F238E27FC236}">
                <a16:creationId xmlns:a16="http://schemas.microsoft.com/office/drawing/2014/main" id="{5526F05B-13FD-3C05-8487-06AF02B41DE3}"/>
              </a:ext>
            </a:extLst>
          </p:cNvPr>
          <p:cNvSpPr>
            <a:spLocks noGrp="1"/>
          </p:cNvSpPr>
          <p:nvPr>
            <p:ph idx="1"/>
          </p:nvPr>
        </p:nvSpPr>
        <p:spPr>
          <a:xfrm>
            <a:off x="3844616" y="2626840"/>
            <a:ext cx="7245103" cy="3131777"/>
          </a:xfrm>
        </p:spPr>
        <p:txBody>
          <a:bodyPr>
            <a:normAutofit/>
          </a:bodyPr>
          <a:lstStyle/>
          <a:p>
            <a:pPr>
              <a:lnSpc>
                <a:spcPct val="90000"/>
              </a:lnSpc>
            </a:pPr>
            <a:r>
              <a:rPr lang="fi-FI" sz="1500">
                <a:solidFill>
                  <a:schemeClr val="tx1">
                    <a:lumMod val="75000"/>
                    <a:lumOff val="25000"/>
                  </a:schemeClr>
                </a:solidFill>
              </a:rPr>
              <a:t>Peter Rober näkee liian valmiit hypoteesit hankalina siksi, että ne saattavat naulita terapeutin mielen itseensä, terapeutti kadottaa kyvyn kuulla uutta.</a:t>
            </a:r>
          </a:p>
          <a:p>
            <a:pPr>
              <a:lnSpc>
                <a:spcPct val="90000"/>
              </a:lnSpc>
            </a:pPr>
            <a:endParaRPr lang="fi-FI" sz="1500">
              <a:solidFill>
                <a:schemeClr val="tx1">
                  <a:lumMod val="75000"/>
                  <a:lumOff val="25000"/>
                </a:schemeClr>
              </a:solidFill>
            </a:endParaRPr>
          </a:p>
          <a:p>
            <a:pPr>
              <a:lnSpc>
                <a:spcPct val="90000"/>
              </a:lnSpc>
            </a:pPr>
            <a:r>
              <a:rPr lang="fi-FI" sz="1500">
                <a:solidFill>
                  <a:schemeClr val="tx1">
                    <a:lumMod val="75000"/>
                    <a:lumOff val="25000"/>
                  </a:schemeClr>
                </a:solidFill>
              </a:rPr>
              <a:t>Välillä toimimme omien hypoteesiemme ohjaamana, välillä koetamme kuulla uusia näkökulmia.</a:t>
            </a:r>
          </a:p>
          <a:p>
            <a:pPr>
              <a:lnSpc>
                <a:spcPct val="90000"/>
              </a:lnSpc>
            </a:pPr>
            <a:endParaRPr lang="fi-FI" sz="1500">
              <a:solidFill>
                <a:schemeClr val="tx1">
                  <a:lumMod val="75000"/>
                  <a:lumOff val="25000"/>
                </a:schemeClr>
              </a:solidFill>
            </a:endParaRPr>
          </a:p>
          <a:p>
            <a:pPr>
              <a:lnSpc>
                <a:spcPct val="90000"/>
              </a:lnSpc>
            </a:pPr>
            <a:r>
              <a:rPr lang="fi-FI" sz="1500">
                <a:solidFill>
                  <a:schemeClr val="tx1">
                    <a:lumMod val="75000"/>
                    <a:lumOff val="25000"/>
                  </a:schemeClr>
                </a:solidFill>
              </a:rPr>
              <a:t>Tärkeää huomata, tutkia ja luopua omista hypoteeseista tai omista totuuksista.</a:t>
            </a:r>
          </a:p>
          <a:p>
            <a:pPr>
              <a:lnSpc>
                <a:spcPct val="90000"/>
              </a:lnSpc>
            </a:pPr>
            <a:endParaRPr lang="fi-FI" sz="1500">
              <a:solidFill>
                <a:schemeClr val="tx1">
                  <a:lumMod val="75000"/>
                  <a:lumOff val="25000"/>
                </a:schemeClr>
              </a:solidFill>
            </a:endParaRPr>
          </a:p>
          <a:p>
            <a:pPr>
              <a:lnSpc>
                <a:spcPct val="90000"/>
              </a:lnSpc>
            </a:pPr>
            <a:r>
              <a:rPr lang="fi-FI" sz="1500">
                <a:solidFill>
                  <a:schemeClr val="tx1">
                    <a:lumMod val="75000"/>
                    <a:lumOff val="25000"/>
                  </a:schemeClr>
                </a:solidFill>
              </a:rPr>
              <a:t>Reflektoi</a:t>
            </a:r>
          </a:p>
        </p:txBody>
      </p:sp>
      <p:sp>
        <p:nvSpPr>
          <p:cNvPr id="4" name="Alatunnisteen paikkamerkki 3">
            <a:extLst>
              <a:ext uri="{FF2B5EF4-FFF2-40B4-BE49-F238E27FC236}">
                <a16:creationId xmlns:a16="http://schemas.microsoft.com/office/drawing/2014/main" id="{D55A9968-840C-3774-524C-08E7B49C49CF}"/>
              </a:ext>
            </a:extLst>
          </p:cNvPr>
          <p:cNvSpPr>
            <a:spLocks noGrp="1"/>
          </p:cNvSpPr>
          <p:nvPr>
            <p:ph type="ftr" sz="quarter" idx="11"/>
          </p:nvPr>
        </p:nvSpPr>
        <p:spPr>
          <a:xfrm>
            <a:off x="4001053" y="5872366"/>
            <a:ext cx="3657600" cy="274320"/>
          </a:xfrm>
        </p:spPr>
        <p:txBody>
          <a:bodyPr>
            <a:normAutofit/>
          </a:bodyPr>
          <a:lstStyle/>
          <a:p>
            <a:pPr algn="l" rtl="0">
              <a:spcAft>
                <a:spcPts val="600"/>
              </a:spcAft>
            </a:pPr>
            <a:r>
              <a:rPr lang="en-US">
                <a:solidFill>
                  <a:schemeClr val="tx1"/>
                </a:solidFill>
              </a:rPr>
              <a:t>Marjo Panttila Systeemiset Oy</a:t>
            </a:r>
          </a:p>
        </p:txBody>
      </p:sp>
    </p:spTree>
    <p:extLst>
      <p:ext uri="{BB962C8B-B14F-4D97-AF65-F5344CB8AC3E}">
        <p14:creationId xmlns:p14="http://schemas.microsoft.com/office/powerpoint/2010/main" val="3993368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Sisällön paikkamerkki 9" descr="Häät rannalla">
            <a:extLst>
              <a:ext uri="{FF2B5EF4-FFF2-40B4-BE49-F238E27FC236}">
                <a16:creationId xmlns:a16="http://schemas.microsoft.com/office/drawing/2014/main" id="{3D803848-D29A-47B8-850D-F5EB30C7F579}"/>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8577" b="7153"/>
          <a:stretch/>
        </p:blipFill>
        <p:spPr>
          <a:xfrm>
            <a:off x="20" y="10"/>
            <a:ext cx="12191980" cy="6857990"/>
          </a:xfrm>
          <a:prstGeom prst="rect">
            <a:avLst/>
          </a:prstGeom>
        </p:spPr>
      </p:pic>
      <p:sp>
        <p:nvSpPr>
          <p:cNvPr id="2" name="Otsikko 1">
            <a:extLst>
              <a:ext uri="{FF2B5EF4-FFF2-40B4-BE49-F238E27FC236}">
                <a16:creationId xmlns:a16="http://schemas.microsoft.com/office/drawing/2014/main" id="{AE0BD392-A211-490B-A00A-01E116851ECF}"/>
              </a:ext>
            </a:extLst>
          </p:cNvPr>
          <p:cNvSpPr>
            <a:spLocks noGrp="1"/>
          </p:cNvSpPr>
          <p:nvPr>
            <p:ph type="title"/>
          </p:nvPr>
        </p:nvSpPr>
        <p:spPr>
          <a:xfrm>
            <a:off x="1066800" y="642594"/>
            <a:ext cx="10058400" cy="1371600"/>
          </a:xfrm>
        </p:spPr>
        <p:txBody>
          <a:bodyPr>
            <a:normAutofit/>
          </a:bodyPr>
          <a:lstStyle/>
          <a:p>
            <a:endParaRPr lang="fi-FI"/>
          </a:p>
        </p:txBody>
      </p:sp>
      <p:sp>
        <p:nvSpPr>
          <p:cNvPr id="25" name="Content Placeholder 24">
            <a:extLst>
              <a:ext uri="{FF2B5EF4-FFF2-40B4-BE49-F238E27FC236}">
                <a16:creationId xmlns:a16="http://schemas.microsoft.com/office/drawing/2014/main" id="{9D718C9F-75A9-45BD-8795-1F52590BAB96}"/>
              </a:ext>
            </a:extLst>
          </p:cNvPr>
          <p:cNvSpPr>
            <a:spLocks noGrp="1"/>
          </p:cNvSpPr>
          <p:nvPr>
            <p:ph idx="1"/>
          </p:nvPr>
        </p:nvSpPr>
        <p:spPr>
          <a:xfrm>
            <a:off x="1066800" y="2103120"/>
            <a:ext cx="10058400" cy="3931920"/>
          </a:xfrm>
        </p:spPr>
        <p:txBody>
          <a:bodyPr>
            <a:normAutofit/>
          </a:bodyPr>
          <a:lstStyle/>
          <a:p>
            <a:r>
              <a:rPr lang="en-US" sz="2400" dirty="0" err="1"/>
              <a:t>Yhteyden</a:t>
            </a:r>
            <a:r>
              <a:rPr lang="en-US" sz="2400" dirty="0"/>
              <a:t> ja </a:t>
            </a:r>
            <a:r>
              <a:rPr lang="en-US" sz="2400" dirty="0" err="1"/>
              <a:t>olemassaolon</a:t>
            </a:r>
            <a:r>
              <a:rPr lang="en-US" sz="2400" dirty="0"/>
              <a:t> </a:t>
            </a:r>
            <a:r>
              <a:rPr lang="en-US" sz="2400" dirty="0" err="1"/>
              <a:t>kokemus</a:t>
            </a:r>
            <a:r>
              <a:rPr lang="en-US" sz="2400" dirty="0"/>
              <a:t> </a:t>
            </a:r>
            <a:r>
              <a:rPr lang="en-US" sz="2400" dirty="0" err="1"/>
              <a:t>syntyy</a:t>
            </a:r>
            <a:r>
              <a:rPr lang="en-US" sz="2400" dirty="0"/>
              <a:t> </a:t>
            </a:r>
            <a:r>
              <a:rPr lang="en-US" sz="2400" dirty="0" err="1"/>
              <a:t>vuorovaikutuksessa</a:t>
            </a:r>
            <a:r>
              <a:rPr lang="en-US" sz="2400" dirty="0"/>
              <a:t> </a:t>
            </a:r>
            <a:r>
              <a:rPr lang="en-US" sz="2400" dirty="0" err="1"/>
              <a:t>läheisten</a:t>
            </a:r>
            <a:r>
              <a:rPr lang="en-US" sz="2400" dirty="0"/>
              <a:t> </a:t>
            </a:r>
            <a:r>
              <a:rPr lang="en-US" sz="2400" dirty="0" err="1"/>
              <a:t>ihmisten</a:t>
            </a:r>
            <a:r>
              <a:rPr lang="en-US" sz="2400" dirty="0"/>
              <a:t> </a:t>
            </a:r>
            <a:r>
              <a:rPr lang="en-US" sz="2400" dirty="0" err="1"/>
              <a:t>kanssa</a:t>
            </a:r>
            <a:r>
              <a:rPr lang="en-US" sz="2400" dirty="0"/>
              <a:t>.</a:t>
            </a:r>
          </a:p>
          <a:p>
            <a:endParaRPr lang="en-US" sz="2400" dirty="0"/>
          </a:p>
          <a:p>
            <a:r>
              <a:rPr lang="en-US" sz="2400" dirty="0" err="1"/>
              <a:t>Psyykkinen</a:t>
            </a:r>
            <a:r>
              <a:rPr lang="en-US" sz="2400" dirty="0"/>
              <a:t> </a:t>
            </a:r>
            <a:r>
              <a:rPr lang="en-US" sz="2400" dirty="0" err="1"/>
              <a:t>olemassaolomme</a:t>
            </a:r>
            <a:r>
              <a:rPr lang="en-US" sz="2400" dirty="0"/>
              <a:t> on </a:t>
            </a:r>
            <a:r>
              <a:rPr lang="en-US" sz="2400" dirty="0" err="1"/>
              <a:t>saanut</a:t>
            </a:r>
            <a:r>
              <a:rPr lang="en-US" sz="2400" dirty="0"/>
              <a:t> </a:t>
            </a:r>
            <a:r>
              <a:rPr lang="en-US" sz="2400" dirty="0" err="1"/>
              <a:t>alkunsa</a:t>
            </a:r>
            <a:r>
              <a:rPr lang="en-US" sz="2400" dirty="0"/>
              <a:t> </a:t>
            </a:r>
            <a:r>
              <a:rPr lang="en-US" sz="2400" dirty="0" err="1"/>
              <a:t>yhteydestä</a:t>
            </a:r>
            <a:r>
              <a:rPr lang="en-US" sz="2400" dirty="0"/>
              <a:t>, </a:t>
            </a:r>
            <a:r>
              <a:rPr lang="en-US" sz="2400" dirty="0" err="1"/>
              <a:t>rakastavasta</a:t>
            </a:r>
            <a:r>
              <a:rPr lang="en-US" sz="2400" dirty="0"/>
              <a:t> </a:t>
            </a:r>
            <a:r>
              <a:rPr lang="en-US" sz="2400" dirty="0" err="1"/>
              <a:t>yhteydestä</a:t>
            </a:r>
            <a:r>
              <a:rPr lang="en-US" sz="2400" dirty="0"/>
              <a:t>.</a:t>
            </a:r>
          </a:p>
          <a:p>
            <a:endParaRPr lang="en-US" sz="2400" dirty="0"/>
          </a:p>
          <a:p>
            <a:r>
              <a:rPr lang="en-US" sz="2400" dirty="0" err="1"/>
              <a:t>Olemassaolon</a:t>
            </a:r>
            <a:r>
              <a:rPr lang="en-US" sz="2400" dirty="0"/>
              <a:t> </a:t>
            </a:r>
            <a:r>
              <a:rPr lang="en-US" sz="2400" dirty="0" err="1"/>
              <a:t>kokemus</a:t>
            </a:r>
            <a:r>
              <a:rPr lang="en-US" sz="2400" dirty="0"/>
              <a:t>, </a:t>
            </a:r>
            <a:r>
              <a:rPr lang="en-US" sz="2400" dirty="0" err="1"/>
              <a:t>yhteys</a:t>
            </a:r>
            <a:r>
              <a:rPr lang="en-US" sz="2400" dirty="0"/>
              <a:t> </a:t>
            </a:r>
            <a:r>
              <a:rPr lang="en-US" sz="2400" dirty="0" err="1"/>
              <a:t>toiseen</a:t>
            </a:r>
            <a:r>
              <a:rPr lang="en-US" sz="2400" dirty="0"/>
              <a:t>, </a:t>
            </a:r>
            <a:r>
              <a:rPr lang="en-US" sz="2400" dirty="0" err="1"/>
              <a:t>yhteys</a:t>
            </a:r>
            <a:r>
              <a:rPr lang="en-US" sz="2400" dirty="0"/>
              <a:t> </a:t>
            </a:r>
            <a:r>
              <a:rPr lang="en-US" sz="2400" dirty="0" err="1"/>
              <a:t>itseen</a:t>
            </a:r>
            <a:r>
              <a:rPr lang="en-US" sz="2400" dirty="0"/>
              <a:t> ja </a:t>
            </a:r>
            <a:r>
              <a:rPr lang="en-US" sz="2400" dirty="0" err="1"/>
              <a:t>toisiin</a:t>
            </a:r>
            <a:r>
              <a:rPr lang="en-US" sz="2400" dirty="0"/>
              <a:t> </a:t>
            </a:r>
            <a:r>
              <a:rPr lang="en-US" sz="2400" dirty="0" err="1"/>
              <a:t>syntyy</a:t>
            </a:r>
            <a:r>
              <a:rPr lang="en-US" sz="2400" dirty="0"/>
              <a:t> </a:t>
            </a:r>
            <a:r>
              <a:rPr lang="en-US" sz="2400" dirty="0" err="1"/>
              <a:t>yhdessäolon</a:t>
            </a:r>
            <a:r>
              <a:rPr lang="en-US" sz="2400" dirty="0"/>
              <a:t> </a:t>
            </a:r>
            <a:r>
              <a:rPr lang="en-US" sz="2400" dirty="0" err="1"/>
              <a:t>hetkissä</a:t>
            </a:r>
            <a:r>
              <a:rPr lang="en-US" sz="2400" dirty="0"/>
              <a:t> ja </a:t>
            </a:r>
            <a:r>
              <a:rPr lang="en-US" sz="2400" dirty="0" err="1"/>
              <a:t>kokemuksissa</a:t>
            </a:r>
            <a:r>
              <a:rPr lang="en-US" sz="2400" dirty="0"/>
              <a:t>.</a:t>
            </a:r>
          </a:p>
        </p:txBody>
      </p:sp>
      <p:sp>
        <p:nvSpPr>
          <p:cNvPr id="30" name="Rectangle 29">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fi-FI"/>
          </a:p>
        </p:txBody>
      </p:sp>
      <p:sp>
        <p:nvSpPr>
          <p:cNvPr id="3" name="Alatunnisteen paikkamerkki 2">
            <a:extLst>
              <a:ext uri="{FF2B5EF4-FFF2-40B4-BE49-F238E27FC236}">
                <a16:creationId xmlns:a16="http://schemas.microsoft.com/office/drawing/2014/main" id="{032D2209-8EF6-B77B-FB9C-8C4585B76F10}"/>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7442873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 name="Rectangle 12">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useBgFill="1">
        <p:nvSpPr>
          <p:cNvPr id="15" name="Rectangle 14">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07833E40-2454-1C7D-2240-2C75D4E74591}"/>
              </a:ext>
            </a:extLst>
          </p:cNvPr>
          <p:cNvSpPr>
            <a:spLocks noGrp="1"/>
          </p:cNvSpPr>
          <p:nvPr>
            <p:ph type="title"/>
          </p:nvPr>
        </p:nvSpPr>
        <p:spPr>
          <a:xfrm>
            <a:off x="7532835" y="1420706"/>
            <a:ext cx="3466540" cy="4016587"/>
          </a:xfrm>
        </p:spPr>
        <p:txBody>
          <a:bodyPr>
            <a:normAutofit/>
          </a:bodyPr>
          <a:lstStyle/>
          <a:p>
            <a:r>
              <a:rPr lang="fi-FI" sz="3600"/>
              <a:t>Systeemit, systeemisyys</a:t>
            </a:r>
          </a:p>
        </p:txBody>
      </p:sp>
      <p:sp>
        <p:nvSpPr>
          <p:cNvPr id="3" name="Sisällön paikkamerkki 2">
            <a:extLst>
              <a:ext uri="{FF2B5EF4-FFF2-40B4-BE49-F238E27FC236}">
                <a16:creationId xmlns:a16="http://schemas.microsoft.com/office/drawing/2014/main" id="{128A006F-10C3-2C4D-6C62-6B3F9BB8AAEA}"/>
              </a:ext>
            </a:extLst>
          </p:cNvPr>
          <p:cNvSpPr>
            <a:spLocks noGrp="1"/>
          </p:cNvSpPr>
          <p:nvPr>
            <p:ph idx="1"/>
          </p:nvPr>
        </p:nvSpPr>
        <p:spPr>
          <a:xfrm>
            <a:off x="1440519" y="1420706"/>
            <a:ext cx="5514758" cy="4016587"/>
          </a:xfrm>
        </p:spPr>
        <p:txBody>
          <a:bodyPr anchor="ctr">
            <a:normAutofit/>
          </a:bodyPr>
          <a:lstStyle/>
          <a:p>
            <a:endParaRPr lang="fi-FI">
              <a:solidFill>
                <a:schemeClr val="tx1">
                  <a:lumMod val="75000"/>
                  <a:lumOff val="25000"/>
                </a:schemeClr>
              </a:solidFill>
            </a:endParaRPr>
          </a:p>
          <a:p>
            <a:r>
              <a:rPr lang="fi-FI">
                <a:solidFill>
                  <a:schemeClr val="tx1">
                    <a:lumMod val="75000"/>
                    <a:lumOff val="25000"/>
                  </a:schemeClr>
                </a:solidFill>
              </a:rPr>
              <a:t>Näkökulmia, tulokulmia ja kokemuksia siitä, miten asiat ovat ihmisten välissä.</a:t>
            </a:r>
          </a:p>
          <a:p>
            <a:endParaRPr lang="fi-FI">
              <a:solidFill>
                <a:schemeClr val="tx1">
                  <a:lumMod val="75000"/>
                  <a:lumOff val="25000"/>
                </a:schemeClr>
              </a:solidFill>
            </a:endParaRPr>
          </a:p>
          <a:p>
            <a:r>
              <a:rPr lang="fi-FI">
                <a:solidFill>
                  <a:schemeClr val="tx1">
                    <a:lumMod val="75000"/>
                    <a:lumOff val="25000"/>
                  </a:schemeClr>
                </a:solidFill>
              </a:rPr>
              <a:t>Mitä tapahtuu ihmisten välillä</a:t>
            </a:r>
          </a:p>
        </p:txBody>
      </p:sp>
      <p:cxnSp>
        <p:nvCxnSpPr>
          <p:cNvPr id="17" name="Straight Connector 16">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Alatunnisteen paikkamerkki 3">
            <a:extLst>
              <a:ext uri="{FF2B5EF4-FFF2-40B4-BE49-F238E27FC236}">
                <a16:creationId xmlns:a16="http://schemas.microsoft.com/office/drawing/2014/main" id="{87376274-93AB-0495-053E-418AC84B2D38}"/>
              </a:ext>
            </a:extLst>
          </p:cNvPr>
          <p:cNvSpPr>
            <a:spLocks noGrp="1"/>
          </p:cNvSpPr>
          <p:nvPr>
            <p:ph type="ftr" sz="quarter" idx="11"/>
          </p:nvPr>
        </p:nvSpPr>
        <p:spPr>
          <a:xfrm>
            <a:off x="1440519" y="5714047"/>
            <a:ext cx="5120640" cy="274320"/>
          </a:xfrm>
        </p:spPr>
        <p:txBody>
          <a:bodyPr anchor="ctr">
            <a:normAutofit/>
          </a:bodyPr>
          <a:lstStyle/>
          <a:p>
            <a:pPr algn="l" rtl="0">
              <a:spcAft>
                <a:spcPts val="600"/>
              </a:spcAft>
            </a:pPr>
            <a:r>
              <a:rPr lang="en-US">
                <a:solidFill>
                  <a:schemeClr val="tx1"/>
                </a:solidFill>
              </a:rPr>
              <a:t>Marjo Panttila Systeemiset Oy</a:t>
            </a:r>
          </a:p>
        </p:txBody>
      </p:sp>
    </p:spTree>
    <p:extLst>
      <p:ext uri="{BB962C8B-B14F-4D97-AF65-F5344CB8AC3E}">
        <p14:creationId xmlns:p14="http://schemas.microsoft.com/office/powerpoint/2010/main" val="1255082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 name="Rectangle 12">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useBgFill="1">
        <p:nvSpPr>
          <p:cNvPr id="15" name="Rectangle 14">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F25DEBC7-B7C9-3B20-3CD9-903DCA0B4A13}"/>
              </a:ext>
            </a:extLst>
          </p:cNvPr>
          <p:cNvSpPr>
            <a:spLocks noGrp="1"/>
          </p:cNvSpPr>
          <p:nvPr>
            <p:ph type="title"/>
          </p:nvPr>
        </p:nvSpPr>
        <p:spPr>
          <a:xfrm>
            <a:off x="7532835" y="1420706"/>
            <a:ext cx="3466540" cy="4016587"/>
          </a:xfrm>
        </p:spPr>
        <p:txBody>
          <a:bodyPr>
            <a:normAutofit/>
          </a:bodyPr>
          <a:lstStyle/>
          <a:p>
            <a:r>
              <a:rPr lang="fi-FI" sz="3600"/>
              <a:t>Systeemit syntyvät</a:t>
            </a:r>
          </a:p>
        </p:txBody>
      </p:sp>
      <p:sp>
        <p:nvSpPr>
          <p:cNvPr id="3" name="Sisällön paikkamerkki 2">
            <a:extLst>
              <a:ext uri="{FF2B5EF4-FFF2-40B4-BE49-F238E27FC236}">
                <a16:creationId xmlns:a16="http://schemas.microsoft.com/office/drawing/2014/main" id="{2FCD2D67-544E-1312-1BA8-466C6D2A769C}"/>
              </a:ext>
            </a:extLst>
          </p:cNvPr>
          <p:cNvSpPr>
            <a:spLocks noGrp="1"/>
          </p:cNvSpPr>
          <p:nvPr>
            <p:ph idx="1"/>
          </p:nvPr>
        </p:nvSpPr>
        <p:spPr>
          <a:xfrm>
            <a:off x="1440519" y="1420706"/>
            <a:ext cx="5514758" cy="4016587"/>
          </a:xfrm>
        </p:spPr>
        <p:txBody>
          <a:bodyPr anchor="ctr">
            <a:normAutofit/>
          </a:bodyPr>
          <a:lstStyle/>
          <a:p>
            <a:endParaRPr lang="fi-FI">
              <a:solidFill>
                <a:schemeClr val="tx1">
                  <a:lumMod val="75000"/>
                  <a:lumOff val="25000"/>
                </a:schemeClr>
              </a:solidFill>
            </a:endParaRPr>
          </a:p>
          <a:p>
            <a:r>
              <a:rPr lang="fi-FI">
                <a:solidFill>
                  <a:schemeClr val="tx1">
                    <a:lumMod val="75000"/>
                    <a:lumOff val="25000"/>
                  </a:schemeClr>
                </a:solidFill>
              </a:rPr>
              <a:t>Ihmiset reagoivat toisiinsa</a:t>
            </a:r>
          </a:p>
          <a:p>
            <a:endParaRPr lang="fi-FI">
              <a:solidFill>
                <a:schemeClr val="tx1">
                  <a:lumMod val="75000"/>
                  <a:lumOff val="25000"/>
                </a:schemeClr>
              </a:solidFill>
            </a:endParaRPr>
          </a:p>
          <a:p>
            <a:r>
              <a:rPr lang="fi-FI">
                <a:solidFill>
                  <a:schemeClr val="tx1">
                    <a:lumMod val="75000"/>
                    <a:lumOff val="25000"/>
                  </a:schemeClr>
                </a:solidFill>
              </a:rPr>
              <a:t>Peilaaminen, synkronia</a:t>
            </a:r>
          </a:p>
          <a:p>
            <a:endParaRPr lang="fi-FI">
              <a:solidFill>
                <a:schemeClr val="tx1">
                  <a:lumMod val="75000"/>
                  <a:lumOff val="25000"/>
                </a:schemeClr>
              </a:solidFill>
            </a:endParaRPr>
          </a:p>
          <a:p>
            <a:r>
              <a:rPr lang="fi-FI">
                <a:solidFill>
                  <a:schemeClr val="tx1">
                    <a:lumMod val="75000"/>
                    <a:lumOff val="25000"/>
                  </a:schemeClr>
                </a:solidFill>
              </a:rPr>
              <a:t>Ei kielellinen sovittamisen tarve</a:t>
            </a:r>
          </a:p>
          <a:p>
            <a:endParaRPr lang="fi-FI">
              <a:solidFill>
                <a:schemeClr val="tx1">
                  <a:lumMod val="75000"/>
                  <a:lumOff val="25000"/>
                </a:schemeClr>
              </a:solidFill>
            </a:endParaRPr>
          </a:p>
          <a:p>
            <a:r>
              <a:rPr lang="fi-FI">
                <a:solidFill>
                  <a:schemeClr val="tx1">
                    <a:lumMod val="75000"/>
                    <a:lumOff val="25000"/>
                  </a:schemeClr>
                </a:solidFill>
              </a:rPr>
              <a:t>Vastavuoroisuus</a:t>
            </a:r>
          </a:p>
        </p:txBody>
      </p:sp>
      <p:cxnSp>
        <p:nvCxnSpPr>
          <p:cNvPr id="17" name="Straight Connector 16">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Alatunnisteen paikkamerkki 3">
            <a:extLst>
              <a:ext uri="{FF2B5EF4-FFF2-40B4-BE49-F238E27FC236}">
                <a16:creationId xmlns:a16="http://schemas.microsoft.com/office/drawing/2014/main" id="{F824184F-44F2-19E2-D429-6EA028836167}"/>
              </a:ext>
            </a:extLst>
          </p:cNvPr>
          <p:cNvSpPr>
            <a:spLocks noGrp="1"/>
          </p:cNvSpPr>
          <p:nvPr>
            <p:ph type="ftr" sz="quarter" idx="11"/>
          </p:nvPr>
        </p:nvSpPr>
        <p:spPr>
          <a:xfrm>
            <a:off x="1440519" y="5714047"/>
            <a:ext cx="5120640" cy="274320"/>
          </a:xfrm>
        </p:spPr>
        <p:txBody>
          <a:bodyPr anchor="ctr">
            <a:normAutofit/>
          </a:bodyPr>
          <a:lstStyle/>
          <a:p>
            <a:pPr algn="l" rtl="0">
              <a:spcAft>
                <a:spcPts val="600"/>
              </a:spcAft>
            </a:pPr>
            <a:r>
              <a:rPr lang="en-US">
                <a:solidFill>
                  <a:schemeClr val="tx1"/>
                </a:solidFill>
              </a:rPr>
              <a:t>Marjo Panttila Systeemiset Oy</a:t>
            </a:r>
          </a:p>
        </p:txBody>
      </p:sp>
    </p:spTree>
    <p:extLst>
      <p:ext uri="{BB962C8B-B14F-4D97-AF65-F5344CB8AC3E}">
        <p14:creationId xmlns:p14="http://schemas.microsoft.com/office/powerpoint/2010/main" val="1819717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 name="Rectangle 12">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useBgFill="1">
        <p:nvSpPr>
          <p:cNvPr id="15" name="Rectangle 14">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BAF0C8F8-A332-F4C3-4D14-E9A5959F2FDF}"/>
              </a:ext>
            </a:extLst>
          </p:cNvPr>
          <p:cNvSpPr>
            <a:spLocks noGrp="1"/>
          </p:cNvSpPr>
          <p:nvPr>
            <p:ph type="title"/>
          </p:nvPr>
        </p:nvSpPr>
        <p:spPr>
          <a:xfrm>
            <a:off x="7532835" y="1420706"/>
            <a:ext cx="3466540" cy="4016587"/>
          </a:xfrm>
        </p:spPr>
        <p:txBody>
          <a:bodyPr>
            <a:normAutofit/>
          </a:bodyPr>
          <a:lstStyle/>
          <a:p>
            <a:r>
              <a:rPr lang="fi-FI" sz="3600"/>
              <a:t>Haastattelu</a:t>
            </a:r>
          </a:p>
        </p:txBody>
      </p:sp>
      <p:sp>
        <p:nvSpPr>
          <p:cNvPr id="3" name="Sisällön paikkamerkki 2">
            <a:extLst>
              <a:ext uri="{FF2B5EF4-FFF2-40B4-BE49-F238E27FC236}">
                <a16:creationId xmlns:a16="http://schemas.microsoft.com/office/drawing/2014/main" id="{2D953F21-E887-9912-79E3-26614DA422A1}"/>
              </a:ext>
            </a:extLst>
          </p:cNvPr>
          <p:cNvSpPr>
            <a:spLocks noGrp="1"/>
          </p:cNvSpPr>
          <p:nvPr>
            <p:ph idx="1"/>
          </p:nvPr>
        </p:nvSpPr>
        <p:spPr>
          <a:xfrm>
            <a:off x="1440519" y="1420706"/>
            <a:ext cx="5514758" cy="4016587"/>
          </a:xfrm>
        </p:spPr>
        <p:txBody>
          <a:bodyPr anchor="ctr">
            <a:normAutofit/>
          </a:bodyPr>
          <a:lstStyle/>
          <a:p>
            <a:pPr>
              <a:lnSpc>
                <a:spcPct val="90000"/>
              </a:lnSpc>
            </a:pPr>
            <a:endParaRPr lang="fi-FI" sz="1500">
              <a:solidFill>
                <a:schemeClr val="tx1">
                  <a:lumMod val="75000"/>
                  <a:lumOff val="25000"/>
                </a:schemeClr>
              </a:solidFill>
            </a:endParaRPr>
          </a:p>
          <a:p>
            <a:pPr>
              <a:lnSpc>
                <a:spcPct val="90000"/>
              </a:lnSpc>
            </a:pPr>
            <a:r>
              <a:rPr lang="fi-FI" sz="1500">
                <a:solidFill>
                  <a:schemeClr val="tx1">
                    <a:lumMod val="75000"/>
                    <a:lumOff val="25000"/>
                  </a:schemeClr>
                </a:solidFill>
              </a:rPr>
              <a:t>ALOITUS ON ERITTÄIN TÄRKEÄ – OLE HEREILLÄ JA AVOIN!</a:t>
            </a:r>
          </a:p>
          <a:p>
            <a:pPr>
              <a:lnSpc>
                <a:spcPct val="90000"/>
              </a:lnSpc>
            </a:pPr>
            <a:endParaRPr lang="fi-FI" sz="1500">
              <a:solidFill>
                <a:schemeClr val="tx1">
                  <a:lumMod val="75000"/>
                  <a:lumOff val="25000"/>
                </a:schemeClr>
              </a:solidFill>
            </a:endParaRPr>
          </a:p>
          <a:p>
            <a:pPr>
              <a:lnSpc>
                <a:spcPct val="90000"/>
              </a:lnSpc>
            </a:pPr>
            <a:r>
              <a:rPr lang="fi-FI" sz="1500">
                <a:solidFill>
                  <a:schemeClr val="tx1">
                    <a:lumMod val="75000"/>
                    <a:lumOff val="25000"/>
                  </a:schemeClr>
                </a:solidFill>
              </a:rPr>
              <a:t>Ensimmäisten keskustelun minuuttien aikana esimerkiksi esittäytyessä ja joskus jopa ensimmäisen yhteydenoton aikana asiakkaat ottavat usein esille jonkin teeman, joka on heidän ymmärtämisensä kannalta aivan ensiarvoisen tärkeä. Näiden avausten kuuntelemiselle kannattaa herkistyä ja niille kannattaa antaa tilaa tulla esille.</a:t>
            </a:r>
          </a:p>
          <a:p>
            <a:pPr>
              <a:lnSpc>
                <a:spcPct val="90000"/>
              </a:lnSpc>
            </a:pPr>
            <a:endParaRPr lang="fi-FI" sz="1500">
              <a:solidFill>
                <a:schemeClr val="tx1">
                  <a:lumMod val="75000"/>
                  <a:lumOff val="25000"/>
                </a:schemeClr>
              </a:solidFill>
            </a:endParaRPr>
          </a:p>
          <a:p>
            <a:pPr>
              <a:lnSpc>
                <a:spcPct val="90000"/>
              </a:lnSpc>
            </a:pPr>
            <a:r>
              <a:rPr lang="fi-FI" sz="1500">
                <a:solidFill>
                  <a:schemeClr val="tx1">
                    <a:lumMod val="75000"/>
                    <a:lumOff val="25000"/>
                  </a:schemeClr>
                </a:solidFill>
              </a:rPr>
              <a:t>Kaikkien on tärkeä tulla aluksi kuulluksi ja saada äänensä auki</a:t>
            </a:r>
          </a:p>
          <a:p>
            <a:pPr>
              <a:lnSpc>
                <a:spcPct val="90000"/>
              </a:lnSpc>
            </a:pPr>
            <a:endParaRPr lang="fi-FI" sz="1500">
              <a:solidFill>
                <a:schemeClr val="tx1">
                  <a:lumMod val="75000"/>
                  <a:lumOff val="25000"/>
                </a:schemeClr>
              </a:solidFill>
            </a:endParaRPr>
          </a:p>
        </p:txBody>
      </p:sp>
      <p:cxnSp>
        <p:nvCxnSpPr>
          <p:cNvPr id="17" name="Straight Connector 16">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Alatunnisteen paikkamerkki 3">
            <a:extLst>
              <a:ext uri="{FF2B5EF4-FFF2-40B4-BE49-F238E27FC236}">
                <a16:creationId xmlns:a16="http://schemas.microsoft.com/office/drawing/2014/main" id="{DBDCFF90-AEEA-F29D-A9CF-17E5451226DD}"/>
              </a:ext>
            </a:extLst>
          </p:cNvPr>
          <p:cNvSpPr>
            <a:spLocks noGrp="1"/>
          </p:cNvSpPr>
          <p:nvPr>
            <p:ph type="ftr" sz="quarter" idx="11"/>
          </p:nvPr>
        </p:nvSpPr>
        <p:spPr>
          <a:xfrm>
            <a:off x="1440519" y="5714047"/>
            <a:ext cx="5120640" cy="274320"/>
          </a:xfrm>
        </p:spPr>
        <p:txBody>
          <a:bodyPr anchor="ctr">
            <a:normAutofit/>
          </a:bodyPr>
          <a:lstStyle/>
          <a:p>
            <a:pPr algn="l" rtl="0">
              <a:spcAft>
                <a:spcPts val="600"/>
              </a:spcAft>
            </a:pPr>
            <a:r>
              <a:rPr lang="en-US">
                <a:solidFill>
                  <a:schemeClr val="tx1"/>
                </a:solidFill>
              </a:rPr>
              <a:t>Marjo Panttila Systeemiset Oy</a:t>
            </a:r>
          </a:p>
        </p:txBody>
      </p:sp>
    </p:spTree>
    <p:extLst>
      <p:ext uri="{BB962C8B-B14F-4D97-AF65-F5344CB8AC3E}">
        <p14:creationId xmlns:p14="http://schemas.microsoft.com/office/powerpoint/2010/main" val="30212102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 name="Rectangle 12">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useBgFill="1">
        <p:nvSpPr>
          <p:cNvPr id="15" name="Rectangle 14">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6C00FDB9-643C-3ECB-7832-BDF761F4782E}"/>
              </a:ext>
            </a:extLst>
          </p:cNvPr>
          <p:cNvSpPr>
            <a:spLocks noGrp="1"/>
          </p:cNvSpPr>
          <p:nvPr>
            <p:ph type="title"/>
          </p:nvPr>
        </p:nvSpPr>
        <p:spPr>
          <a:xfrm>
            <a:off x="7532835" y="1420706"/>
            <a:ext cx="3466540" cy="4016587"/>
          </a:xfrm>
        </p:spPr>
        <p:txBody>
          <a:bodyPr>
            <a:normAutofit/>
          </a:bodyPr>
          <a:lstStyle/>
          <a:p>
            <a:r>
              <a:rPr lang="fi-FI" sz="3600"/>
              <a:t>Sirkulaarisuus</a:t>
            </a:r>
          </a:p>
        </p:txBody>
      </p:sp>
      <p:sp>
        <p:nvSpPr>
          <p:cNvPr id="3" name="Sisällön paikkamerkki 2">
            <a:extLst>
              <a:ext uri="{FF2B5EF4-FFF2-40B4-BE49-F238E27FC236}">
                <a16:creationId xmlns:a16="http://schemas.microsoft.com/office/drawing/2014/main" id="{7CDB9272-8CFD-A831-0B15-ED1FDA8392FB}"/>
              </a:ext>
            </a:extLst>
          </p:cNvPr>
          <p:cNvSpPr>
            <a:spLocks noGrp="1"/>
          </p:cNvSpPr>
          <p:nvPr>
            <p:ph idx="1"/>
          </p:nvPr>
        </p:nvSpPr>
        <p:spPr>
          <a:xfrm>
            <a:off x="1440519" y="1420706"/>
            <a:ext cx="5514758" cy="4016587"/>
          </a:xfrm>
        </p:spPr>
        <p:txBody>
          <a:bodyPr anchor="ctr">
            <a:normAutofit/>
          </a:bodyPr>
          <a:lstStyle/>
          <a:p>
            <a:endParaRPr lang="fi-FI">
              <a:solidFill>
                <a:schemeClr val="tx1">
                  <a:lumMod val="75000"/>
                  <a:lumOff val="25000"/>
                </a:schemeClr>
              </a:solidFill>
            </a:endParaRPr>
          </a:p>
          <a:p>
            <a:r>
              <a:rPr lang="fi-FI">
                <a:solidFill>
                  <a:schemeClr val="tx1">
                    <a:lumMod val="75000"/>
                    <a:lumOff val="25000"/>
                  </a:schemeClr>
                </a:solidFill>
              </a:rPr>
              <a:t>Sirkulaarisuus haastattelun yhteydessä tarkoittaa haastattelijan kykyä ohjata haastattelua saamansa palautteen mukaan (sirkulaarisesti eli kehämäisesti)</a:t>
            </a:r>
          </a:p>
          <a:p>
            <a:endParaRPr lang="fi-FI">
              <a:solidFill>
                <a:schemeClr val="tx1">
                  <a:lumMod val="75000"/>
                  <a:lumOff val="25000"/>
                </a:schemeClr>
              </a:solidFill>
            </a:endParaRPr>
          </a:p>
          <a:p>
            <a:r>
              <a:rPr lang="fi-FI">
                <a:solidFill>
                  <a:schemeClr val="tx1">
                    <a:lumMod val="75000"/>
                    <a:lumOff val="25000"/>
                  </a:schemeClr>
                </a:solidFill>
              </a:rPr>
              <a:t>Kysymyksiä, jotka on suunnattu ihmisten välisiin suhteisiin, vuorovaikutuksellisten ilmiöiden esiintymisen aste-eroihin, eri ajankohtien välisiin eroihin sekä hypoteettisten ja tulevaisuuteen sijoitettuihin vaihtoehtoisten asiantiloihin liittyen</a:t>
            </a:r>
          </a:p>
        </p:txBody>
      </p:sp>
      <p:cxnSp>
        <p:nvCxnSpPr>
          <p:cNvPr id="17" name="Straight Connector 16">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Alatunnisteen paikkamerkki 3">
            <a:extLst>
              <a:ext uri="{FF2B5EF4-FFF2-40B4-BE49-F238E27FC236}">
                <a16:creationId xmlns:a16="http://schemas.microsoft.com/office/drawing/2014/main" id="{A49E79DD-1099-FC4B-4EA2-34FDC1A574CF}"/>
              </a:ext>
            </a:extLst>
          </p:cNvPr>
          <p:cNvSpPr>
            <a:spLocks noGrp="1"/>
          </p:cNvSpPr>
          <p:nvPr>
            <p:ph type="ftr" sz="quarter" idx="11"/>
          </p:nvPr>
        </p:nvSpPr>
        <p:spPr>
          <a:xfrm>
            <a:off x="1440519" y="5714047"/>
            <a:ext cx="5120640" cy="274320"/>
          </a:xfrm>
        </p:spPr>
        <p:txBody>
          <a:bodyPr anchor="ctr">
            <a:normAutofit/>
          </a:bodyPr>
          <a:lstStyle/>
          <a:p>
            <a:pPr algn="l" rtl="0">
              <a:spcAft>
                <a:spcPts val="600"/>
              </a:spcAft>
            </a:pPr>
            <a:r>
              <a:rPr lang="en-US">
                <a:solidFill>
                  <a:schemeClr val="tx1"/>
                </a:solidFill>
              </a:rPr>
              <a:t>Marjo Panttila Systeemiset Oy</a:t>
            </a:r>
          </a:p>
        </p:txBody>
      </p:sp>
    </p:spTree>
    <p:extLst>
      <p:ext uri="{BB962C8B-B14F-4D97-AF65-F5344CB8AC3E}">
        <p14:creationId xmlns:p14="http://schemas.microsoft.com/office/powerpoint/2010/main" val="2431623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23FB29C5-9E32-4F49-A689-B10EE31E5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 name="Rectangle 12">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i-FI"/>
          </a:p>
        </p:txBody>
      </p:sp>
      <p:sp>
        <p:nvSpPr>
          <p:cNvPr id="15" name="Rectangle 14">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solidFill>
            <a:schemeClr val="bg2"/>
          </a:solidFill>
          <a:ln w="9525" cap="sq" cmpd="sng" algn="ctr">
            <a:no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BE7F2150-4BA3-ABF6-CE06-D5E190915FB6}"/>
              </a:ext>
            </a:extLst>
          </p:cNvPr>
          <p:cNvSpPr>
            <a:spLocks noGrp="1"/>
          </p:cNvSpPr>
          <p:nvPr>
            <p:ph type="title"/>
          </p:nvPr>
        </p:nvSpPr>
        <p:spPr>
          <a:xfrm>
            <a:off x="3844616" y="881210"/>
            <a:ext cx="7417925" cy="1517035"/>
          </a:xfrm>
        </p:spPr>
        <p:txBody>
          <a:bodyPr>
            <a:normAutofit/>
          </a:bodyPr>
          <a:lstStyle/>
          <a:p>
            <a:r>
              <a:rPr lang="fi-FI">
                <a:solidFill>
                  <a:schemeClr val="tx1">
                    <a:lumMod val="75000"/>
                    <a:lumOff val="25000"/>
                  </a:schemeClr>
                </a:solidFill>
              </a:rPr>
              <a:t>Erot</a:t>
            </a:r>
          </a:p>
        </p:txBody>
      </p:sp>
      <p:sp>
        <p:nvSpPr>
          <p:cNvPr id="3" name="Sisällön paikkamerkki 2">
            <a:extLst>
              <a:ext uri="{FF2B5EF4-FFF2-40B4-BE49-F238E27FC236}">
                <a16:creationId xmlns:a16="http://schemas.microsoft.com/office/drawing/2014/main" id="{28607C05-2758-D77B-A0D7-B5CAF1FD3B80}"/>
              </a:ext>
            </a:extLst>
          </p:cNvPr>
          <p:cNvSpPr>
            <a:spLocks noGrp="1"/>
          </p:cNvSpPr>
          <p:nvPr>
            <p:ph idx="1"/>
          </p:nvPr>
        </p:nvSpPr>
        <p:spPr>
          <a:xfrm>
            <a:off x="3844616" y="2626840"/>
            <a:ext cx="7245103" cy="3131777"/>
          </a:xfrm>
        </p:spPr>
        <p:txBody>
          <a:bodyPr>
            <a:normAutofit/>
          </a:bodyPr>
          <a:lstStyle/>
          <a:p>
            <a:pPr>
              <a:lnSpc>
                <a:spcPct val="90000"/>
              </a:lnSpc>
            </a:pPr>
            <a:r>
              <a:rPr lang="fi-FI" sz="1500">
                <a:solidFill>
                  <a:schemeClr val="tx1">
                    <a:lumMod val="75000"/>
                    <a:lumOff val="25000"/>
                  </a:schemeClr>
                </a:solidFill>
              </a:rPr>
              <a:t>Erot ovat informaatiota</a:t>
            </a:r>
          </a:p>
          <a:p>
            <a:pPr>
              <a:lnSpc>
                <a:spcPct val="90000"/>
              </a:lnSpc>
            </a:pPr>
            <a:endParaRPr lang="fi-FI" sz="1500">
              <a:solidFill>
                <a:schemeClr val="tx1">
                  <a:lumMod val="75000"/>
                  <a:lumOff val="25000"/>
                </a:schemeClr>
              </a:solidFill>
            </a:endParaRPr>
          </a:p>
          <a:p>
            <a:pPr>
              <a:lnSpc>
                <a:spcPct val="90000"/>
              </a:lnSpc>
            </a:pPr>
            <a:r>
              <a:rPr lang="fi-FI" sz="1500">
                <a:solidFill>
                  <a:schemeClr val="tx1">
                    <a:lumMod val="75000"/>
                    <a:lumOff val="25000"/>
                  </a:schemeClr>
                </a:solidFill>
              </a:rPr>
              <a:t>Sirkulaarinen haastattelu keskittyy erojen etsimiseen toivottomissakin tilanteissa.</a:t>
            </a:r>
          </a:p>
          <a:p>
            <a:pPr>
              <a:lnSpc>
                <a:spcPct val="90000"/>
              </a:lnSpc>
            </a:pPr>
            <a:endParaRPr lang="fi-FI" sz="1500">
              <a:solidFill>
                <a:schemeClr val="tx1">
                  <a:lumMod val="75000"/>
                  <a:lumOff val="25000"/>
                </a:schemeClr>
              </a:solidFill>
            </a:endParaRPr>
          </a:p>
          <a:p>
            <a:pPr>
              <a:lnSpc>
                <a:spcPct val="90000"/>
              </a:lnSpc>
            </a:pPr>
            <a:r>
              <a:rPr lang="fi-FI" sz="1500">
                <a:solidFill>
                  <a:schemeClr val="tx1">
                    <a:lumMod val="75000"/>
                    <a:lumOff val="25000"/>
                  </a:schemeClr>
                </a:solidFill>
              </a:rPr>
              <a:t>Työntekijän on kysymysten avulla mahdollista löytää toivoa ja liikettä toivottomuuden ja pysähtyneisyyden keskelle.</a:t>
            </a:r>
          </a:p>
          <a:p>
            <a:pPr>
              <a:lnSpc>
                <a:spcPct val="90000"/>
              </a:lnSpc>
            </a:pPr>
            <a:endParaRPr lang="fi-FI" sz="1500">
              <a:solidFill>
                <a:schemeClr val="tx1">
                  <a:lumMod val="75000"/>
                  <a:lumOff val="25000"/>
                </a:schemeClr>
              </a:solidFill>
            </a:endParaRPr>
          </a:p>
          <a:p>
            <a:pPr>
              <a:lnSpc>
                <a:spcPct val="90000"/>
              </a:lnSpc>
            </a:pPr>
            <a:r>
              <a:rPr lang="fi-FI" sz="1500">
                <a:solidFill>
                  <a:schemeClr val="tx1">
                    <a:lumMod val="75000"/>
                    <a:lumOff val="25000"/>
                  </a:schemeClr>
                </a:solidFill>
              </a:rPr>
              <a:t>Perheellä on omia omintakeisia uskomuksiaan ja sääntöjään, joita perheenjäsenet eivät itse huomaa, ne on ehkä mahdollista huomata vasta terapeutin erilaisuutta vasten.</a:t>
            </a:r>
          </a:p>
        </p:txBody>
      </p:sp>
      <p:sp>
        <p:nvSpPr>
          <p:cNvPr id="4" name="Alatunnisteen paikkamerkki 3">
            <a:extLst>
              <a:ext uri="{FF2B5EF4-FFF2-40B4-BE49-F238E27FC236}">
                <a16:creationId xmlns:a16="http://schemas.microsoft.com/office/drawing/2014/main" id="{32FA0604-A5FD-743C-7109-44C0E14DC404}"/>
              </a:ext>
            </a:extLst>
          </p:cNvPr>
          <p:cNvSpPr>
            <a:spLocks noGrp="1"/>
          </p:cNvSpPr>
          <p:nvPr>
            <p:ph type="ftr" sz="quarter" idx="11"/>
          </p:nvPr>
        </p:nvSpPr>
        <p:spPr>
          <a:xfrm>
            <a:off x="4001053" y="5872366"/>
            <a:ext cx="3657600" cy="274320"/>
          </a:xfrm>
        </p:spPr>
        <p:txBody>
          <a:bodyPr>
            <a:normAutofit/>
          </a:bodyPr>
          <a:lstStyle/>
          <a:p>
            <a:pPr algn="l" rtl="0">
              <a:spcAft>
                <a:spcPts val="600"/>
              </a:spcAft>
            </a:pPr>
            <a:r>
              <a:rPr lang="en-US">
                <a:solidFill>
                  <a:schemeClr val="tx1"/>
                </a:solidFill>
              </a:rPr>
              <a:t>Marjo Panttila Systeemiset Oy</a:t>
            </a:r>
          </a:p>
        </p:txBody>
      </p:sp>
    </p:spTree>
    <p:extLst>
      <p:ext uri="{BB962C8B-B14F-4D97-AF65-F5344CB8AC3E}">
        <p14:creationId xmlns:p14="http://schemas.microsoft.com/office/powerpoint/2010/main" val="730067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23FB29C5-9E32-4F49-A689-B10EE31E5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 name="Rectangle 12">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i-FI"/>
          </a:p>
        </p:txBody>
      </p:sp>
      <p:sp>
        <p:nvSpPr>
          <p:cNvPr id="15" name="Rectangle 14">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solidFill>
            <a:schemeClr val="bg2"/>
          </a:solidFill>
          <a:ln w="9525" cap="sq" cmpd="sng" algn="ctr">
            <a:no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5FBC320D-CD64-1E4A-0688-3C69606859DA}"/>
              </a:ext>
            </a:extLst>
          </p:cNvPr>
          <p:cNvSpPr>
            <a:spLocks noGrp="1"/>
          </p:cNvSpPr>
          <p:nvPr>
            <p:ph type="title"/>
          </p:nvPr>
        </p:nvSpPr>
        <p:spPr>
          <a:xfrm>
            <a:off x="3844616" y="881210"/>
            <a:ext cx="7417925" cy="1517035"/>
          </a:xfrm>
        </p:spPr>
        <p:txBody>
          <a:bodyPr>
            <a:normAutofit/>
          </a:bodyPr>
          <a:lstStyle/>
          <a:p>
            <a:r>
              <a:rPr lang="fi-FI">
                <a:solidFill>
                  <a:schemeClr val="tx1">
                    <a:lumMod val="75000"/>
                    <a:lumOff val="25000"/>
                  </a:schemeClr>
                </a:solidFill>
              </a:rPr>
              <a:t>Kysymykset</a:t>
            </a:r>
          </a:p>
        </p:txBody>
      </p:sp>
      <p:sp>
        <p:nvSpPr>
          <p:cNvPr id="3" name="Sisällön paikkamerkki 2">
            <a:extLst>
              <a:ext uri="{FF2B5EF4-FFF2-40B4-BE49-F238E27FC236}">
                <a16:creationId xmlns:a16="http://schemas.microsoft.com/office/drawing/2014/main" id="{63EFFC7B-FE56-D8EC-4A6A-E9290458C014}"/>
              </a:ext>
            </a:extLst>
          </p:cNvPr>
          <p:cNvSpPr>
            <a:spLocks noGrp="1"/>
          </p:cNvSpPr>
          <p:nvPr>
            <p:ph idx="1"/>
          </p:nvPr>
        </p:nvSpPr>
        <p:spPr>
          <a:xfrm>
            <a:off x="3844616" y="2626840"/>
            <a:ext cx="7245103" cy="3131777"/>
          </a:xfrm>
        </p:spPr>
        <p:txBody>
          <a:bodyPr>
            <a:normAutofit/>
          </a:bodyPr>
          <a:lstStyle/>
          <a:p>
            <a:pPr>
              <a:lnSpc>
                <a:spcPct val="90000"/>
              </a:lnSpc>
            </a:pPr>
            <a:r>
              <a:rPr lang="fi-FI" sz="1500">
                <a:solidFill>
                  <a:schemeClr val="tx1">
                    <a:lumMod val="75000"/>
                    <a:lumOff val="25000"/>
                  </a:schemeClr>
                </a:solidFill>
              </a:rPr>
              <a:t> SUHTEITA TUTKIVAT KYSYMYKSET:</a:t>
            </a:r>
          </a:p>
          <a:p>
            <a:pPr>
              <a:lnSpc>
                <a:spcPct val="90000"/>
              </a:lnSpc>
            </a:pPr>
            <a:endParaRPr lang="fi-FI" sz="1500">
              <a:solidFill>
                <a:schemeClr val="tx1">
                  <a:lumMod val="75000"/>
                  <a:lumOff val="25000"/>
                </a:schemeClr>
              </a:solidFill>
            </a:endParaRPr>
          </a:p>
          <a:p>
            <a:pPr>
              <a:lnSpc>
                <a:spcPct val="90000"/>
              </a:lnSpc>
            </a:pPr>
            <a:r>
              <a:rPr lang="fi-FI" sz="1500">
                <a:solidFill>
                  <a:schemeClr val="tx1">
                    <a:lumMod val="75000"/>
                    <a:lumOff val="25000"/>
                  </a:schemeClr>
                </a:solidFill>
              </a:rPr>
              <a:t>Miten läheiseksi – etäiseksi koet toisenne juuri nyt? Onko joskus ollut toisin – milloin?</a:t>
            </a:r>
          </a:p>
          <a:p>
            <a:pPr>
              <a:lnSpc>
                <a:spcPct val="90000"/>
              </a:lnSpc>
            </a:pPr>
            <a:r>
              <a:rPr lang="fi-FI" sz="1500">
                <a:solidFill>
                  <a:schemeClr val="tx1">
                    <a:lumMod val="75000"/>
                    <a:lumOff val="25000"/>
                  </a:schemeClr>
                </a:solidFill>
              </a:rPr>
              <a:t>Mikä silloin oli toisin?</a:t>
            </a:r>
          </a:p>
          <a:p>
            <a:pPr>
              <a:lnSpc>
                <a:spcPct val="90000"/>
              </a:lnSpc>
            </a:pPr>
            <a:endParaRPr lang="fi-FI" sz="1500">
              <a:solidFill>
                <a:schemeClr val="tx1">
                  <a:lumMod val="75000"/>
                  <a:lumOff val="25000"/>
                </a:schemeClr>
              </a:solidFill>
            </a:endParaRPr>
          </a:p>
          <a:p>
            <a:pPr>
              <a:lnSpc>
                <a:spcPct val="90000"/>
              </a:lnSpc>
            </a:pPr>
            <a:r>
              <a:rPr lang="fi-FI" sz="1500">
                <a:solidFill>
                  <a:schemeClr val="tx1">
                    <a:lumMod val="75000"/>
                    <a:lumOff val="25000"/>
                  </a:schemeClr>
                </a:solidFill>
              </a:rPr>
              <a:t>Kuka voisi ymmärtää sinua parhaiten? Kuka voisi ymmärtää puolisoasi parahiten?</a:t>
            </a:r>
          </a:p>
          <a:p>
            <a:pPr>
              <a:lnSpc>
                <a:spcPct val="90000"/>
              </a:lnSpc>
            </a:pPr>
            <a:endParaRPr lang="fi-FI" sz="1500">
              <a:solidFill>
                <a:schemeClr val="tx1">
                  <a:lumMod val="75000"/>
                  <a:lumOff val="25000"/>
                </a:schemeClr>
              </a:solidFill>
            </a:endParaRPr>
          </a:p>
          <a:p>
            <a:pPr>
              <a:lnSpc>
                <a:spcPct val="90000"/>
              </a:lnSpc>
            </a:pPr>
            <a:r>
              <a:rPr lang="fi-FI" sz="1500">
                <a:solidFill>
                  <a:schemeClr val="tx1">
                    <a:lumMod val="75000"/>
                    <a:lumOff val="25000"/>
                  </a:schemeClr>
                </a:solidFill>
              </a:rPr>
              <a:t>Kenen kanssa olet keskustellut tästä, kenen muun kanssa voisi keskustella</a:t>
            </a:r>
          </a:p>
        </p:txBody>
      </p:sp>
      <p:sp>
        <p:nvSpPr>
          <p:cNvPr id="4" name="Alatunnisteen paikkamerkki 3">
            <a:extLst>
              <a:ext uri="{FF2B5EF4-FFF2-40B4-BE49-F238E27FC236}">
                <a16:creationId xmlns:a16="http://schemas.microsoft.com/office/drawing/2014/main" id="{CDA0C43A-08D9-1F84-DAE1-3B82D0ABA491}"/>
              </a:ext>
            </a:extLst>
          </p:cNvPr>
          <p:cNvSpPr>
            <a:spLocks noGrp="1"/>
          </p:cNvSpPr>
          <p:nvPr>
            <p:ph type="ftr" sz="quarter" idx="11"/>
          </p:nvPr>
        </p:nvSpPr>
        <p:spPr>
          <a:xfrm>
            <a:off x="4001053" y="5872366"/>
            <a:ext cx="3657600" cy="274320"/>
          </a:xfrm>
        </p:spPr>
        <p:txBody>
          <a:bodyPr>
            <a:normAutofit/>
          </a:bodyPr>
          <a:lstStyle/>
          <a:p>
            <a:pPr algn="l" rtl="0">
              <a:spcAft>
                <a:spcPts val="600"/>
              </a:spcAft>
            </a:pPr>
            <a:r>
              <a:rPr lang="en-US">
                <a:solidFill>
                  <a:schemeClr val="tx1"/>
                </a:solidFill>
              </a:rPr>
              <a:t>Marjo Panttila Systeemiset Oy</a:t>
            </a:r>
          </a:p>
        </p:txBody>
      </p:sp>
    </p:spTree>
    <p:extLst>
      <p:ext uri="{BB962C8B-B14F-4D97-AF65-F5344CB8AC3E}">
        <p14:creationId xmlns:p14="http://schemas.microsoft.com/office/powerpoint/2010/main" val="3637375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Punainen riippuva Lanterns">
            <a:extLst>
              <a:ext uri="{FF2B5EF4-FFF2-40B4-BE49-F238E27FC236}">
                <a16:creationId xmlns:a16="http://schemas.microsoft.com/office/drawing/2014/main" id="{F7703E7A-0FF3-55D6-E828-225EE11F10CB}"/>
              </a:ext>
            </a:extLst>
          </p:cNvPr>
          <p:cNvPicPr>
            <a:picLocks noChangeAspect="1"/>
          </p:cNvPicPr>
          <p:nvPr/>
        </p:nvPicPr>
        <p:blipFill rotWithShape="1">
          <a:blip r:embed="rId2">
            <a:duotone>
              <a:schemeClr val="bg2">
                <a:shade val="45000"/>
                <a:satMod val="135000"/>
              </a:schemeClr>
              <a:prstClr val="white"/>
            </a:duotone>
            <a:alphaModFix amt="25000"/>
          </a:blip>
          <a:srcRect t="1656" b="1407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E0DA36C-7BCD-4019-A13D-C01824BDD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558" y="291830"/>
            <a:ext cx="11595370" cy="6264613"/>
          </a:xfrm>
          <a:prstGeom prst="rect">
            <a:avLst/>
          </a:prstGeom>
          <a:noFill/>
          <a:ln w="158750" cap="sq" cmpd="sng" algn="ctr">
            <a:solidFill>
              <a:schemeClr val="tx1"/>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16F92D30-AD1C-6124-8B55-1ED10C4B5A2A}"/>
              </a:ext>
            </a:extLst>
          </p:cNvPr>
          <p:cNvSpPr>
            <a:spLocks noGrp="1"/>
          </p:cNvSpPr>
          <p:nvPr>
            <p:ph type="title"/>
          </p:nvPr>
        </p:nvSpPr>
        <p:spPr>
          <a:xfrm>
            <a:off x="1066800" y="642594"/>
            <a:ext cx="10058400" cy="1371600"/>
          </a:xfrm>
        </p:spPr>
        <p:txBody>
          <a:bodyPr>
            <a:normAutofit/>
          </a:bodyPr>
          <a:lstStyle/>
          <a:p>
            <a:endParaRPr lang="fi-FI" dirty="0"/>
          </a:p>
        </p:txBody>
      </p:sp>
      <p:sp>
        <p:nvSpPr>
          <p:cNvPr id="3" name="Sisällön paikkamerkki 2">
            <a:extLst>
              <a:ext uri="{FF2B5EF4-FFF2-40B4-BE49-F238E27FC236}">
                <a16:creationId xmlns:a16="http://schemas.microsoft.com/office/drawing/2014/main" id="{35814A3E-27C6-6855-6423-AC9069378905}"/>
              </a:ext>
            </a:extLst>
          </p:cNvPr>
          <p:cNvSpPr>
            <a:spLocks noGrp="1"/>
          </p:cNvSpPr>
          <p:nvPr>
            <p:ph idx="1"/>
          </p:nvPr>
        </p:nvSpPr>
        <p:spPr>
          <a:xfrm>
            <a:off x="1066800" y="2103120"/>
            <a:ext cx="10058400" cy="3931920"/>
          </a:xfrm>
        </p:spPr>
        <p:txBody>
          <a:bodyPr>
            <a:normAutofit/>
          </a:bodyPr>
          <a:lstStyle/>
          <a:p>
            <a:r>
              <a:rPr lang="fi-FI" dirty="0"/>
              <a:t>TULEVAISUUSKYSYMYKSET:</a:t>
            </a:r>
          </a:p>
          <a:p>
            <a:endParaRPr lang="fi-FI" dirty="0"/>
          </a:p>
          <a:p>
            <a:r>
              <a:rPr lang="fi-FI" dirty="0"/>
              <a:t>Tulevaisuuskysymykset ovat erityisen hyödyllisiä irrottaessaan meidät nykyhetkestä ja juuttumistamme. Ne voivat avata uusia näkökulmia erityisesti silloin kun tulevaisuus vaikuttaa näköalattomana. Ne voivat myös paljastaa uusia näkökulmia nykyisyydestä: Miksi on niin vaikeaa ajatella, että Pekka alkaisi seurustella? Spekulatiivisilla tulevaisuuskysymyksillä voidaan tuoda perheelle mietittäväksi yllättäviä tulevaisuuden mahdollisuuksia tai ehdotuksia, mutta ennen kaikkea ne voivat herättää haastateltavissa ajatuksen tulevaisuuden erilaisuudesta ja muutoksen mahdollisuudet</a:t>
            </a:r>
          </a:p>
        </p:txBody>
      </p:sp>
      <p:sp>
        <p:nvSpPr>
          <p:cNvPr id="4" name="Alatunnisteen paikkamerkki 3">
            <a:extLst>
              <a:ext uri="{FF2B5EF4-FFF2-40B4-BE49-F238E27FC236}">
                <a16:creationId xmlns:a16="http://schemas.microsoft.com/office/drawing/2014/main" id="{ACFD730D-081D-B922-EF81-B4C91E51BB81}"/>
              </a:ext>
            </a:extLst>
          </p:cNvPr>
          <p:cNvSpPr>
            <a:spLocks noGrp="1"/>
          </p:cNvSpPr>
          <p:nvPr>
            <p:ph type="ftr" sz="quarter" idx="11"/>
          </p:nvPr>
        </p:nvSpPr>
        <p:spPr>
          <a:xfrm>
            <a:off x="3489960" y="6214535"/>
            <a:ext cx="5212080" cy="256032"/>
          </a:xfrm>
        </p:spPr>
        <p:txBody>
          <a:bodyPr>
            <a:normAutofit/>
          </a:bodyPr>
          <a:lstStyle/>
          <a:p>
            <a:pPr rtl="0">
              <a:spcAft>
                <a:spcPts val="600"/>
              </a:spcAft>
            </a:pPr>
            <a:r>
              <a:rPr lang="en-US"/>
              <a:t>Marjo Panttila Systeemiset Oy</a:t>
            </a:r>
          </a:p>
        </p:txBody>
      </p:sp>
    </p:spTree>
    <p:extLst>
      <p:ext uri="{BB962C8B-B14F-4D97-AF65-F5344CB8AC3E}">
        <p14:creationId xmlns:p14="http://schemas.microsoft.com/office/powerpoint/2010/main" val="2068712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Tyhjät puhekuplat">
            <a:extLst>
              <a:ext uri="{FF2B5EF4-FFF2-40B4-BE49-F238E27FC236}">
                <a16:creationId xmlns:a16="http://schemas.microsoft.com/office/drawing/2014/main" id="{C0CA914E-1D6D-06E5-31FE-3ED6AD9F76A8}"/>
              </a:ext>
            </a:extLst>
          </p:cNvPr>
          <p:cNvPicPr>
            <a:picLocks noChangeAspect="1"/>
          </p:cNvPicPr>
          <p:nvPr/>
        </p:nvPicPr>
        <p:blipFill rotWithShape="1">
          <a:blip r:embed="rId2">
            <a:duotone>
              <a:schemeClr val="bg2">
                <a:shade val="45000"/>
                <a:satMod val="135000"/>
              </a:schemeClr>
              <a:prstClr val="white"/>
            </a:duotone>
            <a:alphaModFix amt="25000"/>
          </a:blip>
          <a:srcRect t="5516" b="1021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E0DA36C-7BCD-4019-A13D-C01824BDD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558" y="291830"/>
            <a:ext cx="11595370" cy="6264613"/>
          </a:xfrm>
          <a:prstGeom prst="rect">
            <a:avLst/>
          </a:prstGeom>
          <a:noFill/>
          <a:ln w="158750" cap="sq" cmpd="sng" algn="ctr">
            <a:solidFill>
              <a:schemeClr val="tx1"/>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916A1F51-A489-491C-C8E2-1A574EF727E5}"/>
              </a:ext>
            </a:extLst>
          </p:cNvPr>
          <p:cNvSpPr>
            <a:spLocks noGrp="1"/>
          </p:cNvSpPr>
          <p:nvPr>
            <p:ph type="title"/>
          </p:nvPr>
        </p:nvSpPr>
        <p:spPr>
          <a:xfrm>
            <a:off x="1066800" y="642594"/>
            <a:ext cx="10058400" cy="1371600"/>
          </a:xfrm>
        </p:spPr>
        <p:txBody>
          <a:bodyPr>
            <a:normAutofit/>
          </a:bodyPr>
          <a:lstStyle/>
          <a:p>
            <a:endParaRPr lang="fi-FI"/>
          </a:p>
        </p:txBody>
      </p:sp>
      <p:sp>
        <p:nvSpPr>
          <p:cNvPr id="3" name="Sisällön paikkamerkki 2">
            <a:extLst>
              <a:ext uri="{FF2B5EF4-FFF2-40B4-BE49-F238E27FC236}">
                <a16:creationId xmlns:a16="http://schemas.microsoft.com/office/drawing/2014/main" id="{0DFB02FF-457C-A1E8-53F8-A5C7ABA3719F}"/>
              </a:ext>
            </a:extLst>
          </p:cNvPr>
          <p:cNvSpPr>
            <a:spLocks noGrp="1"/>
          </p:cNvSpPr>
          <p:nvPr>
            <p:ph idx="1"/>
          </p:nvPr>
        </p:nvSpPr>
        <p:spPr>
          <a:xfrm>
            <a:off x="1066800" y="2103120"/>
            <a:ext cx="10058400" cy="3931920"/>
          </a:xfrm>
        </p:spPr>
        <p:txBody>
          <a:bodyPr>
            <a:normAutofit/>
          </a:bodyPr>
          <a:lstStyle/>
          <a:p>
            <a:r>
              <a:rPr lang="fi-FI" dirty="0"/>
              <a:t>KERTOMISTA TUKEVAT KYSYMYKSET:</a:t>
            </a:r>
          </a:p>
          <a:p>
            <a:endParaRPr lang="fi-FI" dirty="0"/>
          </a:p>
          <a:p>
            <a:r>
              <a:rPr lang="fi-FI" dirty="0"/>
              <a:t>”kerro lisää”, ”voisitko kertoa tarkemmin..?”, ”Tämä on minulle vierasta, voisitko selittää enemmän..?”, puhujan sanojen toistaminen kysyvällä painotuksella </a:t>
            </a:r>
            <a:r>
              <a:rPr lang="fi-FI" dirty="0" err="1"/>
              <a:t>jne</a:t>
            </a:r>
            <a:endParaRPr lang="fi-FI" dirty="0"/>
          </a:p>
          <a:p>
            <a:r>
              <a:rPr lang="fi-FI" dirty="0"/>
              <a:t>Jim Wilson puhuu värittävistä kysymyksistä, joilla jotakin muistoa koetetaan saada elävämmäksi esimerkiksi: muistatko hajuja, millainen valaistus oli jne.</a:t>
            </a:r>
          </a:p>
        </p:txBody>
      </p:sp>
      <p:sp>
        <p:nvSpPr>
          <p:cNvPr id="4" name="Alatunnisteen paikkamerkki 3">
            <a:extLst>
              <a:ext uri="{FF2B5EF4-FFF2-40B4-BE49-F238E27FC236}">
                <a16:creationId xmlns:a16="http://schemas.microsoft.com/office/drawing/2014/main" id="{C136AF48-9DBE-952A-FF6A-BE20C684E272}"/>
              </a:ext>
            </a:extLst>
          </p:cNvPr>
          <p:cNvSpPr>
            <a:spLocks noGrp="1"/>
          </p:cNvSpPr>
          <p:nvPr>
            <p:ph type="ftr" sz="quarter" idx="11"/>
          </p:nvPr>
        </p:nvSpPr>
        <p:spPr>
          <a:xfrm>
            <a:off x="3489960" y="6214535"/>
            <a:ext cx="5212080" cy="256032"/>
          </a:xfrm>
        </p:spPr>
        <p:txBody>
          <a:bodyPr>
            <a:normAutofit/>
          </a:bodyPr>
          <a:lstStyle/>
          <a:p>
            <a:pPr rtl="0">
              <a:spcAft>
                <a:spcPts val="600"/>
              </a:spcAft>
            </a:pPr>
            <a:r>
              <a:rPr lang="en-US"/>
              <a:t>Marjo Panttila Systeemiset Oy</a:t>
            </a:r>
          </a:p>
        </p:txBody>
      </p:sp>
    </p:spTree>
    <p:extLst>
      <p:ext uri="{BB962C8B-B14F-4D97-AF65-F5344CB8AC3E}">
        <p14:creationId xmlns:p14="http://schemas.microsoft.com/office/powerpoint/2010/main" val="1203956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Tyhjät puhekuplat">
            <a:extLst>
              <a:ext uri="{FF2B5EF4-FFF2-40B4-BE49-F238E27FC236}">
                <a16:creationId xmlns:a16="http://schemas.microsoft.com/office/drawing/2014/main" id="{C860C4E5-D367-B3E9-D0D9-98EDC6F8EFAA}"/>
              </a:ext>
            </a:extLst>
          </p:cNvPr>
          <p:cNvPicPr>
            <a:picLocks noChangeAspect="1"/>
          </p:cNvPicPr>
          <p:nvPr/>
        </p:nvPicPr>
        <p:blipFill rotWithShape="1">
          <a:blip r:embed="rId2">
            <a:duotone>
              <a:schemeClr val="bg2">
                <a:shade val="45000"/>
                <a:satMod val="135000"/>
              </a:schemeClr>
              <a:prstClr val="white"/>
            </a:duotone>
            <a:alphaModFix amt="25000"/>
          </a:blip>
          <a:srcRect t="5516" b="1021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E0DA36C-7BCD-4019-A13D-C01824BDD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558" y="291830"/>
            <a:ext cx="11595370" cy="6264613"/>
          </a:xfrm>
          <a:prstGeom prst="rect">
            <a:avLst/>
          </a:prstGeom>
          <a:noFill/>
          <a:ln w="158750" cap="sq" cmpd="sng" algn="ctr">
            <a:solidFill>
              <a:schemeClr val="tx1"/>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D8447185-DC94-C67B-4846-235DAB8EE89C}"/>
              </a:ext>
            </a:extLst>
          </p:cNvPr>
          <p:cNvSpPr>
            <a:spLocks noGrp="1"/>
          </p:cNvSpPr>
          <p:nvPr>
            <p:ph type="title"/>
          </p:nvPr>
        </p:nvSpPr>
        <p:spPr>
          <a:xfrm>
            <a:off x="1066800" y="642594"/>
            <a:ext cx="10058400" cy="1371600"/>
          </a:xfrm>
        </p:spPr>
        <p:txBody>
          <a:bodyPr>
            <a:normAutofit/>
          </a:bodyPr>
          <a:lstStyle/>
          <a:p>
            <a:r>
              <a:rPr lang="fi-FI" dirty="0"/>
              <a:t>Avoimet kysymykset</a:t>
            </a:r>
          </a:p>
        </p:txBody>
      </p:sp>
      <p:sp>
        <p:nvSpPr>
          <p:cNvPr id="3" name="Sisällön paikkamerkki 2">
            <a:extLst>
              <a:ext uri="{FF2B5EF4-FFF2-40B4-BE49-F238E27FC236}">
                <a16:creationId xmlns:a16="http://schemas.microsoft.com/office/drawing/2014/main" id="{B4C95EDD-2777-35F1-AC38-8566DE8E3AD5}"/>
              </a:ext>
            </a:extLst>
          </p:cNvPr>
          <p:cNvSpPr>
            <a:spLocks noGrp="1"/>
          </p:cNvSpPr>
          <p:nvPr>
            <p:ph idx="1"/>
          </p:nvPr>
        </p:nvSpPr>
        <p:spPr>
          <a:xfrm>
            <a:off x="1066800" y="2103120"/>
            <a:ext cx="10058400" cy="3931920"/>
          </a:xfrm>
        </p:spPr>
        <p:txBody>
          <a:bodyPr>
            <a:normAutofit/>
          </a:bodyPr>
          <a:lstStyle/>
          <a:p>
            <a:r>
              <a:rPr lang="fi-FI" dirty="0"/>
              <a:t>”Miltä tuntuu?”</a:t>
            </a:r>
          </a:p>
          <a:p>
            <a:r>
              <a:rPr lang="fi-FI" dirty="0"/>
              <a:t> ”Millainen kokemus riitanne oli sinulle?” tai </a:t>
            </a:r>
          </a:p>
          <a:p>
            <a:r>
              <a:rPr lang="fi-FI" dirty="0"/>
              <a:t>”Mitä ajattelet puolisosi alkoholin käytöstä?” antavat vastaajalle paljon vapautta määritellä vastaustaan. Ehkä juuri siitä syystä niitä on totuttu pitämään hyvinä kysymyksinä erilaisissa hoidollisissa keskusteluissa. Ne ovatkin erityisen hyviä keskustelujen alkupuolella, ne auttavat meitä kuulemaan sitä, mikä on asiakkaille tärkeää, miten he ymmärtävät maailmaa jne. Joskus asiakkaat tarvitsevat vain tilaisuuden puhua, silloin tällaiset kysymykset ovat myös sopivia. Jos keskustelu etenee monipuolisesti pelkillä avoimilla kysymyksillä, ei olekaan suurta tarvetta laajentaa kysymysrepertuaaria</a:t>
            </a:r>
          </a:p>
        </p:txBody>
      </p:sp>
      <p:sp>
        <p:nvSpPr>
          <p:cNvPr id="4" name="Alatunnisteen paikkamerkki 3">
            <a:extLst>
              <a:ext uri="{FF2B5EF4-FFF2-40B4-BE49-F238E27FC236}">
                <a16:creationId xmlns:a16="http://schemas.microsoft.com/office/drawing/2014/main" id="{CA8B21DB-EC09-3547-F11F-E01121C954DA}"/>
              </a:ext>
            </a:extLst>
          </p:cNvPr>
          <p:cNvSpPr>
            <a:spLocks noGrp="1"/>
          </p:cNvSpPr>
          <p:nvPr>
            <p:ph type="ftr" sz="quarter" idx="11"/>
          </p:nvPr>
        </p:nvSpPr>
        <p:spPr>
          <a:xfrm>
            <a:off x="3489960" y="6214535"/>
            <a:ext cx="5212080" cy="256032"/>
          </a:xfrm>
        </p:spPr>
        <p:txBody>
          <a:bodyPr>
            <a:normAutofit/>
          </a:bodyPr>
          <a:lstStyle/>
          <a:p>
            <a:pPr rtl="0">
              <a:spcAft>
                <a:spcPts val="600"/>
              </a:spcAft>
            </a:pPr>
            <a:r>
              <a:rPr lang="en-US"/>
              <a:t>Marjo Panttila Systeemiset Oy</a:t>
            </a:r>
          </a:p>
        </p:txBody>
      </p:sp>
    </p:spTree>
    <p:extLst>
      <p:ext uri="{BB962C8B-B14F-4D97-AF65-F5344CB8AC3E}">
        <p14:creationId xmlns:p14="http://schemas.microsoft.com/office/powerpoint/2010/main" val="3690824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 name="Rectangle 12">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useBgFill="1">
        <p:nvSpPr>
          <p:cNvPr id="15" name="Rectangle 14">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AB8C2D53-D5B8-826E-D64B-7E37929935FE}"/>
              </a:ext>
            </a:extLst>
          </p:cNvPr>
          <p:cNvSpPr>
            <a:spLocks noGrp="1"/>
          </p:cNvSpPr>
          <p:nvPr>
            <p:ph type="title"/>
          </p:nvPr>
        </p:nvSpPr>
        <p:spPr>
          <a:xfrm>
            <a:off x="7532835" y="1420706"/>
            <a:ext cx="3466540" cy="4016587"/>
          </a:xfrm>
        </p:spPr>
        <p:txBody>
          <a:bodyPr>
            <a:normAutofit/>
          </a:bodyPr>
          <a:lstStyle/>
          <a:p>
            <a:r>
              <a:rPr lang="fi-FI" sz="3600"/>
              <a:t>Suljetut kysymykset</a:t>
            </a:r>
          </a:p>
        </p:txBody>
      </p:sp>
      <p:sp>
        <p:nvSpPr>
          <p:cNvPr id="3" name="Sisällön paikkamerkki 2">
            <a:extLst>
              <a:ext uri="{FF2B5EF4-FFF2-40B4-BE49-F238E27FC236}">
                <a16:creationId xmlns:a16="http://schemas.microsoft.com/office/drawing/2014/main" id="{A9C11C9A-85B7-B4F3-F2B4-3C9B85A53E8F}"/>
              </a:ext>
            </a:extLst>
          </p:cNvPr>
          <p:cNvSpPr>
            <a:spLocks noGrp="1"/>
          </p:cNvSpPr>
          <p:nvPr>
            <p:ph idx="1"/>
          </p:nvPr>
        </p:nvSpPr>
        <p:spPr>
          <a:xfrm>
            <a:off x="1440519" y="1420706"/>
            <a:ext cx="5514758" cy="4016587"/>
          </a:xfrm>
        </p:spPr>
        <p:txBody>
          <a:bodyPr anchor="ctr">
            <a:normAutofit/>
          </a:bodyPr>
          <a:lstStyle/>
          <a:p>
            <a:pPr>
              <a:lnSpc>
                <a:spcPct val="90000"/>
              </a:lnSpc>
            </a:pPr>
            <a:r>
              <a:rPr lang="fi-FI" sz="1400">
                <a:solidFill>
                  <a:schemeClr val="tx1">
                    <a:lumMod val="75000"/>
                    <a:lumOff val="25000"/>
                  </a:schemeClr>
                </a:solidFill>
              </a:rPr>
              <a:t>Joskus avoimet kysymykset eivät kuitenkaan toimi. Asiakas voi olla niin ahdistunut, ettei hän pysty muotoilemaan vastauksia. Keskustelun aihe voi olla niin vaikea tai arkaluontoinen, ettei keskustelu etene avoimilla kysymyksillä.</a:t>
            </a:r>
          </a:p>
          <a:p>
            <a:pPr>
              <a:lnSpc>
                <a:spcPct val="90000"/>
              </a:lnSpc>
            </a:pPr>
            <a:endParaRPr lang="fi-FI" sz="1400">
              <a:solidFill>
                <a:schemeClr val="tx1">
                  <a:lumMod val="75000"/>
                  <a:lumOff val="25000"/>
                </a:schemeClr>
              </a:solidFill>
            </a:endParaRPr>
          </a:p>
          <a:p>
            <a:pPr>
              <a:lnSpc>
                <a:spcPct val="90000"/>
              </a:lnSpc>
            </a:pPr>
            <a:r>
              <a:rPr lang="fi-FI" sz="1400">
                <a:solidFill>
                  <a:schemeClr val="tx1">
                    <a:lumMod val="75000"/>
                    <a:lumOff val="25000"/>
                  </a:schemeClr>
                </a:solidFill>
              </a:rPr>
              <a:t>Suljetuilla kysymyksillä tarkoitamme kysymyksiä, joihin voi vastata vain kyllä tai ei. Esimerkkejä suljetuista kysymyksistä: ”Onko sinulla kuumetta?”, ” Oliko sinulla lapsena seksuaalisia kokemuksia aikuisten kanssa?”, ” Onko alkoholin käyttö sinulle ongelma?”, ” Juotko nyt enemmän kuin viisi vuotta sitten?”, ”Onko seksielämänne sinulle tyydyttävää?”</a:t>
            </a:r>
          </a:p>
          <a:p>
            <a:pPr>
              <a:lnSpc>
                <a:spcPct val="90000"/>
              </a:lnSpc>
            </a:pPr>
            <a:endParaRPr lang="fi-FI" sz="1400">
              <a:solidFill>
                <a:schemeClr val="tx1">
                  <a:lumMod val="75000"/>
                  <a:lumOff val="25000"/>
                </a:schemeClr>
              </a:solidFill>
            </a:endParaRPr>
          </a:p>
          <a:p>
            <a:pPr>
              <a:lnSpc>
                <a:spcPct val="90000"/>
              </a:lnSpc>
            </a:pPr>
            <a:r>
              <a:rPr lang="fi-FI" sz="1400">
                <a:solidFill>
                  <a:schemeClr val="tx1">
                    <a:lumMod val="75000"/>
                    <a:lumOff val="25000"/>
                  </a:schemeClr>
                </a:solidFill>
              </a:rPr>
              <a:t>Suljetut kysymykset ovat käyttökelpoisia myös vastausten tarkentamisessa. Esimerkiksi: ”Ymmärsinkö oikein, kun tulkitsin sinun haluavan...?”</a:t>
            </a:r>
          </a:p>
        </p:txBody>
      </p:sp>
      <p:cxnSp>
        <p:nvCxnSpPr>
          <p:cNvPr id="17" name="Straight Connector 16">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Alatunnisteen paikkamerkki 3">
            <a:extLst>
              <a:ext uri="{FF2B5EF4-FFF2-40B4-BE49-F238E27FC236}">
                <a16:creationId xmlns:a16="http://schemas.microsoft.com/office/drawing/2014/main" id="{4023E5AB-7DBF-E87B-1A7E-D3CC8D2DEBD2}"/>
              </a:ext>
            </a:extLst>
          </p:cNvPr>
          <p:cNvSpPr>
            <a:spLocks noGrp="1"/>
          </p:cNvSpPr>
          <p:nvPr>
            <p:ph type="ftr" sz="quarter" idx="11"/>
          </p:nvPr>
        </p:nvSpPr>
        <p:spPr>
          <a:xfrm>
            <a:off x="1440519" y="5714047"/>
            <a:ext cx="5120640" cy="274320"/>
          </a:xfrm>
        </p:spPr>
        <p:txBody>
          <a:bodyPr anchor="ctr">
            <a:normAutofit/>
          </a:bodyPr>
          <a:lstStyle/>
          <a:p>
            <a:pPr algn="l" rtl="0">
              <a:spcAft>
                <a:spcPts val="600"/>
              </a:spcAft>
            </a:pPr>
            <a:r>
              <a:rPr lang="en-US">
                <a:solidFill>
                  <a:schemeClr val="tx1"/>
                </a:solidFill>
              </a:rPr>
              <a:t>Marjo Panttila Systeemiset Oy</a:t>
            </a:r>
          </a:p>
        </p:txBody>
      </p:sp>
    </p:spTree>
    <p:extLst>
      <p:ext uri="{BB962C8B-B14F-4D97-AF65-F5344CB8AC3E}">
        <p14:creationId xmlns:p14="http://schemas.microsoft.com/office/powerpoint/2010/main" val="3595051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 5" descr="Kuva, joka sisältää kohteen henkilö, ulko&#10;&#10;Kuvaus luotu automaattisesti">
            <a:extLst>
              <a:ext uri="{FF2B5EF4-FFF2-40B4-BE49-F238E27FC236}">
                <a16:creationId xmlns:a16="http://schemas.microsoft.com/office/drawing/2014/main" id="{4AC1A6A1-D54B-4A11-95C1-60F9FD83A2BD}"/>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20" y="10"/>
            <a:ext cx="12191980" cy="6857990"/>
          </a:xfrm>
          <a:prstGeom prst="rect">
            <a:avLst/>
          </a:prstGeom>
        </p:spPr>
      </p:pic>
      <p:sp>
        <p:nvSpPr>
          <p:cNvPr id="2" name="Otsikko 1">
            <a:extLst>
              <a:ext uri="{FF2B5EF4-FFF2-40B4-BE49-F238E27FC236}">
                <a16:creationId xmlns:a16="http://schemas.microsoft.com/office/drawing/2014/main" id="{CE210206-3533-440A-B518-5ACD135484B6}"/>
              </a:ext>
            </a:extLst>
          </p:cNvPr>
          <p:cNvSpPr>
            <a:spLocks noGrp="1"/>
          </p:cNvSpPr>
          <p:nvPr>
            <p:ph type="title"/>
          </p:nvPr>
        </p:nvSpPr>
        <p:spPr>
          <a:xfrm>
            <a:off x="1066800" y="642594"/>
            <a:ext cx="10058400" cy="1371600"/>
          </a:xfrm>
        </p:spPr>
        <p:txBody>
          <a:bodyPr>
            <a:normAutofit/>
          </a:bodyPr>
          <a:lstStyle/>
          <a:p>
            <a:endParaRPr lang="fi-FI"/>
          </a:p>
        </p:txBody>
      </p:sp>
      <p:sp>
        <p:nvSpPr>
          <p:cNvPr id="3" name="Sisällön paikkamerkki 2">
            <a:extLst>
              <a:ext uri="{FF2B5EF4-FFF2-40B4-BE49-F238E27FC236}">
                <a16:creationId xmlns:a16="http://schemas.microsoft.com/office/drawing/2014/main" id="{F08C8AD2-308A-4FFF-B461-30CA6C9B6341}"/>
              </a:ext>
            </a:extLst>
          </p:cNvPr>
          <p:cNvSpPr>
            <a:spLocks noGrp="1"/>
          </p:cNvSpPr>
          <p:nvPr>
            <p:ph idx="1"/>
          </p:nvPr>
        </p:nvSpPr>
        <p:spPr>
          <a:xfrm>
            <a:off x="1066800" y="2103120"/>
            <a:ext cx="10058400" cy="3931920"/>
          </a:xfrm>
        </p:spPr>
        <p:txBody>
          <a:bodyPr>
            <a:normAutofit/>
          </a:bodyPr>
          <a:lstStyle/>
          <a:p>
            <a:r>
              <a:rPr lang="fi-FI" sz="2000" dirty="0"/>
              <a:t>Kaikki suhteet ja kokemukset jättävät meihin jäljen.</a:t>
            </a:r>
          </a:p>
          <a:p>
            <a:endParaRPr lang="fi-FI" sz="2000" dirty="0"/>
          </a:p>
          <a:p>
            <a:r>
              <a:rPr lang="fi-FI" sz="2000" dirty="0"/>
              <a:t>Varhaisissa suhteissa saatu kohtelu ja hoivan kokemukset muuntuvat elämänvarrella tavaksemme olla suhteissa muihin ihmisiin.</a:t>
            </a:r>
          </a:p>
          <a:p>
            <a:endParaRPr lang="fi-FI" sz="2000" dirty="0"/>
          </a:p>
          <a:p>
            <a:r>
              <a:rPr lang="fi-FI" sz="2000" dirty="0"/>
              <a:t>Mitä enemmän ja paremmin olemme lapsuudessa tulleet kannatelluiksi ja hoivatuiksi sitä paremmin kestämme erilaisia tunteitamme ja luotamme siihen, että olemme arvokkaita ja rakastamisen arvoisia ihan vaan omina itsenämme.</a:t>
            </a:r>
          </a:p>
        </p:txBody>
      </p:sp>
      <p:sp>
        <p:nvSpPr>
          <p:cNvPr id="13" name="Rectangle 12">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fi-FI"/>
          </a:p>
        </p:txBody>
      </p:sp>
      <p:sp>
        <p:nvSpPr>
          <p:cNvPr id="5" name="Alatunnisteen paikkamerkki 4">
            <a:extLst>
              <a:ext uri="{FF2B5EF4-FFF2-40B4-BE49-F238E27FC236}">
                <a16:creationId xmlns:a16="http://schemas.microsoft.com/office/drawing/2014/main" id="{86242B75-7BF2-53A8-3E00-F58FEB6FCF28}"/>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2946580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 name="Rectangle 12">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useBgFill="1">
        <p:nvSpPr>
          <p:cNvPr id="15" name="Rectangle 14">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F1EC72DB-18C7-75A0-0FB9-B3B9F1BF63C5}"/>
              </a:ext>
            </a:extLst>
          </p:cNvPr>
          <p:cNvSpPr>
            <a:spLocks noGrp="1"/>
          </p:cNvSpPr>
          <p:nvPr>
            <p:ph type="title"/>
          </p:nvPr>
        </p:nvSpPr>
        <p:spPr>
          <a:xfrm>
            <a:off x="7532835" y="1420706"/>
            <a:ext cx="3466540" cy="4016587"/>
          </a:xfrm>
        </p:spPr>
        <p:txBody>
          <a:bodyPr>
            <a:normAutofit/>
          </a:bodyPr>
          <a:lstStyle/>
          <a:p>
            <a:r>
              <a:rPr lang="fi-FI" sz="2300"/>
              <a:t>Vaihtoehtokysymykset</a:t>
            </a:r>
          </a:p>
        </p:txBody>
      </p:sp>
      <p:sp>
        <p:nvSpPr>
          <p:cNvPr id="3" name="Sisällön paikkamerkki 2">
            <a:extLst>
              <a:ext uri="{FF2B5EF4-FFF2-40B4-BE49-F238E27FC236}">
                <a16:creationId xmlns:a16="http://schemas.microsoft.com/office/drawing/2014/main" id="{D3058CEA-3F65-A0D2-114B-B2B4BCF09417}"/>
              </a:ext>
            </a:extLst>
          </p:cNvPr>
          <p:cNvSpPr>
            <a:spLocks noGrp="1"/>
          </p:cNvSpPr>
          <p:nvPr>
            <p:ph idx="1"/>
          </p:nvPr>
        </p:nvSpPr>
        <p:spPr>
          <a:xfrm>
            <a:off x="1440519" y="1420706"/>
            <a:ext cx="5514758" cy="4016587"/>
          </a:xfrm>
        </p:spPr>
        <p:txBody>
          <a:bodyPr anchor="ctr">
            <a:normAutofit/>
          </a:bodyPr>
          <a:lstStyle/>
          <a:p>
            <a:pPr marL="0" indent="0">
              <a:lnSpc>
                <a:spcPct val="90000"/>
              </a:lnSpc>
              <a:buNone/>
            </a:pPr>
            <a:endParaRPr lang="fi-FI" sz="1700">
              <a:solidFill>
                <a:schemeClr val="tx1">
                  <a:lumMod val="75000"/>
                  <a:lumOff val="25000"/>
                </a:schemeClr>
              </a:solidFill>
            </a:endParaRPr>
          </a:p>
          <a:p>
            <a:pPr marL="0" indent="0">
              <a:lnSpc>
                <a:spcPct val="90000"/>
              </a:lnSpc>
              <a:buNone/>
            </a:pPr>
            <a:r>
              <a:rPr lang="fi-FI" sz="1700">
                <a:solidFill>
                  <a:schemeClr val="tx1">
                    <a:lumMod val="75000"/>
                    <a:lumOff val="25000"/>
                  </a:schemeClr>
                </a:solidFill>
              </a:rPr>
              <a:t>Nämä kysymykset sisältävät valmiita vastausvaihtoehtoja. Esimerkiksi ”Haluaisitko viettää enemmän vai vähemmän aikaa vanhempiesi kanssa?”, ”Tulkitsetko tämän vihaksi vai turhautumiseksi?”, ”Huolehtiiko vaimosi juomisestasi liikaa vai liian vähän?” Nämä ovat hieman suljettujen kysymysten kaltaisia siinä mielessä, että niihin voi olla helpompi vastata kuin avoimiin kysymyksiin. </a:t>
            </a:r>
          </a:p>
          <a:p>
            <a:pPr marL="0" indent="0">
              <a:lnSpc>
                <a:spcPct val="90000"/>
              </a:lnSpc>
              <a:buNone/>
            </a:pPr>
            <a:r>
              <a:rPr lang="fi-FI" sz="1700">
                <a:solidFill>
                  <a:schemeClr val="tx1">
                    <a:lumMod val="75000"/>
                    <a:lumOff val="25000"/>
                  </a:schemeClr>
                </a:solidFill>
              </a:rPr>
              <a:t>Erityinen käyttötapa näillä kysymyksillä liittyy mahdollisuuteen tarjota kysymyksellä uusia ajatuksia (esimerkiksi käyttäytymisen tulkinnoista). Esimerkiksi: ”Näetkö tämän uhmakkuutena vai välittämisenä?” </a:t>
            </a:r>
          </a:p>
        </p:txBody>
      </p:sp>
      <p:cxnSp>
        <p:nvCxnSpPr>
          <p:cNvPr id="17" name="Straight Connector 16">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Alatunnisteen paikkamerkki 3">
            <a:extLst>
              <a:ext uri="{FF2B5EF4-FFF2-40B4-BE49-F238E27FC236}">
                <a16:creationId xmlns:a16="http://schemas.microsoft.com/office/drawing/2014/main" id="{EB500C52-A29F-D80A-E06A-1563533A8518}"/>
              </a:ext>
            </a:extLst>
          </p:cNvPr>
          <p:cNvSpPr>
            <a:spLocks noGrp="1"/>
          </p:cNvSpPr>
          <p:nvPr>
            <p:ph type="ftr" sz="quarter" idx="11"/>
          </p:nvPr>
        </p:nvSpPr>
        <p:spPr>
          <a:xfrm>
            <a:off x="1440519" y="5714047"/>
            <a:ext cx="5120640" cy="274320"/>
          </a:xfrm>
        </p:spPr>
        <p:txBody>
          <a:bodyPr anchor="ctr">
            <a:normAutofit/>
          </a:bodyPr>
          <a:lstStyle/>
          <a:p>
            <a:pPr algn="l" rtl="0">
              <a:spcAft>
                <a:spcPts val="600"/>
              </a:spcAft>
            </a:pPr>
            <a:r>
              <a:rPr lang="en-US">
                <a:solidFill>
                  <a:schemeClr val="tx1"/>
                </a:solidFill>
              </a:rPr>
              <a:t>Marjo Panttila Systeemiset Oy</a:t>
            </a:r>
          </a:p>
        </p:txBody>
      </p:sp>
    </p:spTree>
    <p:extLst>
      <p:ext uri="{BB962C8B-B14F-4D97-AF65-F5344CB8AC3E}">
        <p14:creationId xmlns:p14="http://schemas.microsoft.com/office/powerpoint/2010/main" val="39340006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416BC6-45D9-42E2-812E-8642852FB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07194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8FFABA-35FF-4824-A828-AF70682C1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82" y="407588"/>
            <a:ext cx="5532146" cy="6066184"/>
          </a:xfrm>
          <a:prstGeom prst="rect">
            <a:avLst/>
          </a:prstGeom>
          <a:noFill/>
          <a:ln w="6350" cap="sq" cmpd="sng" algn="ctr">
            <a:solidFill>
              <a:schemeClr val="bg2"/>
            </a:solidFill>
            <a:prstDash val="solid"/>
            <a:miter lim="800000"/>
          </a:ln>
          <a:effectLst/>
        </p:spPr>
        <p:txBody>
          <a:bodyPr/>
          <a:lstStyle/>
          <a:p>
            <a:endParaRPr lang="fi-FI"/>
          </a:p>
        </p:txBody>
      </p:sp>
      <p:pic>
        <p:nvPicPr>
          <p:cNvPr id="6" name="Kuva 5" descr="Kuva, joka sisältää kohteen teksti, kartta&#10;&#10;Kuvaus luotu automaattisesti">
            <a:extLst>
              <a:ext uri="{FF2B5EF4-FFF2-40B4-BE49-F238E27FC236}">
                <a16:creationId xmlns:a16="http://schemas.microsoft.com/office/drawing/2014/main" id="{D0CD4673-104E-43B6-970B-4AC4AE8F813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613" r="13800" b="3"/>
          <a:stretch/>
        </p:blipFill>
        <p:spPr>
          <a:xfrm>
            <a:off x="882713" y="913324"/>
            <a:ext cx="4572418" cy="5075816"/>
          </a:xfrm>
          <a:prstGeom prst="rect">
            <a:avLst/>
          </a:prstGeom>
        </p:spPr>
      </p:pic>
      <p:sp>
        <p:nvSpPr>
          <p:cNvPr id="15" name="Rectangle 14">
            <a:extLst>
              <a:ext uri="{FF2B5EF4-FFF2-40B4-BE49-F238E27FC236}">
                <a16:creationId xmlns:a16="http://schemas.microsoft.com/office/drawing/2014/main" id="{C36AA63B-9EE1-4A5A-ABD7-4BA42FEF4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2979" y="237744"/>
            <a:ext cx="5634325" cy="6382512"/>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fi-FI"/>
          </a:p>
        </p:txBody>
      </p:sp>
      <p:sp>
        <p:nvSpPr>
          <p:cNvPr id="17" name="Rectangle 16">
            <a:extLst>
              <a:ext uri="{FF2B5EF4-FFF2-40B4-BE49-F238E27FC236}">
                <a16:creationId xmlns:a16="http://schemas.microsoft.com/office/drawing/2014/main" id="{4D89016A-FD6A-409F-BD59-281B82AF3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9956" y="372498"/>
            <a:ext cx="5352593" cy="61130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E6AA030-A0F5-4326-B3A8-65576F768701}"/>
              </a:ext>
            </a:extLst>
          </p:cNvPr>
          <p:cNvSpPr>
            <a:spLocks noGrp="1"/>
          </p:cNvSpPr>
          <p:nvPr>
            <p:ph type="title"/>
          </p:nvPr>
        </p:nvSpPr>
        <p:spPr>
          <a:xfrm>
            <a:off x="6846137" y="727626"/>
            <a:ext cx="4602152" cy="1718225"/>
          </a:xfrm>
        </p:spPr>
        <p:txBody>
          <a:bodyPr>
            <a:normAutofit/>
          </a:bodyPr>
          <a:lstStyle/>
          <a:p>
            <a:r>
              <a:rPr lang="fi-FI" dirty="0"/>
              <a:t>Ammatti-identiteetti</a:t>
            </a:r>
          </a:p>
        </p:txBody>
      </p:sp>
      <p:sp>
        <p:nvSpPr>
          <p:cNvPr id="3" name="Sisällön paikkamerkki 2">
            <a:extLst>
              <a:ext uri="{FF2B5EF4-FFF2-40B4-BE49-F238E27FC236}">
                <a16:creationId xmlns:a16="http://schemas.microsoft.com/office/drawing/2014/main" id="{BA6A3F10-D22B-43B7-901C-5A319604F541}"/>
              </a:ext>
            </a:extLst>
          </p:cNvPr>
          <p:cNvSpPr>
            <a:spLocks noGrp="1"/>
          </p:cNvSpPr>
          <p:nvPr>
            <p:ph idx="1"/>
          </p:nvPr>
        </p:nvSpPr>
        <p:spPr>
          <a:xfrm>
            <a:off x="6846137" y="2538919"/>
            <a:ext cx="4602152" cy="3596880"/>
          </a:xfrm>
        </p:spPr>
        <p:txBody>
          <a:bodyPr>
            <a:normAutofit/>
          </a:bodyPr>
          <a:lstStyle/>
          <a:p>
            <a:endParaRPr lang="fi-FI"/>
          </a:p>
          <a:p>
            <a:r>
              <a:rPr lang="fi-FI"/>
              <a:t>Se on se osa tai ne puolet ihmisen persoonasta, joka on sidottu eli investoitu tietoisesti ja tarkoituksellisesti kyseisen tehtävän palvelukseen.</a:t>
            </a:r>
          </a:p>
          <a:p>
            <a:endParaRPr lang="fi-FI"/>
          </a:p>
          <a:p>
            <a:pPr lvl="4"/>
            <a:r>
              <a:rPr lang="fi-FI"/>
              <a:t>Leila Keski-Luopa</a:t>
            </a:r>
          </a:p>
        </p:txBody>
      </p:sp>
      <p:sp>
        <p:nvSpPr>
          <p:cNvPr id="5" name="Alatunnisteen paikkamerkki 4">
            <a:extLst>
              <a:ext uri="{FF2B5EF4-FFF2-40B4-BE49-F238E27FC236}">
                <a16:creationId xmlns:a16="http://schemas.microsoft.com/office/drawing/2014/main" id="{294775F2-68A1-8B1F-B4B7-EB7BF18E5B0C}"/>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17173769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21224E-A5BD-4F26-BF28-F65029E4CBB4}"/>
              </a:ext>
            </a:extLst>
          </p:cNvPr>
          <p:cNvSpPr>
            <a:spLocks noGrp="1"/>
          </p:cNvSpPr>
          <p:nvPr>
            <p:ph type="title"/>
          </p:nvPr>
        </p:nvSpPr>
        <p:spPr/>
        <p:txBody>
          <a:bodyPr/>
          <a:lstStyle/>
          <a:p>
            <a:r>
              <a:rPr lang="fi-FI" dirty="0"/>
              <a:t>Ammatti-identiteetti</a:t>
            </a:r>
          </a:p>
        </p:txBody>
      </p:sp>
      <p:sp>
        <p:nvSpPr>
          <p:cNvPr id="3" name="Sisällön paikkamerkki 2">
            <a:extLst>
              <a:ext uri="{FF2B5EF4-FFF2-40B4-BE49-F238E27FC236}">
                <a16:creationId xmlns:a16="http://schemas.microsoft.com/office/drawing/2014/main" id="{9C2EE9C9-B610-41CF-8ACF-85B5F4CCBF68}"/>
              </a:ext>
            </a:extLst>
          </p:cNvPr>
          <p:cNvSpPr>
            <a:spLocks noGrp="1"/>
          </p:cNvSpPr>
          <p:nvPr>
            <p:ph idx="1"/>
          </p:nvPr>
        </p:nvSpPr>
        <p:spPr/>
        <p:txBody>
          <a:bodyPr>
            <a:normAutofit/>
          </a:bodyPr>
          <a:lstStyle/>
          <a:p>
            <a:r>
              <a:rPr lang="fi-FI" sz="2000" dirty="0"/>
              <a:t>Kehittyy uran aikana, ei ole pysyvä olotila. Oman elämän muutokset ja ammatilliset kiinnostuksen kohteet muuttavat sitä.</a:t>
            </a:r>
          </a:p>
          <a:p>
            <a:endParaRPr lang="fi-FI" sz="2000" dirty="0"/>
          </a:p>
          <a:p>
            <a:r>
              <a:rPr lang="fi-FI" sz="2000" dirty="0"/>
              <a:t>On pitkä, aikaa ja vaivaa vievä prosessi.</a:t>
            </a:r>
          </a:p>
          <a:p>
            <a:endParaRPr lang="fi-FI" sz="2000" dirty="0"/>
          </a:p>
          <a:p>
            <a:r>
              <a:rPr lang="fi-FI" sz="2000" dirty="0"/>
              <a:t>Uuden koulutuksen myötä  tulee lisää materiaalia ammatillisen osaamisen lisäksi ammatti-identiteettiin.</a:t>
            </a:r>
          </a:p>
          <a:p>
            <a:endParaRPr lang="fi-FI" sz="2000" dirty="0"/>
          </a:p>
          <a:p>
            <a:r>
              <a:rPr lang="fi-FI" sz="2000" dirty="0"/>
              <a:t>Tässä koulutuksessa tutkimme myös sitä mitä merkityksiä ja puolia paripsykoterapeutin koulutus sinulle merkitsee.</a:t>
            </a:r>
          </a:p>
        </p:txBody>
      </p:sp>
      <p:sp>
        <p:nvSpPr>
          <p:cNvPr id="5" name="Alatunnisteen paikkamerkki 4">
            <a:extLst>
              <a:ext uri="{FF2B5EF4-FFF2-40B4-BE49-F238E27FC236}">
                <a16:creationId xmlns:a16="http://schemas.microsoft.com/office/drawing/2014/main" id="{93B9872A-099C-6D13-0714-3CE198E8F931}"/>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13965385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61A0104-BF6E-465D-B05F-F41F69B36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fi-FI"/>
          </a:p>
        </p:txBody>
      </p:sp>
      <p:sp>
        <p:nvSpPr>
          <p:cNvPr id="29" name="Rectangle 28">
            <a:extLst>
              <a:ext uri="{FF2B5EF4-FFF2-40B4-BE49-F238E27FC236}">
                <a16:creationId xmlns:a16="http://schemas.microsoft.com/office/drawing/2014/main" id="{03B901C5-8FDC-42CF-AE02-104ECD0C2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solidFill>
            <a:schemeClr val="bg2"/>
          </a:solidFill>
          <a:ln w="6350" cap="sq" cmpd="sng" algn="ctr">
            <a:noFill/>
            <a:prstDash val="solid"/>
            <a:miter lim="800000"/>
          </a:ln>
          <a:effectLst/>
        </p:spPr>
        <p:txBody>
          <a:bodyPr/>
          <a:lstStyle/>
          <a:p>
            <a:endParaRPr lang="fi-FI"/>
          </a:p>
        </p:txBody>
      </p:sp>
      <p:sp useBgFill="1">
        <p:nvSpPr>
          <p:cNvPr id="31" name="Rectangle 30">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Kuva 8" descr="Kaksi henkilöä seisoo ulkona nauraen, aurinkolasipäinen mies vetää villahattua alas toisen henkilön silmille">
            <a:extLst>
              <a:ext uri="{FF2B5EF4-FFF2-40B4-BE49-F238E27FC236}">
                <a16:creationId xmlns:a16="http://schemas.microsoft.com/office/drawing/2014/main" id="{B1AAA11E-8184-48A7-A6F7-39312C1CFDA0}"/>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6502" b="9228"/>
          <a:stretch/>
        </p:blipFill>
        <p:spPr>
          <a:xfrm>
            <a:off x="20" y="10"/>
            <a:ext cx="12191980" cy="6857990"/>
          </a:xfrm>
          <a:prstGeom prst="rect">
            <a:avLst/>
          </a:prstGeom>
        </p:spPr>
      </p:pic>
      <p:sp>
        <p:nvSpPr>
          <p:cNvPr id="4" name="Tekstiruutu 3">
            <a:extLst>
              <a:ext uri="{FF2B5EF4-FFF2-40B4-BE49-F238E27FC236}">
                <a16:creationId xmlns:a16="http://schemas.microsoft.com/office/drawing/2014/main" id="{8C94BC94-9177-4488-95A6-5E27B615E723}"/>
              </a:ext>
            </a:extLst>
          </p:cNvPr>
          <p:cNvSpPr txBox="1"/>
          <p:nvPr/>
        </p:nvSpPr>
        <p:spPr>
          <a:xfrm>
            <a:off x="1066800" y="2103120"/>
            <a:ext cx="10058400" cy="3931920"/>
          </a:xfrm>
          <a:prstGeom prst="rect">
            <a:avLst/>
          </a:prstGeom>
        </p:spPr>
        <p:txBody>
          <a:bodyPr vert="horz" lIns="91440" tIns="45720" rIns="91440" bIns="45720" rtlCol="0">
            <a:normAutofit/>
          </a:bodyPr>
          <a:lstStyle/>
          <a:p>
            <a:pPr indent="-182880" defTabSz="914400">
              <a:spcAft>
                <a:spcPts val="600"/>
              </a:spcAft>
              <a:buClr>
                <a:schemeClr val="tx2">
                  <a:lumMod val="60000"/>
                  <a:lumOff val="40000"/>
                </a:schemeClr>
              </a:buClr>
              <a:buFont typeface="Arial" pitchFamily="34" charset="0"/>
              <a:buChar char="•"/>
            </a:pPr>
            <a:r>
              <a:rPr lang="en-US" b="0" i="0">
                <a:effectLst/>
              </a:rPr>
              <a:t>Älkää unohtako toisianne</a:t>
            </a:r>
            <a:br>
              <a:rPr lang="en-US" b="0" i="0">
                <a:effectLst/>
              </a:rPr>
            </a:br>
            <a:r>
              <a:rPr lang="en-US" b="0" i="0">
                <a:effectLst/>
              </a:rPr>
              <a:t>Älkää unohtako toisianne</a:t>
            </a:r>
          </a:p>
          <a:p>
            <a:pPr indent="-182880" defTabSz="914400">
              <a:spcAft>
                <a:spcPts val="600"/>
              </a:spcAft>
              <a:buClr>
                <a:schemeClr val="tx2">
                  <a:lumMod val="60000"/>
                  <a:lumOff val="40000"/>
                </a:schemeClr>
              </a:buClr>
              <a:buFont typeface="Arial" pitchFamily="34" charset="0"/>
              <a:buChar char="•"/>
            </a:pPr>
            <a:r>
              <a:rPr lang="en-US" b="0" i="0">
                <a:effectLst/>
              </a:rPr>
              <a:t>Kun äänenne sortuvat useista kohdista</a:t>
            </a:r>
            <a:br>
              <a:rPr lang="en-US" b="0" i="0">
                <a:effectLst/>
              </a:rPr>
            </a:br>
            <a:r>
              <a:rPr lang="en-US" b="0" i="0">
                <a:effectLst/>
              </a:rPr>
              <a:t>Löytäkää korjattavaa</a:t>
            </a:r>
            <a:br>
              <a:rPr lang="en-US" b="0" i="0">
                <a:effectLst/>
              </a:rPr>
            </a:br>
            <a:r>
              <a:rPr lang="en-US" b="0" i="0">
                <a:effectLst/>
              </a:rPr>
              <a:t>Periksi antava säilyttää kasvonsa</a:t>
            </a:r>
            <a:br>
              <a:rPr lang="en-US" b="0" i="0">
                <a:effectLst/>
              </a:rPr>
            </a:br>
            <a:r>
              <a:rPr lang="en-US" b="0" i="0">
                <a:effectLst/>
              </a:rPr>
              <a:t>Palkinnot kun jaetaan</a:t>
            </a:r>
          </a:p>
          <a:p>
            <a:pPr indent="-182880" defTabSz="914400">
              <a:spcAft>
                <a:spcPts val="600"/>
              </a:spcAft>
              <a:buClr>
                <a:schemeClr val="tx2">
                  <a:lumMod val="60000"/>
                  <a:lumOff val="40000"/>
                </a:schemeClr>
              </a:buClr>
              <a:buFont typeface="Arial" pitchFamily="34" charset="0"/>
              <a:buChar char="•"/>
            </a:pPr>
            <a:r>
              <a:rPr lang="en-US" b="0" i="0">
                <a:effectLst/>
              </a:rPr>
              <a:t>Jos aamua seuraava hetki on ilta</a:t>
            </a:r>
            <a:br>
              <a:rPr lang="en-US" b="0" i="0">
                <a:effectLst/>
              </a:rPr>
            </a:br>
            <a:r>
              <a:rPr lang="en-US" b="0" i="0">
                <a:effectLst/>
              </a:rPr>
              <a:t>Niin tuhlaatte vuosia</a:t>
            </a:r>
            <a:br>
              <a:rPr lang="en-US" b="0" i="0">
                <a:effectLst/>
              </a:rPr>
            </a:br>
            <a:r>
              <a:rPr lang="en-US" b="0" i="0">
                <a:effectLst/>
              </a:rPr>
              <a:t>Oppikaa toisenne valoisaan aikaan</a:t>
            </a:r>
            <a:br>
              <a:rPr lang="en-US" b="0" i="0">
                <a:effectLst/>
              </a:rPr>
            </a:br>
            <a:r>
              <a:rPr lang="en-US" b="0" i="0">
                <a:effectLst/>
              </a:rPr>
              <a:t>Ja oppikaa pimeys myös</a:t>
            </a:r>
          </a:p>
          <a:p>
            <a:pPr indent="-182880" defTabSz="914400">
              <a:spcAft>
                <a:spcPts val="600"/>
              </a:spcAft>
              <a:buClr>
                <a:schemeClr val="tx2">
                  <a:lumMod val="60000"/>
                  <a:lumOff val="40000"/>
                </a:schemeClr>
              </a:buClr>
              <a:buFont typeface="Arial" pitchFamily="34" charset="0"/>
              <a:buChar char="•"/>
            </a:pPr>
            <a:endParaRPr lang="en-US"/>
          </a:p>
          <a:p>
            <a:pPr indent="-182880" defTabSz="914400">
              <a:spcAft>
                <a:spcPts val="600"/>
              </a:spcAft>
              <a:buClr>
                <a:schemeClr val="tx2">
                  <a:lumMod val="60000"/>
                  <a:lumOff val="40000"/>
                </a:schemeClr>
              </a:buClr>
              <a:buFont typeface="Arial" pitchFamily="34" charset="0"/>
              <a:buChar char="•"/>
            </a:pPr>
            <a:r>
              <a:rPr lang="en-US" b="0" i="0">
                <a:effectLst/>
              </a:rPr>
              <a:t>Samuli Putro</a:t>
            </a:r>
          </a:p>
        </p:txBody>
      </p:sp>
      <p:sp>
        <p:nvSpPr>
          <p:cNvPr id="33" name="Rectangle 32">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fi-FI"/>
          </a:p>
        </p:txBody>
      </p:sp>
      <p:sp>
        <p:nvSpPr>
          <p:cNvPr id="3" name="Alatunnisteen paikkamerkki 2">
            <a:extLst>
              <a:ext uri="{FF2B5EF4-FFF2-40B4-BE49-F238E27FC236}">
                <a16:creationId xmlns:a16="http://schemas.microsoft.com/office/drawing/2014/main" id="{CC34AF6F-5BAF-D00A-4B94-F4F89A0270B5}"/>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35357112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066863-B987-4EA2-B895-7D5E36D32140}"/>
              </a:ext>
            </a:extLst>
          </p:cNvPr>
          <p:cNvSpPr>
            <a:spLocks noGrp="1"/>
          </p:cNvSpPr>
          <p:nvPr>
            <p:ph type="title"/>
          </p:nvPr>
        </p:nvSpPr>
        <p:spPr/>
        <p:txBody>
          <a:bodyPr/>
          <a:lstStyle/>
          <a:p>
            <a:r>
              <a:rPr lang="fi-FI" dirty="0"/>
              <a:t>Lähteet</a:t>
            </a:r>
          </a:p>
        </p:txBody>
      </p:sp>
      <p:sp>
        <p:nvSpPr>
          <p:cNvPr id="3" name="Sisällön paikkamerkki 2">
            <a:extLst>
              <a:ext uri="{FF2B5EF4-FFF2-40B4-BE49-F238E27FC236}">
                <a16:creationId xmlns:a16="http://schemas.microsoft.com/office/drawing/2014/main" id="{DB8EC69F-9454-4AE5-B2E2-BDE7B7E2E98C}"/>
              </a:ext>
            </a:extLst>
          </p:cNvPr>
          <p:cNvSpPr>
            <a:spLocks noGrp="1"/>
          </p:cNvSpPr>
          <p:nvPr>
            <p:ph idx="1"/>
          </p:nvPr>
        </p:nvSpPr>
        <p:spPr/>
        <p:txBody>
          <a:bodyPr/>
          <a:lstStyle/>
          <a:p>
            <a:endParaRPr lang="fi-FI" dirty="0"/>
          </a:p>
          <a:p>
            <a:r>
              <a:rPr lang="fi-FI" dirty="0"/>
              <a:t>Jaakko Seikkula, luento relationaalinen mieli 2019</a:t>
            </a:r>
          </a:p>
          <a:p>
            <a:r>
              <a:rPr lang="fi-FI" dirty="0"/>
              <a:t>Yhteys,  psykoanalyyttisen ajattelun ytimessä, Prometheus kustannus Oy, 2021</a:t>
            </a:r>
          </a:p>
          <a:p>
            <a:r>
              <a:rPr lang="fi-FI" dirty="0"/>
              <a:t>Parisuhde kolmantena, </a:t>
            </a:r>
            <a:r>
              <a:rPr lang="fi-FI" dirty="0" err="1"/>
              <a:t>Therapeia</a:t>
            </a:r>
            <a:r>
              <a:rPr lang="fi-FI" dirty="0"/>
              <a:t> säätiö 2019</a:t>
            </a:r>
          </a:p>
        </p:txBody>
      </p:sp>
      <p:sp>
        <p:nvSpPr>
          <p:cNvPr id="5" name="Alatunnisteen paikkamerkki 4">
            <a:extLst>
              <a:ext uri="{FF2B5EF4-FFF2-40B4-BE49-F238E27FC236}">
                <a16:creationId xmlns:a16="http://schemas.microsoft.com/office/drawing/2014/main" id="{C450360E-ECC5-B613-C41B-7F122771588B}"/>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3777868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7" name="Group 24">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38" name="Freeform: Shape 25">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26">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27">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28">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42" name="Rectangle 30">
            <a:extLst>
              <a:ext uri="{FF2B5EF4-FFF2-40B4-BE49-F238E27FC236}">
                <a16:creationId xmlns:a16="http://schemas.microsoft.com/office/drawing/2014/main" id="{4958DF84-F5C6-794F-8945-485D6C107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2">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32BB2E8F-C5EF-02E7-B244-75D60A5B9A22}"/>
              </a:ext>
            </a:extLst>
          </p:cNvPr>
          <p:cNvSpPr>
            <a:spLocks noGrp="1"/>
          </p:cNvSpPr>
          <p:nvPr>
            <p:ph type="title"/>
          </p:nvPr>
        </p:nvSpPr>
        <p:spPr>
          <a:xfrm>
            <a:off x="1473390" y="1826096"/>
            <a:ext cx="3149221" cy="3206852"/>
          </a:xfrm>
        </p:spPr>
        <p:txBody>
          <a:bodyPr vert="horz" lIns="91440" tIns="45720" rIns="91440" bIns="45720" rtlCol="0" anchor="b">
            <a:normAutofit/>
          </a:bodyPr>
          <a:lstStyle/>
          <a:p>
            <a:pPr algn="ctr">
              <a:lnSpc>
                <a:spcPct val="90000"/>
              </a:lnSpc>
            </a:pPr>
            <a:r>
              <a:rPr lang="en-US" sz="1900" dirty="0"/>
              <a:t>KIITOS!</a:t>
            </a:r>
            <a:br>
              <a:rPr lang="en-US" sz="1900" dirty="0"/>
            </a:br>
            <a:br>
              <a:rPr lang="en-US" sz="1900" dirty="0"/>
            </a:br>
            <a:br>
              <a:rPr lang="en-US" sz="1900" dirty="0"/>
            </a:br>
            <a:r>
              <a:rPr lang="en-US" sz="1900" dirty="0"/>
              <a:t>Marjo Panttila</a:t>
            </a:r>
            <a:br>
              <a:rPr lang="en-US" sz="1900" dirty="0"/>
            </a:br>
            <a:r>
              <a:rPr lang="en-US" sz="1900" dirty="0" err="1"/>
              <a:t>Perhe</a:t>
            </a:r>
            <a:r>
              <a:rPr lang="en-US" sz="1900" dirty="0"/>
              <a:t>- ja </a:t>
            </a:r>
            <a:r>
              <a:rPr lang="en-US" sz="1900" dirty="0" err="1"/>
              <a:t>pariterapian</a:t>
            </a:r>
            <a:r>
              <a:rPr lang="en-US" sz="1900" dirty="0"/>
              <a:t> </a:t>
            </a:r>
            <a:r>
              <a:rPr lang="en-US" sz="1900" dirty="0" err="1"/>
              <a:t>kouluttajpsykoterapeutti</a:t>
            </a:r>
            <a:br>
              <a:rPr lang="en-US" sz="1900" dirty="0"/>
            </a:br>
            <a:r>
              <a:rPr lang="en-US" sz="1900" dirty="0" err="1"/>
              <a:t>Psykiatrinen</a:t>
            </a:r>
            <a:r>
              <a:rPr lang="en-US" sz="1900" dirty="0"/>
              <a:t> </a:t>
            </a:r>
            <a:r>
              <a:rPr lang="en-US" sz="1900" dirty="0" err="1"/>
              <a:t>sairaanhoitaja</a:t>
            </a:r>
            <a:br>
              <a:rPr lang="en-US" sz="1900" dirty="0"/>
            </a:br>
            <a:r>
              <a:rPr lang="en-US" sz="1900" dirty="0" err="1"/>
              <a:t>Työnohjaaja</a:t>
            </a:r>
            <a:br>
              <a:rPr lang="en-US" sz="1900" dirty="0"/>
            </a:br>
            <a:br>
              <a:rPr lang="en-US" sz="1900" dirty="0"/>
            </a:br>
            <a:r>
              <a:rPr lang="en-US" sz="1900" dirty="0" err="1"/>
              <a:t>Elämänihmettelijä</a:t>
            </a:r>
            <a:endParaRPr lang="en-US" sz="1900" dirty="0"/>
          </a:p>
        </p:txBody>
      </p:sp>
      <p:sp>
        <p:nvSpPr>
          <p:cNvPr id="3" name="Alatunnisteen paikkamerkki 2">
            <a:extLst>
              <a:ext uri="{FF2B5EF4-FFF2-40B4-BE49-F238E27FC236}">
                <a16:creationId xmlns:a16="http://schemas.microsoft.com/office/drawing/2014/main" id="{2574B834-865D-B977-E306-6639C12F84C1}"/>
              </a:ext>
            </a:extLst>
          </p:cNvPr>
          <p:cNvSpPr>
            <a:spLocks noGrp="1"/>
          </p:cNvSpPr>
          <p:nvPr>
            <p:ph type="ftr" sz="quarter" idx="11"/>
          </p:nvPr>
        </p:nvSpPr>
        <p:spPr>
          <a:xfrm>
            <a:off x="966745" y="501128"/>
            <a:ext cx="3311342" cy="365125"/>
          </a:xfrm>
        </p:spPr>
        <p:txBody>
          <a:bodyPr vert="horz" lIns="91440" tIns="45720" rIns="91440" bIns="45720" rtlCol="0" anchor="ctr">
            <a:normAutofit/>
          </a:bodyPr>
          <a:lstStyle/>
          <a:p>
            <a:pPr>
              <a:spcAft>
                <a:spcPts val="600"/>
              </a:spcAft>
            </a:pPr>
            <a:r>
              <a:rPr lang="en-US" i="0" kern="1200">
                <a:latin typeface="+mn-lt"/>
                <a:ea typeface="+mn-ea"/>
                <a:cs typeface="+mn-cs"/>
              </a:rPr>
              <a:t>Systeemiset Oy Marjo Panttila</a:t>
            </a:r>
          </a:p>
        </p:txBody>
      </p:sp>
      <p:sp>
        <p:nvSpPr>
          <p:cNvPr id="44" name="Freeform: Shape 34">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Kuva 6" descr="Kuva, joka sisältää kohteen mustavalkoinen, Ihmisen kasvot, henkilö, vaate&#10;&#10;Kuvaus luotu automaattisesti">
            <a:extLst>
              <a:ext uri="{FF2B5EF4-FFF2-40B4-BE49-F238E27FC236}">
                <a16:creationId xmlns:a16="http://schemas.microsoft.com/office/drawing/2014/main" id="{E259AF03-F07C-B9C4-B823-A14BC0095752}"/>
              </a:ext>
            </a:extLst>
          </p:cNvPr>
          <p:cNvPicPr>
            <a:picLocks noChangeAspect="1"/>
          </p:cNvPicPr>
          <p:nvPr/>
        </p:nvPicPr>
        <p:blipFill rotWithShape="1">
          <a:blip r:embed="rId2">
            <a:extLst>
              <a:ext uri="{28A0092B-C50C-407E-A947-70E740481C1C}">
                <a14:useLocalDpi xmlns:a14="http://schemas.microsoft.com/office/drawing/2010/main" val="0"/>
              </a:ext>
            </a:extLst>
          </a:blip>
          <a:srcRect t="4784" b="10629"/>
          <a:stretch/>
        </p:blipFill>
        <p:spPr>
          <a:xfrm>
            <a:off x="6075003" y="1863741"/>
            <a:ext cx="5571565" cy="3134025"/>
          </a:xfrm>
          <a:prstGeom prst="rect">
            <a:avLst/>
          </a:prstGeom>
        </p:spPr>
      </p:pic>
    </p:spTree>
    <p:extLst>
      <p:ext uri="{BB962C8B-B14F-4D97-AF65-F5344CB8AC3E}">
        <p14:creationId xmlns:p14="http://schemas.microsoft.com/office/powerpoint/2010/main" val="3970338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 5">
            <a:extLst>
              <a:ext uri="{FF2B5EF4-FFF2-40B4-BE49-F238E27FC236}">
                <a16:creationId xmlns:a16="http://schemas.microsoft.com/office/drawing/2014/main" id="{9C6FAC98-4D01-427B-98E1-CEAF16FF64B0}"/>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8968" b="6763"/>
          <a:stretch/>
        </p:blipFill>
        <p:spPr>
          <a:xfrm>
            <a:off x="20" y="10"/>
            <a:ext cx="12191980" cy="6857990"/>
          </a:xfrm>
          <a:prstGeom prst="rect">
            <a:avLst/>
          </a:prstGeom>
        </p:spPr>
      </p:pic>
      <p:sp>
        <p:nvSpPr>
          <p:cNvPr id="2" name="Otsikko 1">
            <a:extLst>
              <a:ext uri="{FF2B5EF4-FFF2-40B4-BE49-F238E27FC236}">
                <a16:creationId xmlns:a16="http://schemas.microsoft.com/office/drawing/2014/main" id="{EDECA677-10D8-4F0D-83E0-445D068AAF1C}"/>
              </a:ext>
            </a:extLst>
          </p:cNvPr>
          <p:cNvSpPr>
            <a:spLocks noGrp="1"/>
          </p:cNvSpPr>
          <p:nvPr>
            <p:ph type="title"/>
          </p:nvPr>
        </p:nvSpPr>
        <p:spPr>
          <a:xfrm>
            <a:off x="1066800" y="642594"/>
            <a:ext cx="10058400" cy="1371600"/>
          </a:xfrm>
        </p:spPr>
        <p:txBody>
          <a:bodyPr>
            <a:normAutofit/>
          </a:bodyPr>
          <a:lstStyle/>
          <a:p>
            <a:endParaRPr lang="fi-FI" dirty="0"/>
          </a:p>
        </p:txBody>
      </p:sp>
      <p:sp>
        <p:nvSpPr>
          <p:cNvPr id="3" name="Sisällön paikkamerkki 2">
            <a:extLst>
              <a:ext uri="{FF2B5EF4-FFF2-40B4-BE49-F238E27FC236}">
                <a16:creationId xmlns:a16="http://schemas.microsoft.com/office/drawing/2014/main" id="{A83DDB29-57B5-450E-832E-B79E31E84C74}"/>
              </a:ext>
            </a:extLst>
          </p:cNvPr>
          <p:cNvSpPr>
            <a:spLocks noGrp="1"/>
          </p:cNvSpPr>
          <p:nvPr>
            <p:ph idx="1"/>
          </p:nvPr>
        </p:nvSpPr>
        <p:spPr>
          <a:xfrm>
            <a:off x="1066800" y="2103120"/>
            <a:ext cx="10058400" cy="3931920"/>
          </a:xfrm>
        </p:spPr>
        <p:txBody>
          <a:bodyPr>
            <a:normAutofit/>
          </a:bodyPr>
          <a:lstStyle/>
          <a:p>
            <a:r>
              <a:rPr lang="fi-FI" sz="2000" dirty="0"/>
              <a:t>Rakkaus lisää rakkautta ja kykyä rakastaa. Mitä enemmän olemme saanteet kokea rakkautta ja huolenpitoa, sitä helpompi meidän luottaa  rakkauteen itseemme ja muihin ihmisiin.</a:t>
            </a:r>
          </a:p>
          <a:p>
            <a:endParaRPr lang="fi-FI" sz="2000" dirty="0"/>
          </a:p>
          <a:p>
            <a:r>
              <a:rPr lang="fi-FI" sz="2000" dirty="0"/>
              <a:t>Koettu rakkauden määrä kannattelee meitä myös vaikeuksissa.</a:t>
            </a:r>
          </a:p>
          <a:p>
            <a:endParaRPr lang="fi-FI" sz="2000" dirty="0"/>
          </a:p>
          <a:p>
            <a:r>
              <a:rPr lang="fi-FI" sz="2000" dirty="0"/>
              <a:t>Menneisyytemme elää meissä, se on tallentunut meihin muistoina, ei aina kielellisinä vaan kokemuksellisina, kehollisina jälkinä.</a:t>
            </a:r>
          </a:p>
        </p:txBody>
      </p:sp>
      <p:sp>
        <p:nvSpPr>
          <p:cNvPr id="13" name="Rectangle 12">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fi-FI"/>
          </a:p>
        </p:txBody>
      </p:sp>
      <p:sp>
        <p:nvSpPr>
          <p:cNvPr id="5" name="Alatunnisteen paikkamerkki 4">
            <a:extLst>
              <a:ext uri="{FF2B5EF4-FFF2-40B4-BE49-F238E27FC236}">
                <a16:creationId xmlns:a16="http://schemas.microsoft.com/office/drawing/2014/main" id="{D2E3E3FA-691D-6882-1254-6D70C0610D02}"/>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813269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Kuva 15" descr="Vanhemmat ja lapsen pelaaminen">
            <a:extLst>
              <a:ext uri="{FF2B5EF4-FFF2-40B4-BE49-F238E27FC236}">
                <a16:creationId xmlns:a16="http://schemas.microsoft.com/office/drawing/2014/main" id="{91FA4E77-ED37-400B-8A36-C35ECB444B79}"/>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2" name="Otsikko 1">
            <a:extLst>
              <a:ext uri="{FF2B5EF4-FFF2-40B4-BE49-F238E27FC236}">
                <a16:creationId xmlns:a16="http://schemas.microsoft.com/office/drawing/2014/main" id="{3034030C-4208-4A93-A38B-CA08F075F0A4}"/>
              </a:ext>
            </a:extLst>
          </p:cNvPr>
          <p:cNvSpPr>
            <a:spLocks noGrp="1"/>
          </p:cNvSpPr>
          <p:nvPr>
            <p:ph type="title"/>
          </p:nvPr>
        </p:nvSpPr>
        <p:spPr>
          <a:xfrm>
            <a:off x="1066800" y="642594"/>
            <a:ext cx="10058400" cy="1371600"/>
          </a:xfrm>
        </p:spPr>
        <p:txBody>
          <a:bodyPr>
            <a:normAutofit/>
          </a:bodyPr>
          <a:lstStyle/>
          <a:p>
            <a:endParaRPr lang="fi-FI"/>
          </a:p>
        </p:txBody>
      </p:sp>
      <p:sp>
        <p:nvSpPr>
          <p:cNvPr id="3" name="Sisällön paikkamerkki 2">
            <a:extLst>
              <a:ext uri="{FF2B5EF4-FFF2-40B4-BE49-F238E27FC236}">
                <a16:creationId xmlns:a16="http://schemas.microsoft.com/office/drawing/2014/main" id="{4C67EACC-E012-4B33-AB67-BCDBA5CC1F9A}"/>
              </a:ext>
            </a:extLst>
          </p:cNvPr>
          <p:cNvSpPr>
            <a:spLocks noGrp="1"/>
          </p:cNvSpPr>
          <p:nvPr>
            <p:ph idx="1"/>
          </p:nvPr>
        </p:nvSpPr>
        <p:spPr>
          <a:xfrm>
            <a:off x="1066800" y="2103120"/>
            <a:ext cx="10058400" cy="3931920"/>
          </a:xfrm>
        </p:spPr>
        <p:txBody>
          <a:bodyPr>
            <a:normAutofit/>
          </a:bodyPr>
          <a:lstStyle/>
          <a:p>
            <a:r>
              <a:rPr lang="fi-FI" sz="2800" dirty="0"/>
              <a:t>Jos lapsi löytää äidissä rakkauden isään ja isässä rakkauden äitiin, niin lapsen on hyvä olla. Hän kokee itsensä jäsentyneeksi ja kannatelluksi sekä omaksuu heidän kyvyn kannatella.</a:t>
            </a:r>
          </a:p>
          <a:p>
            <a:pPr lvl="4"/>
            <a:r>
              <a:rPr lang="fi-FI" sz="2800" dirty="0"/>
              <a:t>- </a:t>
            </a:r>
            <a:r>
              <a:rPr lang="fi-FI" sz="2800" dirty="0" err="1"/>
              <a:t>Bion</a:t>
            </a:r>
            <a:endParaRPr lang="fi-FI" sz="2800" dirty="0"/>
          </a:p>
          <a:p>
            <a:endParaRPr lang="fi-FI" dirty="0"/>
          </a:p>
        </p:txBody>
      </p:sp>
      <p:sp>
        <p:nvSpPr>
          <p:cNvPr id="23" name="Rectangle 22">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fi-FI"/>
          </a:p>
        </p:txBody>
      </p:sp>
      <p:sp>
        <p:nvSpPr>
          <p:cNvPr id="5" name="Alatunnisteen paikkamerkki 4">
            <a:extLst>
              <a:ext uri="{FF2B5EF4-FFF2-40B4-BE49-F238E27FC236}">
                <a16:creationId xmlns:a16="http://schemas.microsoft.com/office/drawing/2014/main" id="{5761379C-5183-60B3-745F-48164D3A8F40}"/>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1563040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9">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11" name="Freeform: Shape 10">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11">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16" name="Rectangle 15">
            <a:extLst>
              <a:ext uri="{FF2B5EF4-FFF2-40B4-BE49-F238E27FC236}">
                <a16:creationId xmlns:a16="http://schemas.microsoft.com/office/drawing/2014/main" id="{02856439-F4E3-D54F-9416-42ABDCE1D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Kahden aikuisille ja lasten yläreunassa kunkin muun">
            <a:extLst>
              <a:ext uri="{FF2B5EF4-FFF2-40B4-BE49-F238E27FC236}">
                <a16:creationId xmlns:a16="http://schemas.microsoft.com/office/drawing/2014/main" id="{3E86FAB1-92B2-402D-A799-9D46D77855B3}"/>
              </a:ext>
            </a:extLst>
          </p:cNvPr>
          <p:cNvPicPr>
            <a:picLocks noChangeAspect="1"/>
          </p:cNvPicPr>
          <p:nvPr/>
        </p:nvPicPr>
        <p:blipFill rotWithShape="1">
          <a:blip r:embed="rId2"/>
          <a:srcRect t="15730"/>
          <a:stretch/>
        </p:blipFill>
        <p:spPr>
          <a:xfrm>
            <a:off x="20" y="10"/>
            <a:ext cx="12191979" cy="6857989"/>
          </a:xfrm>
          <a:prstGeom prst="rect">
            <a:avLst/>
          </a:prstGeom>
        </p:spPr>
      </p:pic>
      <p:sp>
        <p:nvSpPr>
          <p:cNvPr id="18" name="Rectangle 17">
            <a:extLst>
              <a:ext uri="{FF2B5EF4-FFF2-40B4-BE49-F238E27FC236}">
                <a16:creationId xmlns:a16="http://schemas.microsoft.com/office/drawing/2014/main" id="{C364144C-8BB1-450F-812B-D7D09A795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3485"/>
            <a:ext cx="12192000" cy="4604516"/>
          </a:xfrm>
          <a:prstGeom prst="rect">
            <a:avLst/>
          </a:prstGeom>
          <a:gradFill>
            <a:gsLst>
              <a:gs pos="7000">
                <a:srgbClr val="000000">
                  <a:alpha val="0"/>
                </a:srgbClr>
              </a:gs>
              <a:gs pos="56000">
                <a:srgbClr val="000000">
                  <a:alpha val="56000"/>
                </a:srgbClr>
              </a:gs>
              <a:gs pos="100000">
                <a:srgbClr val="000000">
                  <a:alpha val="6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847E897D-97BB-4D47-A2D6-140A9030BC96}"/>
              </a:ext>
            </a:extLst>
          </p:cNvPr>
          <p:cNvSpPr>
            <a:spLocks noGrp="1"/>
          </p:cNvSpPr>
          <p:nvPr>
            <p:ph type="title"/>
          </p:nvPr>
        </p:nvSpPr>
        <p:spPr>
          <a:xfrm>
            <a:off x="2101755" y="2253484"/>
            <a:ext cx="7983941" cy="2571001"/>
          </a:xfrm>
        </p:spPr>
        <p:txBody>
          <a:bodyPr vert="horz" lIns="91440" tIns="45720" rIns="91440" bIns="45720" rtlCol="0" anchor="b">
            <a:normAutofit/>
          </a:bodyPr>
          <a:lstStyle/>
          <a:p>
            <a:pPr algn="ctr"/>
            <a:r>
              <a:rPr lang="en-US" sz="4400">
                <a:solidFill>
                  <a:srgbClr val="FFFFFF"/>
                </a:solidFill>
              </a:rPr>
              <a:t>SUHDE </a:t>
            </a:r>
          </a:p>
        </p:txBody>
      </p:sp>
      <p:sp>
        <p:nvSpPr>
          <p:cNvPr id="3" name="Sisällön paikkamerkki 2">
            <a:extLst>
              <a:ext uri="{FF2B5EF4-FFF2-40B4-BE49-F238E27FC236}">
                <a16:creationId xmlns:a16="http://schemas.microsoft.com/office/drawing/2014/main" id="{6C9ED4F0-A6E2-4005-A9F1-A0943317FCE9}"/>
              </a:ext>
            </a:extLst>
          </p:cNvPr>
          <p:cNvSpPr>
            <a:spLocks noGrp="1"/>
          </p:cNvSpPr>
          <p:nvPr>
            <p:ph idx="1"/>
          </p:nvPr>
        </p:nvSpPr>
        <p:spPr>
          <a:xfrm>
            <a:off x="2320119" y="5015553"/>
            <a:ext cx="7533565" cy="889948"/>
          </a:xfrm>
        </p:spPr>
        <p:txBody>
          <a:bodyPr vert="horz" lIns="91440" tIns="45720" rIns="91440" bIns="45720" rtlCol="0" anchor="ctr">
            <a:normAutofit/>
          </a:bodyPr>
          <a:lstStyle/>
          <a:p>
            <a:pPr marL="0" indent="0" algn="ctr">
              <a:buNone/>
            </a:pPr>
            <a:r>
              <a:rPr lang="en-US" cap="all" spc="300">
                <a:solidFill>
                  <a:srgbClr val="FFFFFF"/>
                </a:solidFill>
              </a:rPr>
              <a:t>AINOA TAPA OPPIA ON OLLA SUHTEESSA MUIDEN KANSSA</a:t>
            </a:r>
          </a:p>
        </p:txBody>
      </p:sp>
      <p:sp>
        <p:nvSpPr>
          <p:cNvPr id="6" name="Alatunnisteen paikkamerkki 5">
            <a:extLst>
              <a:ext uri="{FF2B5EF4-FFF2-40B4-BE49-F238E27FC236}">
                <a16:creationId xmlns:a16="http://schemas.microsoft.com/office/drawing/2014/main" id="{8AD2E07F-52DF-E390-8EC3-85B7FE220228}"/>
              </a:ext>
            </a:extLst>
          </p:cNvPr>
          <p:cNvSpPr>
            <a:spLocks noGrp="1"/>
          </p:cNvSpPr>
          <p:nvPr>
            <p:ph type="ftr" sz="quarter" idx="11"/>
          </p:nvPr>
        </p:nvSpPr>
        <p:spPr/>
        <p:txBody>
          <a:bodyPr/>
          <a:lstStyle/>
          <a:p>
            <a:r>
              <a:rPr lang="en-US"/>
              <a:t>Marjo Panttila Systeemiset Oy</a:t>
            </a:r>
          </a:p>
        </p:txBody>
      </p:sp>
    </p:spTree>
    <p:extLst>
      <p:ext uri="{BB962C8B-B14F-4D97-AF65-F5344CB8AC3E}">
        <p14:creationId xmlns:p14="http://schemas.microsoft.com/office/powerpoint/2010/main" val="247014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0">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6" name="Rectangle 12">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useBgFill="1">
        <p:nvSpPr>
          <p:cNvPr id="18" name="Rectangle 14">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359CD00D-17AF-4DEE-8EB2-940BB819637B}"/>
              </a:ext>
            </a:extLst>
          </p:cNvPr>
          <p:cNvSpPr>
            <a:spLocks noGrp="1"/>
          </p:cNvSpPr>
          <p:nvPr>
            <p:ph type="title"/>
          </p:nvPr>
        </p:nvSpPr>
        <p:spPr>
          <a:xfrm>
            <a:off x="7532835" y="1420706"/>
            <a:ext cx="3466540" cy="4016587"/>
          </a:xfrm>
        </p:spPr>
        <p:txBody>
          <a:bodyPr>
            <a:normAutofit/>
          </a:bodyPr>
          <a:lstStyle/>
          <a:p>
            <a:r>
              <a:rPr lang="fi-FI" sz="3600"/>
              <a:t>PARISUHDE</a:t>
            </a:r>
          </a:p>
        </p:txBody>
      </p:sp>
      <p:sp>
        <p:nvSpPr>
          <p:cNvPr id="3" name="Sisällön paikkamerkki 2">
            <a:extLst>
              <a:ext uri="{FF2B5EF4-FFF2-40B4-BE49-F238E27FC236}">
                <a16:creationId xmlns:a16="http://schemas.microsoft.com/office/drawing/2014/main" id="{21417737-094C-4FEF-A77F-0049AF840649}"/>
              </a:ext>
            </a:extLst>
          </p:cNvPr>
          <p:cNvSpPr>
            <a:spLocks noGrp="1"/>
          </p:cNvSpPr>
          <p:nvPr>
            <p:ph idx="1"/>
          </p:nvPr>
        </p:nvSpPr>
        <p:spPr>
          <a:xfrm>
            <a:off x="1440519" y="1420706"/>
            <a:ext cx="5514758" cy="4016587"/>
          </a:xfrm>
        </p:spPr>
        <p:txBody>
          <a:bodyPr anchor="ctr">
            <a:normAutofit/>
          </a:bodyPr>
          <a:lstStyle/>
          <a:p>
            <a:r>
              <a:rPr lang="fi-FI">
                <a:solidFill>
                  <a:schemeClr val="tx1">
                    <a:lumMod val="75000"/>
                    <a:lumOff val="25000"/>
                  </a:schemeClr>
                </a:solidFill>
              </a:rPr>
              <a:t>Parisuhde tarkoittaa kiintymykseen ja seksuaalisuuteen perustuvaa kahdenvälistä suhdetta</a:t>
            </a:r>
          </a:p>
          <a:p>
            <a:endParaRPr lang="fi-FI">
              <a:solidFill>
                <a:schemeClr val="tx1">
                  <a:lumMod val="75000"/>
                  <a:lumOff val="25000"/>
                </a:schemeClr>
              </a:solidFill>
            </a:endParaRPr>
          </a:p>
          <a:p>
            <a:r>
              <a:rPr lang="fi-FI">
                <a:solidFill>
                  <a:schemeClr val="tx1">
                    <a:lumMod val="75000"/>
                    <a:lumOff val="25000"/>
                  </a:schemeClr>
                </a:solidFill>
              </a:rPr>
              <a:t>Meillä kaikilla on mielikuva kahdenvälisestä, intiimistä parisuhteesta</a:t>
            </a:r>
          </a:p>
          <a:p>
            <a:endParaRPr lang="fi-FI">
              <a:solidFill>
                <a:schemeClr val="tx1">
                  <a:lumMod val="75000"/>
                  <a:lumOff val="25000"/>
                </a:schemeClr>
              </a:solidFill>
            </a:endParaRPr>
          </a:p>
          <a:p>
            <a:r>
              <a:rPr lang="fi-FI">
                <a:solidFill>
                  <a:schemeClr val="tx1">
                    <a:lumMod val="75000"/>
                    <a:lumOff val="25000"/>
                  </a:schemeClr>
                </a:solidFill>
              </a:rPr>
              <a:t>Turvallinen kiintymyssuhde on toimivaa riippuvuutta</a:t>
            </a:r>
          </a:p>
        </p:txBody>
      </p:sp>
      <p:cxnSp>
        <p:nvCxnSpPr>
          <p:cNvPr id="19" name="Straight Connector 16">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Alatunnisteen paikkamerkki 4">
            <a:extLst>
              <a:ext uri="{FF2B5EF4-FFF2-40B4-BE49-F238E27FC236}">
                <a16:creationId xmlns:a16="http://schemas.microsoft.com/office/drawing/2014/main" id="{FAA875DA-E4DE-6498-A97B-AEDB9904719D}"/>
              </a:ext>
            </a:extLst>
          </p:cNvPr>
          <p:cNvSpPr>
            <a:spLocks noGrp="1"/>
          </p:cNvSpPr>
          <p:nvPr>
            <p:ph type="ftr" sz="quarter" idx="11"/>
          </p:nvPr>
        </p:nvSpPr>
        <p:spPr/>
        <p:txBody>
          <a:bodyPr/>
          <a:lstStyle/>
          <a:p>
            <a:pPr rtl="0"/>
            <a:r>
              <a:rPr lang="en-US"/>
              <a:t>Marjo Panttila Systeemiset Oy</a:t>
            </a:r>
          </a:p>
        </p:txBody>
      </p:sp>
    </p:spTree>
    <p:extLst>
      <p:ext uri="{BB962C8B-B14F-4D97-AF65-F5344CB8AC3E}">
        <p14:creationId xmlns:p14="http://schemas.microsoft.com/office/powerpoint/2010/main" val="8333998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Lämmin sininen">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2.xml><?xml version="1.0" encoding="utf-8"?>
<a:theme xmlns:a="http://schemas.openxmlformats.org/drawingml/2006/main" name="MarrakeshVTI">
  <a:themeElements>
    <a:clrScheme name="AnalogousFromDarkSeedLeftStep">
      <a:dk1>
        <a:srgbClr val="000000"/>
      </a:dk1>
      <a:lt1>
        <a:srgbClr val="FFFFFF"/>
      </a:lt1>
      <a:dk2>
        <a:srgbClr val="1B2F2F"/>
      </a:dk2>
      <a:lt2>
        <a:srgbClr val="F2F3F0"/>
      </a:lt2>
      <a:accent1>
        <a:srgbClr val="633BD5"/>
      </a:accent1>
      <a:accent2>
        <a:srgbClr val="374DC7"/>
      </a:accent2>
      <a:accent3>
        <a:srgbClr val="3B93D5"/>
      </a:accent3>
      <a:accent4>
        <a:srgbClr val="28BDBF"/>
      </a:accent4>
      <a:accent5>
        <a:srgbClr val="36C289"/>
      </a:accent5>
      <a:accent6>
        <a:srgbClr val="29C345"/>
      </a:accent6>
      <a:hlink>
        <a:srgbClr val="349C83"/>
      </a:hlink>
      <a:folHlink>
        <a:srgbClr val="7F7F7F"/>
      </a:folHlink>
    </a:clrScheme>
    <a:fontScheme name="Goudy">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rakeshVTI" id="{DCD97A9B-DAE4-42FA-B2F9-0A5C34F43D6C}" vid="{A7163F41-974B-4A88-831F-D9DFFFE40CEC}"/>
    </a:ext>
  </a:extLst>
</a:theme>
</file>

<file path=ppt/theme/theme3.xml><?xml version="1.0" encoding="utf-8"?>
<a:theme xmlns:a="http://schemas.openxmlformats.org/drawingml/2006/main" name="MarrakeshVTI">
  <a:themeElements>
    <a:clrScheme name="AnalogousFromDarkSeedLeftStep">
      <a:dk1>
        <a:srgbClr val="000000"/>
      </a:dk1>
      <a:lt1>
        <a:srgbClr val="FFFFFF"/>
      </a:lt1>
      <a:dk2>
        <a:srgbClr val="1B2F2F"/>
      </a:dk2>
      <a:lt2>
        <a:srgbClr val="F2F3F0"/>
      </a:lt2>
      <a:accent1>
        <a:srgbClr val="633BD5"/>
      </a:accent1>
      <a:accent2>
        <a:srgbClr val="374DC7"/>
      </a:accent2>
      <a:accent3>
        <a:srgbClr val="3B93D5"/>
      </a:accent3>
      <a:accent4>
        <a:srgbClr val="28BDBF"/>
      </a:accent4>
      <a:accent5>
        <a:srgbClr val="36C289"/>
      </a:accent5>
      <a:accent6>
        <a:srgbClr val="29C345"/>
      </a:accent6>
      <a:hlink>
        <a:srgbClr val="349C83"/>
      </a:hlink>
      <a:folHlink>
        <a:srgbClr val="7F7F7F"/>
      </a:folHlink>
    </a:clrScheme>
    <a:fontScheme name="Goudy">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rakeshVTI" id="{DCD97A9B-DAE4-42FA-B2F9-0A5C34F43D6C}" vid="{A7163F41-974B-4A88-831F-D9DFFFE40CEC}"/>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323</TotalTime>
  <Words>2570</Words>
  <Application>Microsoft Office PowerPoint</Application>
  <PresentationFormat>Laajakuva</PresentationFormat>
  <Paragraphs>346</Paragraphs>
  <Slides>55</Slides>
  <Notes>2</Notes>
  <HiddenSlides>0</HiddenSlides>
  <MMClips>0</MMClips>
  <ScaleCrop>false</ScaleCrop>
  <HeadingPairs>
    <vt:vector size="6" baseType="variant">
      <vt:variant>
        <vt:lpstr>Käytetyt fontit</vt:lpstr>
      </vt:variant>
      <vt:variant>
        <vt:i4>4</vt:i4>
      </vt:variant>
      <vt:variant>
        <vt:lpstr>Teema</vt:lpstr>
      </vt:variant>
      <vt:variant>
        <vt:i4>3</vt:i4>
      </vt:variant>
      <vt:variant>
        <vt:lpstr>Dian otsikot</vt:lpstr>
      </vt:variant>
      <vt:variant>
        <vt:i4>55</vt:i4>
      </vt:variant>
    </vt:vector>
  </HeadingPairs>
  <TitlesOfParts>
    <vt:vector size="62" baseType="lpstr">
      <vt:lpstr>Arial</vt:lpstr>
      <vt:lpstr>Calibri</vt:lpstr>
      <vt:lpstr>Century Gothic</vt:lpstr>
      <vt:lpstr>Goudy Old Style</vt:lpstr>
      <vt:lpstr>Savon</vt:lpstr>
      <vt:lpstr>MarrakeshVTI</vt:lpstr>
      <vt:lpstr>MarrakeshVTI</vt:lpstr>
      <vt:lpstr>PARISUHDE, IKUINEN ARVOITUS</vt:lpstr>
      <vt:lpstr>PowerPoint-esitys</vt:lpstr>
      <vt:lpstr>RAKASTETUKSI TULEMISEN TARVE</vt:lpstr>
      <vt:lpstr>PowerPoint-esitys</vt:lpstr>
      <vt:lpstr>PowerPoint-esitys</vt:lpstr>
      <vt:lpstr>PowerPoint-esitys</vt:lpstr>
      <vt:lpstr>PowerPoint-esitys</vt:lpstr>
      <vt:lpstr>SUHDE </vt:lpstr>
      <vt:lpstr>PARISUHDE</vt:lpstr>
      <vt:lpstr>PowerPoint-esitys</vt:lpstr>
      <vt:lpstr>Elämän relationaalisuus,    Jaakko Seikkula</vt:lpstr>
      <vt:lpstr>Intersubjektiivisuus</vt:lpstr>
      <vt:lpstr>Dialoginen ihmiskuva</vt:lpstr>
      <vt:lpstr>Tässä ja nyt</vt:lpstr>
      <vt:lpstr>Ensimmäinen kieli on liike   </vt:lpstr>
      <vt:lpstr>KEHITYKSELLINEN NÄKÖKULMA PARISUHTEESEEN</vt:lpstr>
      <vt:lpstr>PowerPoint-esitys</vt:lpstr>
      <vt:lpstr>PowerPoint-esitys</vt:lpstr>
      <vt:lpstr>PARISUHTEEN ULOTTUVUUKSIA</vt:lpstr>
      <vt:lpstr>PowerPoint-esitys</vt:lpstr>
      <vt:lpstr>PowerPoint-esitys</vt:lpstr>
      <vt:lpstr>Tärkeitä teemoja PARIterapiassa</vt:lpstr>
      <vt:lpstr>PowerPoint-esitys</vt:lpstr>
      <vt:lpstr>PowerPoint-esitys</vt:lpstr>
      <vt:lpstr>PARITERAPIAAN TULON SYITÄ:</vt:lpstr>
      <vt:lpstr>PARITERAPIASSA</vt:lpstr>
      <vt:lpstr>PARITERAPIASSA</vt:lpstr>
      <vt:lpstr>PARITERAPIASSA</vt:lpstr>
      <vt:lpstr>Sosiaalinen konstruktionismi pariterapiassa</vt:lpstr>
      <vt:lpstr>PowerPoint-esitys</vt:lpstr>
      <vt:lpstr>Yhteistyösuhde</vt:lpstr>
      <vt:lpstr>PowerPoint-esitys</vt:lpstr>
      <vt:lpstr>HYVÄ VUOROVAIKUTUS</vt:lpstr>
      <vt:lpstr>PARITERAPEUTTI SUHTEESSA PARIIN</vt:lpstr>
      <vt:lpstr>Yhteistyösuhde</vt:lpstr>
      <vt:lpstr>Hypoteesit</vt:lpstr>
      <vt:lpstr>Hyvä hypoteesi</vt:lpstr>
      <vt:lpstr>PowerPoint-esitys</vt:lpstr>
      <vt:lpstr>PowerPoint-esitys</vt:lpstr>
      <vt:lpstr>Systeemit, systeemisyys</vt:lpstr>
      <vt:lpstr>Systeemit syntyvät</vt:lpstr>
      <vt:lpstr>Haastattelu</vt:lpstr>
      <vt:lpstr>Sirkulaarisuus</vt:lpstr>
      <vt:lpstr>Erot</vt:lpstr>
      <vt:lpstr>Kysymykset</vt:lpstr>
      <vt:lpstr>PowerPoint-esitys</vt:lpstr>
      <vt:lpstr>PowerPoint-esitys</vt:lpstr>
      <vt:lpstr>Avoimet kysymykset</vt:lpstr>
      <vt:lpstr>Suljetut kysymykset</vt:lpstr>
      <vt:lpstr>Vaihtoehtokysymykset</vt:lpstr>
      <vt:lpstr>Ammatti-identiteetti</vt:lpstr>
      <vt:lpstr>Ammatti-identiteetti</vt:lpstr>
      <vt:lpstr>PowerPoint-esitys</vt:lpstr>
      <vt:lpstr>Lähteet</vt:lpstr>
      <vt:lpstr>KIITOS!   Marjo Panttila Perhe- ja pariterapian kouluttajpsykoterapeutti Psykiatrinen sairaanhoitaja Työnohjaaja  Elämänihmettelijä</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Parit terapiassa</dc:title>
  <dc:creator>Marjo Panttila</dc:creator>
  <cp:lastModifiedBy>Marjo Panttila</cp:lastModifiedBy>
  <cp:revision>7</cp:revision>
  <cp:lastPrinted>2022-02-13T09:19:47Z</cp:lastPrinted>
  <dcterms:created xsi:type="dcterms:W3CDTF">2020-11-07T17:12:21Z</dcterms:created>
  <dcterms:modified xsi:type="dcterms:W3CDTF">2024-01-30T19:20:26Z</dcterms:modified>
</cp:coreProperties>
</file>