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660" r:id="rId2"/>
  </p:sldMasterIdLst>
  <p:notesMasterIdLst>
    <p:notesMasterId r:id="rId23"/>
  </p:notesMasterIdLst>
  <p:sldIdLst>
    <p:sldId id="256" r:id="rId3"/>
    <p:sldId id="336" r:id="rId4"/>
    <p:sldId id="339" r:id="rId5"/>
    <p:sldId id="340" r:id="rId6"/>
    <p:sldId id="315" r:id="rId7"/>
    <p:sldId id="313" r:id="rId8"/>
    <p:sldId id="338" r:id="rId9"/>
    <p:sldId id="332" r:id="rId10"/>
    <p:sldId id="333" r:id="rId11"/>
    <p:sldId id="330" r:id="rId12"/>
    <p:sldId id="312" r:id="rId13"/>
    <p:sldId id="327" r:id="rId14"/>
    <p:sldId id="320" r:id="rId15"/>
    <p:sldId id="328" r:id="rId16"/>
    <p:sldId id="316" r:id="rId17"/>
    <p:sldId id="267" r:id="rId18"/>
    <p:sldId id="287" r:id="rId19"/>
    <p:sldId id="284" r:id="rId20"/>
    <p:sldId id="299" r:id="rId21"/>
    <p:sldId id="308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2A08F-973A-4E7B-92D3-08E81A8CE49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5FD2E-3F1A-47CB-932B-B7BA76F200DA}">
      <dgm:prSet/>
      <dgm:spPr/>
      <dgm:t>
        <a:bodyPr/>
        <a:lstStyle/>
        <a:p>
          <a:r>
            <a:rPr lang="fi-FI" dirty="0"/>
            <a:t>Yhteys toisiin ihmisiin – kokemus siitä, että on tärkeä</a:t>
          </a:r>
          <a:endParaRPr lang="en-US" dirty="0"/>
        </a:p>
      </dgm:t>
    </dgm:pt>
    <dgm:pt modelId="{801372EA-F4F5-417C-B8D4-D8ED1BC87C24}" type="parTrans" cxnId="{2CD81716-1A88-4806-AF1B-59A16D81480E}">
      <dgm:prSet/>
      <dgm:spPr/>
      <dgm:t>
        <a:bodyPr/>
        <a:lstStyle/>
        <a:p>
          <a:endParaRPr lang="en-US"/>
        </a:p>
      </dgm:t>
    </dgm:pt>
    <dgm:pt modelId="{9661E8F7-B1E7-4561-A320-FA52F52F2C1E}" type="sibTrans" cxnId="{2CD81716-1A88-4806-AF1B-59A16D81480E}">
      <dgm:prSet/>
      <dgm:spPr/>
      <dgm:t>
        <a:bodyPr/>
        <a:lstStyle/>
        <a:p>
          <a:endParaRPr lang="en-US"/>
        </a:p>
      </dgm:t>
    </dgm:pt>
    <dgm:pt modelId="{0C2CE97E-29FA-4041-BA1E-D956353EF1A9}">
      <dgm:prSet/>
      <dgm:spPr/>
      <dgm:t>
        <a:bodyPr/>
        <a:lstStyle/>
        <a:p>
          <a:r>
            <a:rPr lang="fi-FI"/>
            <a:t>Tunnetaidot</a:t>
          </a:r>
          <a:endParaRPr lang="en-US"/>
        </a:p>
      </dgm:t>
    </dgm:pt>
    <dgm:pt modelId="{C4FB9E35-3C47-4959-94BD-24BD932DE04D}" type="parTrans" cxnId="{C562495E-E76F-4A1A-9313-06F1985DE639}">
      <dgm:prSet/>
      <dgm:spPr/>
      <dgm:t>
        <a:bodyPr/>
        <a:lstStyle/>
        <a:p>
          <a:endParaRPr lang="en-US"/>
        </a:p>
      </dgm:t>
    </dgm:pt>
    <dgm:pt modelId="{842B9B43-4F84-4D4F-BA52-F3DB6DB89CE6}" type="sibTrans" cxnId="{C562495E-E76F-4A1A-9313-06F1985DE639}">
      <dgm:prSet/>
      <dgm:spPr/>
      <dgm:t>
        <a:bodyPr/>
        <a:lstStyle/>
        <a:p>
          <a:endParaRPr lang="en-US"/>
        </a:p>
      </dgm:t>
    </dgm:pt>
    <dgm:pt modelId="{CEE009BC-6B63-4D34-90D3-6AA68A33AF9F}">
      <dgm:prSet/>
      <dgm:spPr/>
      <dgm:t>
        <a:bodyPr/>
        <a:lstStyle/>
        <a:p>
          <a:r>
            <a:rPr lang="fi-FI"/>
            <a:t>Keholliset menetelmät – hengittäminen ja itsen säätelykeinot</a:t>
          </a:r>
          <a:endParaRPr lang="en-US"/>
        </a:p>
      </dgm:t>
    </dgm:pt>
    <dgm:pt modelId="{2DA5FD2F-0182-4045-A35A-171A1CAD9485}" type="parTrans" cxnId="{2FC73EBA-EFE7-4C73-9AB8-A0BDC96E906F}">
      <dgm:prSet/>
      <dgm:spPr/>
      <dgm:t>
        <a:bodyPr/>
        <a:lstStyle/>
        <a:p>
          <a:endParaRPr lang="en-US"/>
        </a:p>
      </dgm:t>
    </dgm:pt>
    <dgm:pt modelId="{33B62627-0063-475A-A509-7287998FED5C}" type="sibTrans" cxnId="{2FC73EBA-EFE7-4C73-9AB8-A0BDC96E906F}">
      <dgm:prSet/>
      <dgm:spPr/>
      <dgm:t>
        <a:bodyPr/>
        <a:lstStyle/>
        <a:p>
          <a:endParaRPr lang="en-US"/>
        </a:p>
      </dgm:t>
    </dgm:pt>
    <dgm:pt modelId="{B7E6949E-5403-48D7-98A5-3099867BA13C}">
      <dgm:prSet/>
      <dgm:spPr/>
      <dgm:t>
        <a:bodyPr/>
        <a:lstStyle/>
        <a:p>
          <a:r>
            <a:rPr lang="fi-FI"/>
            <a:t>Tietoisen läsnäolon taidot</a:t>
          </a:r>
          <a:endParaRPr lang="en-US"/>
        </a:p>
      </dgm:t>
    </dgm:pt>
    <dgm:pt modelId="{4713233B-E3C0-405C-B136-DD2AAA2DE845}" type="parTrans" cxnId="{C3037A02-BD61-4C99-A874-79D96EDBC8EE}">
      <dgm:prSet/>
      <dgm:spPr/>
      <dgm:t>
        <a:bodyPr/>
        <a:lstStyle/>
        <a:p>
          <a:endParaRPr lang="en-US"/>
        </a:p>
      </dgm:t>
    </dgm:pt>
    <dgm:pt modelId="{0AB0686F-41C0-4006-842C-B4A77A442E20}" type="sibTrans" cxnId="{C3037A02-BD61-4C99-A874-79D96EDBC8EE}">
      <dgm:prSet/>
      <dgm:spPr/>
      <dgm:t>
        <a:bodyPr/>
        <a:lstStyle/>
        <a:p>
          <a:endParaRPr lang="en-US"/>
        </a:p>
      </dgm:t>
    </dgm:pt>
    <dgm:pt modelId="{AE37ADB6-0F05-42EC-8A50-994BC87A9ABF}" type="pres">
      <dgm:prSet presAssocID="{34C2A08F-973A-4E7B-92D3-08E81A8CE495}" presName="vert0" presStyleCnt="0">
        <dgm:presLayoutVars>
          <dgm:dir/>
          <dgm:animOne val="branch"/>
          <dgm:animLvl val="lvl"/>
        </dgm:presLayoutVars>
      </dgm:prSet>
      <dgm:spPr/>
    </dgm:pt>
    <dgm:pt modelId="{387892FC-AE3A-4171-9D50-339A18A29B7B}" type="pres">
      <dgm:prSet presAssocID="{CBE5FD2E-3F1A-47CB-932B-B7BA76F200DA}" presName="thickLine" presStyleLbl="alignNode1" presStyleIdx="0" presStyleCnt="4"/>
      <dgm:spPr/>
    </dgm:pt>
    <dgm:pt modelId="{295ADF3B-CCE7-46A4-9376-1DC35F1A963B}" type="pres">
      <dgm:prSet presAssocID="{CBE5FD2E-3F1A-47CB-932B-B7BA76F200DA}" presName="horz1" presStyleCnt="0"/>
      <dgm:spPr/>
    </dgm:pt>
    <dgm:pt modelId="{836E5FBA-2141-4AE7-B3AA-E41C4C04F367}" type="pres">
      <dgm:prSet presAssocID="{CBE5FD2E-3F1A-47CB-932B-B7BA76F200DA}" presName="tx1" presStyleLbl="revTx" presStyleIdx="0" presStyleCnt="4"/>
      <dgm:spPr/>
    </dgm:pt>
    <dgm:pt modelId="{FC8234D0-DB00-4977-8A31-94DBF5A7BDE6}" type="pres">
      <dgm:prSet presAssocID="{CBE5FD2E-3F1A-47CB-932B-B7BA76F200DA}" presName="vert1" presStyleCnt="0"/>
      <dgm:spPr/>
    </dgm:pt>
    <dgm:pt modelId="{CE9A3ECD-02C8-4D88-833D-629B3F3C0D2E}" type="pres">
      <dgm:prSet presAssocID="{0C2CE97E-29FA-4041-BA1E-D956353EF1A9}" presName="thickLine" presStyleLbl="alignNode1" presStyleIdx="1" presStyleCnt="4"/>
      <dgm:spPr/>
    </dgm:pt>
    <dgm:pt modelId="{1F00608B-2A65-4D59-9492-2AE0F1730020}" type="pres">
      <dgm:prSet presAssocID="{0C2CE97E-29FA-4041-BA1E-D956353EF1A9}" presName="horz1" presStyleCnt="0"/>
      <dgm:spPr/>
    </dgm:pt>
    <dgm:pt modelId="{E2716CD6-739C-41FC-8CD8-F311FA53309E}" type="pres">
      <dgm:prSet presAssocID="{0C2CE97E-29FA-4041-BA1E-D956353EF1A9}" presName="tx1" presStyleLbl="revTx" presStyleIdx="1" presStyleCnt="4"/>
      <dgm:spPr/>
    </dgm:pt>
    <dgm:pt modelId="{DD99D60D-CC69-43D4-8084-5D3F1079DECF}" type="pres">
      <dgm:prSet presAssocID="{0C2CE97E-29FA-4041-BA1E-D956353EF1A9}" presName="vert1" presStyleCnt="0"/>
      <dgm:spPr/>
    </dgm:pt>
    <dgm:pt modelId="{5B378B0B-D246-417F-A36D-A9EAA46D29FF}" type="pres">
      <dgm:prSet presAssocID="{CEE009BC-6B63-4D34-90D3-6AA68A33AF9F}" presName="thickLine" presStyleLbl="alignNode1" presStyleIdx="2" presStyleCnt="4"/>
      <dgm:spPr/>
    </dgm:pt>
    <dgm:pt modelId="{5F8EB884-A8C3-413B-9729-CAB100CD2FFC}" type="pres">
      <dgm:prSet presAssocID="{CEE009BC-6B63-4D34-90D3-6AA68A33AF9F}" presName="horz1" presStyleCnt="0"/>
      <dgm:spPr/>
    </dgm:pt>
    <dgm:pt modelId="{C628A5DD-3611-469A-825F-E2012E43CBD5}" type="pres">
      <dgm:prSet presAssocID="{CEE009BC-6B63-4D34-90D3-6AA68A33AF9F}" presName="tx1" presStyleLbl="revTx" presStyleIdx="2" presStyleCnt="4"/>
      <dgm:spPr/>
    </dgm:pt>
    <dgm:pt modelId="{9EAB812E-E492-4588-A5F8-9F92AF4D5205}" type="pres">
      <dgm:prSet presAssocID="{CEE009BC-6B63-4D34-90D3-6AA68A33AF9F}" presName="vert1" presStyleCnt="0"/>
      <dgm:spPr/>
    </dgm:pt>
    <dgm:pt modelId="{9830CF8C-4166-482B-B12A-CBD345FA5BEA}" type="pres">
      <dgm:prSet presAssocID="{B7E6949E-5403-48D7-98A5-3099867BA13C}" presName="thickLine" presStyleLbl="alignNode1" presStyleIdx="3" presStyleCnt="4"/>
      <dgm:spPr/>
    </dgm:pt>
    <dgm:pt modelId="{664CBFCC-CD10-4552-8496-18708DC69212}" type="pres">
      <dgm:prSet presAssocID="{B7E6949E-5403-48D7-98A5-3099867BA13C}" presName="horz1" presStyleCnt="0"/>
      <dgm:spPr/>
    </dgm:pt>
    <dgm:pt modelId="{E4D96A45-75E6-40DA-A9F1-2B1A0E8806A2}" type="pres">
      <dgm:prSet presAssocID="{B7E6949E-5403-48D7-98A5-3099867BA13C}" presName="tx1" presStyleLbl="revTx" presStyleIdx="3" presStyleCnt="4"/>
      <dgm:spPr/>
    </dgm:pt>
    <dgm:pt modelId="{ECC8A963-93DD-4E48-A8CE-95BC0BB0C4A7}" type="pres">
      <dgm:prSet presAssocID="{B7E6949E-5403-48D7-98A5-3099867BA13C}" presName="vert1" presStyleCnt="0"/>
      <dgm:spPr/>
    </dgm:pt>
  </dgm:ptLst>
  <dgm:cxnLst>
    <dgm:cxn modelId="{C3037A02-BD61-4C99-A874-79D96EDBC8EE}" srcId="{34C2A08F-973A-4E7B-92D3-08E81A8CE495}" destId="{B7E6949E-5403-48D7-98A5-3099867BA13C}" srcOrd="3" destOrd="0" parTransId="{4713233B-E3C0-405C-B136-DD2AAA2DE845}" sibTransId="{0AB0686F-41C0-4006-842C-B4A77A442E20}"/>
    <dgm:cxn modelId="{2CD81716-1A88-4806-AF1B-59A16D81480E}" srcId="{34C2A08F-973A-4E7B-92D3-08E81A8CE495}" destId="{CBE5FD2E-3F1A-47CB-932B-B7BA76F200DA}" srcOrd="0" destOrd="0" parTransId="{801372EA-F4F5-417C-B8D4-D8ED1BC87C24}" sibTransId="{9661E8F7-B1E7-4561-A320-FA52F52F2C1E}"/>
    <dgm:cxn modelId="{64810A1B-A915-4FD2-8F12-C8967D9688CC}" type="presOf" srcId="{B7E6949E-5403-48D7-98A5-3099867BA13C}" destId="{E4D96A45-75E6-40DA-A9F1-2B1A0E8806A2}" srcOrd="0" destOrd="0" presId="urn:microsoft.com/office/officeart/2008/layout/LinedList"/>
    <dgm:cxn modelId="{AA941C30-A6A6-4A1E-8600-954F3B00AB91}" type="presOf" srcId="{34C2A08F-973A-4E7B-92D3-08E81A8CE495}" destId="{AE37ADB6-0F05-42EC-8A50-994BC87A9ABF}" srcOrd="0" destOrd="0" presId="urn:microsoft.com/office/officeart/2008/layout/LinedList"/>
    <dgm:cxn modelId="{A824773D-EFB3-45A0-A2BC-F2F4101E1636}" type="presOf" srcId="{0C2CE97E-29FA-4041-BA1E-D956353EF1A9}" destId="{E2716CD6-739C-41FC-8CD8-F311FA53309E}" srcOrd="0" destOrd="0" presId="urn:microsoft.com/office/officeart/2008/layout/LinedList"/>
    <dgm:cxn modelId="{C562495E-E76F-4A1A-9313-06F1985DE639}" srcId="{34C2A08F-973A-4E7B-92D3-08E81A8CE495}" destId="{0C2CE97E-29FA-4041-BA1E-D956353EF1A9}" srcOrd="1" destOrd="0" parTransId="{C4FB9E35-3C47-4959-94BD-24BD932DE04D}" sibTransId="{842B9B43-4F84-4D4F-BA52-F3DB6DB89CE6}"/>
    <dgm:cxn modelId="{A64F8351-57E0-4F5C-BDB4-19DEF712D732}" type="presOf" srcId="{CBE5FD2E-3F1A-47CB-932B-B7BA76F200DA}" destId="{836E5FBA-2141-4AE7-B3AA-E41C4C04F367}" srcOrd="0" destOrd="0" presId="urn:microsoft.com/office/officeart/2008/layout/LinedList"/>
    <dgm:cxn modelId="{2FC73EBA-EFE7-4C73-9AB8-A0BDC96E906F}" srcId="{34C2A08F-973A-4E7B-92D3-08E81A8CE495}" destId="{CEE009BC-6B63-4D34-90D3-6AA68A33AF9F}" srcOrd="2" destOrd="0" parTransId="{2DA5FD2F-0182-4045-A35A-171A1CAD9485}" sibTransId="{33B62627-0063-475A-A509-7287998FED5C}"/>
    <dgm:cxn modelId="{9E7684FB-9C2C-45B8-80D6-83B9E8400080}" type="presOf" srcId="{CEE009BC-6B63-4D34-90D3-6AA68A33AF9F}" destId="{C628A5DD-3611-469A-825F-E2012E43CBD5}" srcOrd="0" destOrd="0" presId="urn:microsoft.com/office/officeart/2008/layout/LinedList"/>
    <dgm:cxn modelId="{36C28A2F-D490-4F8A-AE29-B2187681B104}" type="presParOf" srcId="{AE37ADB6-0F05-42EC-8A50-994BC87A9ABF}" destId="{387892FC-AE3A-4171-9D50-339A18A29B7B}" srcOrd="0" destOrd="0" presId="urn:microsoft.com/office/officeart/2008/layout/LinedList"/>
    <dgm:cxn modelId="{EB6663FB-5D4E-411C-848D-790AEB7FBEB1}" type="presParOf" srcId="{AE37ADB6-0F05-42EC-8A50-994BC87A9ABF}" destId="{295ADF3B-CCE7-46A4-9376-1DC35F1A963B}" srcOrd="1" destOrd="0" presId="urn:microsoft.com/office/officeart/2008/layout/LinedList"/>
    <dgm:cxn modelId="{362A87E6-D090-4AEC-A70D-444CC781403A}" type="presParOf" srcId="{295ADF3B-CCE7-46A4-9376-1DC35F1A963B}" destId="{836E5FBA-2141-4AE7-B3AA-E41C4C04F367}" srcOrd="0" destOrd="0" presId="urn:microsoft.com/office/officeart/2008/layout/LinedList"/>
    <dgm:cxn modelId="{42F36A55-6512-4DB7-B6AD-E2B095B24686}" type="presParOf" srcId="{295ADF3B-CCE7-46A4-9376-1DC35F1A963B}" destId="{FC8234D0-DB00-4977-8A31-94DBF5A7BDE6}" srcOrd="1" destOrd="0" presId="urn:microsoft.com/office/officeart/2008/layout/LinedList"/>
    <dgm:cxn modelId="{8159C15B-FA7E-434A-9F91-82CBE1DA8756}" type="presParOf" srcId="{AE37ADB6-0F05-42EC-8A50-994BC87A9ABF}" destId="{CE9A3ECD-02C8-4D88-833D-629B3F3C0D2E}" srcOrd="2" destOrd="0" presId="urn:microsoft.com/office/officeart/2008/layout/LinedList"/>
    <dgm:cxn modelId="{0DBFD010-A0E9-4B63-BB77-F04C8C40ADFC}" type="presParOf" srcId="{AE37ADB6-0F05-42EC-8A50-994BC87A9ABF}" destId="{1F00608B-2A65-4D59-9492-2AE0F1730020}" srcOrd="3" destOrd="0" presId="urn:microsoft.com/office/officeart/2008/layout/LinedList"/>
    <dgm:cxn modelId="{E222B0EB-29F4-4382-BB99-1A6EAAC6B8F2}" type="presParOf" srcId="{1F00608B-2A65-4D59-9492-2AE0F1730020}" destId="{E2716CD6-739C-41FC-8CD8-F311FA53309E}" srcOrd="0" destOrd="0" presId="urn:microsoft.com/office/officeart/2008/layout/LinedList"/>
    <dgm:cxn modelId="{79825604-CC04-4D7E-8791-A217D6B81784}" type="presParOf" srcId="{1F00608B-2A65-4D59-9492-2AE0F1730020}" destId="{DD99D60D-CC69-43D4-8084-5D3F1079DECF}" srcOrd="1" destOrd="0" presId="urn:microsoft.com/office/officeart/2008/layout/LinedList"/>
    <dgm:cxn modelId="{3E049BCC-207A-4A20-960E-CCE34E8BFF5F}" type="presParOf" srcId="{AE37ADB6-0F05-42EC-8A50-994BC87A9ABF}" destId="{5B378B0B-D246-417F-A36D-A9EAA46D29FF}" srcOrd="4" destOrd="0" presId="urn:microsoft.com/office/officeart/2008/layout/LinedList"/>
    <dgm:cxn modelId="{FAEDE798-2FDE-466F-9EC4-166959856FE9}" type="presParOf" srcId="{AE37ADB6-0F05-42EC-8A50-994BC87A9ABF}" destId="{5F8EB884-A8C3-413B-9729-CAB100CD2FFC}" srcOrd="5" destOrd="0" presId="urn:microsoft.com/office/officeart/2008/layout/LinedList"/>
    <dgm:cxn modelId="{17806C50-6DBD-4804-B27F-FA751CC6A5F4}" type="presParOf" srcId="{5F8EB884-A8C3-413B-9729-CAB100CD2FFC}" destId="{C628A5DD-3611-469A-825F-E2012E43CBD5}" srcOrd="0" destOrd="0" presId="urn:microsoft.com/office/officeart/2008/layout/LinedList"/>
    <dgm:cxn modelId="{204FF29B-8CC8-471B-BABC-E81C24944297}" type="presParOf" srcId="{5F8EB884-A8C3-413B-9729-CAB100CD2FFC}" destId="{9EAB812E-E492-4588-A5F8-9F92AF4D5205}" srcOrd="1" destOrd="0" presId="urn:microsoft.com/office/officeart/2008/layout/LinedList"/>
    <dgm:cxn modelId="{A31262C0-A447-48B7-9F4B-74593DA9A3DD}" type="presParOf" srcId="{AE37ADB6-0F05-42EC-8A50-994BC87A9ABF}" destId="{9830CF8C-4166-482B-B12A-CBD345FA5BEA}" srcOrd="6" destOrd="0" presId="urn:microsoft.com/office/officeart/2008/layout/LinedList"/>
    <dgm:cxn modelId="{DFE2501F-02CD-45C0-8A95-D17D779C562F}" type="presParOf" srcId="{AE37ADB6-0F05-42EC-8A50-994BC87A9ABF}" destId="{664CBFCC-CD10-4552-8496-18708DC69212}" srcOrd="7" destOrd="0" presId="urn:microsoft.com/office/officeart/2008/layout/LinedList"/>
    <dgm:cxn modelId="{A64C75C7-00BC-41D6-8761-04337D17B6C9}" type="presParOf" srcId="{664CBFCC-CD10-4552-8496-18708DC69212}" destId="{E4D96A45-75E6-40DA-A9F1-2B1A0E8806A2}" srcOrd="0" destOrd="0" presId="urn:microsoft.com/office/officeart/2008/layout/LinedList"/>
    <dgm:cxn modelId="{FF4EE31F-E381-4710-A060-DF3F1027B279}" type="presParOf" srcId="{664CBFCC-CD10-4552-8496-18708DC69212}" destId="{ECC8A963-93DD-4E48-A8CE-95BC0BB0C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892FC-AE3A-4171-9D50-339A18A29B7B}">
      <dsp:nvSpPr>
        <dsp:cNvPr id="0" name=""/>
        <dsp:cNvSpPr/>
      </dsp:nvSpPr>
      <dsp:spPr>
        <a:xfrm>
          <a:off x="0" y="0"/>
          <a:ext cx="6053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E5FBA-2141-4AE7-B3AA-E41C4C04F367}">
      <dsp:nvSpPr>
        <dsp:cNvPr id="0" name=""/>
        <dsp:cNvSpPr/>
      </dsp:nvSpPr>
      <dsp:spPr>
        <a:xfrm>
          <a:off x="0" y="0"/>
          <a:ext cx="6053328" cy="13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 dirty="0"/>
            <a:t>Yhteys toisiin ihmisiin – kokemus siitä, että on tärkeä</a:t>
          </a:r>
          <a:endParaRPr lang="en-US" sz="3800" kern="1200" dirty="0"/>
        </a:p>
      </dsp:txBody>
      <dsp:txXfrm>
        <a:off x="0" y="0"/>
        <a:ext cx="6053328" cy="1357884"/>
      </dsp:txXfrm>
    </dsp:sp>
    <dsp:sp modelId="{CE9A3ECD-02C8-4D88-833D-629B3F3C0D2E}">
      <dsp:nvSpPr>
        <dsp:cNvPr id="0" name=""/>
        <dsp:cNvSpPr/>
      </dsp:nvSpPr>
      <dsp:spPr>
        <a:xfrm>
          <a:off x="0" y="1357883"/>
          <a:ext cx="6053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16CD6-739C-41FC-8CD8-F311FA53309E}">
      <dsp:nvSpPr>
        <dsp:cNvPr id="0" name=""/>
        <dsp:cNvSpPr/>
      </dsp:nvSpPr>
      <dsp:spPr>
        <a:xfrm>
          <a:off x="0" y="1357884"/>
          <a:ext cx="6053328" cy="13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Tunnetaidot</a:t>
          </a:r>
          <a:endParaRPr lang="en-US" sz="3800" kern="1200"/>
        </a:p>
      </dsp:txBody>
      <dsp:txXfrm>
        <a:off x="0" y="1357884"/>
        <a:ext cx="6053328" cy="1357884"/>
      </dsp:txXfrm>
    </dsp:sp>
    <dsp:sp modelId="{5B378B0B-D246-417F-A36D-A9EAA46D29FF}">
      <dsp:nvSpPr>
        <dsp:cNvPr id="0" name=""/>
        <dsp:cNvSpPr/>
      </dsp:nvSpPr>
      <dsp:spPr>
        <a:xfrm>
          <a:off x="0" y="2715767"/>
          <a:ext cx="6053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8A5DD-3611-469A-825F-E2012E43CBD5}">
      <dsp:nvSpPr>
        <dsp:cNvPr id="0" name=""/>
        <dsp:cNvSpPr/>
      </dsp:nvSpPr>
      <dsp:spPr>
        <a:xfrm>
          <a:off x="0" y="2715768"/>
          <a:ext cx="6053328" cy="13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Keholliset menetelmät – hengittäminen ja itsen säätelykeinot</a:t>
          </a:r>
          <a:endParaRPr lang="en-US" sz="3800" kern="1200"/>
        </a:p>
      </dsp:txBody>
      <dsp:txXfrm>
        <a:off x="0" y="2715768"/>
        <a:ext cx="6053328" cy="1357884"/>
      </dsp:txXfrm>
    </dsp:sp>
    <dsp:sp modelId="{9830CF8C-4166-482B-B12A-CBD345FA5BEA}">
      <dsp:nvSpPr>
        <dsp:cNvPr id="0" name=""/>
        <dsp:cNvSpPr/>
      </dsp:nvSpPr>
      <dsp:spPr>
        <a:xfrm>
          <a:off x="0" y="4073651"/>
          <a:ext cx="6053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D96A45-75E6-40DA-A9F1-2B1A0E8806A2}">
      <dsp:nvSpPr>
        <dsp:cNvPr id="0" name=""/>
        <dsp:cNvSpPr/>
      </dsp:nvSpPr>
      <dsp:spPr>
        <a:xfrm>
          <a:off x="0" y="4073652"/>
          <a:ext cx="6053328" cy="1357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Tietoisen läsnäolon taidot</a:t>
          </a:r>
          <a:endParaRPr lang="en-US" sz="3800" kern="1200"/>
        </a:p>
      </dsp:txBody>
      <dsp:txXfrm>
        <a:off x="0" y="4073652"/>
        <a:ext cx="6053328" cy="1357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18:27:40.2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58652-56AC-48E9-81B4-B0AEB9A3C87C}" type="datetimeFigureOut">
              <a:rPr lang="fi-FI" smtClean="0"/>
              <a:t>16.1.2024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BD3F1-3562-4DE9-B292-EBF69A0EAB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818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DACA-538B-4D2A-8829-815F38E253AA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1CE9-B162-4E77-B658-C8C1048F738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CFCB1-896C-48C8-99CD-296B3AA22D54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73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1721-C2E7-431A-9C76-6B98CF0FB117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7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F7DF2-F4B5-410C-85FA-98BDE5482958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5E8B-E65F-4624-BDB6-D1B695D1E8F5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20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017B-A293-40FE-8F17-DF79EEAE5E26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5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F5085-DA17-467E-9705-79A5E83F5AA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0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7163-5C18-4B12-AADC-8EAF1858B80F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4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3219-33A4-4358-88AB-418AD24F84E3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1F11-4DC6-4C97-ABB1-0314D26900A9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BCFA-8301-40B3-8234-66D6AF9E373B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6D77-3A9F-4167-94EE-55FEE1D05269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5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66C51-3F57-403B-8879-FC67C16A2C15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67F34-C4A1-47EC-BFBE-C8BEFFC5202E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6FD13E7-CA47-42B9-9E43-94CAE7174F19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r>
              <a:rPr lang="en-US"/>
              <a:t>Systeemiset Oy Marjo Panttila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8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24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0A8D-36A3-420B-B5B2-5C14B7594AA2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Systeemiset Oy Marjo Panttila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8" r:id="rId3"/>
    <p:sldLayoutId id="2147483667" r:id="rId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r/divers/des-feux-dartifice/feu-dartifice-colore-nouvelle-annee-celebratio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oistokari_ikkuna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ntroblogi.fi/2019/02/kenelle-kuuluu-vastuu-vanhuksista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908719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syksy-maisema-forest-puut-luonne-1773705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ntroblogi.fi/2017/05/vauva-itke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vermind.fi/resilienssi-testi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5664E9A3-D331-1545-BFC1-9EBE2CAC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7E0455-AC53-4D53-8A3A-D6359D8D0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862" r="8803" b="-2"/>
          <a:stretch/>
        </p:blipFill>
        <p:spPr>
          <a:xfrm>
            <a:off x="1" y="7"/>
            <a:ext cx="6096000" cy="6857999"/>
          </a:xfrm>
          <a:prstGeom prst="rect">
            <a:avLst/>
          </a:prstGeom>
        </p:spPr>
      </p:pic>
      <p:pic>
        <p:nvPicPr>
          <p:cNvPr id="4" name="Picture 3" descr="Abstrakti kuva optisesta kuidusta">
            <a:extLst>
              <a:ext uri="{FF2B5EF4-FFF2-40B4-BE49-F238E27FC236}">
                <a16:creationId xmlns:a16="http://schemas.microsoft.com/office/drawing/2014/main" id="{159ACA9F-5996-40BB-87A1-B3ECBEECD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4" r="32222" b="-2"/>
          <a:stretch/>
        </p:blipFill>
        <p:spPr>
          <a:xfrm>
            <a:off x="6096000" y="-7"/>
            <a:ext cx="6095996" cy="6858000"/>
          </a:xfrm>
          <a:prstGeom prst="rect">
            <a:avLst/>
          </a:prstGeom>
        </p:spPr>
      </p:pic>
      <p:sp useBgFill="1">
        <p:nvSpPr>
          <p:cNvPr id="69" name="Freeform: Shape 68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594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3E1078-9658-4D2D-B39E-374689EFB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1389" y="1826096"/>
            <a:ext cx="3149221" cy="2142699"/>
          </a:xfrm>
        </p:spPr>
        <p:txBody>
          <a:bodyPr anchor="b">
            <a:normAutofit/>
          </a:bodyPr>
          <a:lstStyle/>
          <a:p>
            <a:pPr algn="ctr"/>
            <a:r>
              <a:rPr lang="fi-FI" sz="4000"/>
              <a:t>Resilienssi </a:t>
            </a:r>
            <a:r>
              <a:rPr lang="fi-FI" sz="4000" dirty="0"/>
              <a:t>ja aggressio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44D40BE-5A5C-4FCF-BD3D-68D2B107A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2513" y="4196605"/>
            <a:ext cx="2906973" cy="948601"/>
          </a:xfrm>
        </p:spPr>
        <p:txBody>
          <a:bodyPr anchor="t">
            <a:normAutofit/>
          </a:bodyPr>
          <a:lstStyle/>
          <a:p>
            <a:pPr algn="ctr"/>
            <a:r>
              <a:rPr lang="fi-FI" dirty="0"/>
              <a:t>Trauma ja aggressio 2024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D09E97-5E0E-48D0-A854-5AF5A982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Systeemiset Oy Marjo Panttila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8826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Lapset luokassa kannettavan tietokoneen kanssa">
            <a:extLst>
              <a:ext uri="{FF2B5EF4-FFF2-40B4-BE49-F238E27FC236}">
                <a16:creationId xmlns:a16="http://schemas.microsoft.com/office/drawing/2014/main" id="{F025F3D6-590D-2412-1617-07188DF93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8089C92-8B01-67C7-673F-D61202A0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21426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 err="1"/>
              <a:t>Yhteisön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– </a:t>
            </a:r>
            <a:r>
              <a:rPr lang="en-US" dirty="0" err="1"/>
              <a:t>yhteenkuuluvuuden</a:t>
            </a:r>
            <a:r>
              <a:rPr lang="en-US" dirty="0"/>
              <a:t> </a:t>
            </a:r>
            <a:r>
              <a:rPr lang="en-US" dirty="0" err="1"/>
              <a:t>tarve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A78000-F9D5-E491-5747-3F75FBD68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30A31F4-B259-4504-8AC9-86EB67F8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/>
              <a:t>Yhteisön resilienssi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81825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4BB821"/>
          </a:solidFill>
          <a:ln w="38100" cap="rnd">
            <a:solidFill>
              <a:srgbClr val="4BB82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443D50-8BC6-42A1-920E-D18D3282F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400"/>
              <a:t>Resilienttien ryhmien ja yksilöiden erityispiirre on päättäväisyys hallita omaa kohtaloaan myös sellaisissa olosuhteissa, joita he eivät voi hallita.</a:t>
            </a:r>
          </a:p>
          <a:p>
            <a:pPr>
              <a:lnSpc>
                <a:spcPct val="100000"/>
              </a:lnSpc>
            </a:pPr>
            <a:r>
              <a:rPr lang="fi-FI" sz="2400"/>
              <a:t>Kyky nähdä tai luoda merkitys vastoinkäymisille tai kärsimykselle.</a:t>
            </a:r>
          </a:p>
          <a:p>
            <a:pPr>
              <a:lnSpc>
                <a:spcPct val="100000"/>
              </a:lnSpc>
            </a:pPr>
            <a:r>
              <a:rPr lang="fi-FI" sz="2400"/>
              <a:t>He ovat tulevaisuuteensuuntautuneita ja aktiivisia</a:t>
            </a:r>
          </a:p>
          <a:p>
            <a:pPr>
              <a:lnSpc>
                <a:spcPct val="100000"/>
              </a:lnSpc>
            </a:pPr>
            <a:r>
              <a:rPr lang="fi-FI" sz="2400"/>
              <a:t>Osallistuminen parantaa kykyä nähdä vastoinkäymiset osana elämää.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0FB9954-0050-4263-A06B-AB7AC24A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6576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Systeemiset Oy Marjo Panttila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Kuva 8" descr="Ympyrää muodostavat kädet">
            <a:extLst>
              <a:ext uri="{FF2B5EF4-FFF2-40B4-BE49-F238E27FC236}">
                <a16:creationId xmlns:a16="http://schemas.microsoft.com/office/drawing/2014/main" id="{3027D9A6-529C-16A2-372B-9908B9CA9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429655"/>
            <a:ext cx="5458968" cy="39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8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7431B9-F420-ABE6-0EC8-FCB8E661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Positiivinen psykologia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6C66EEC-8442-956C-DF02-675EF651D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i-FI" sz="2800" dirty="0"/>
              <a:t>Hyvinvointiin kiinnitetään huomiota kaikissa elämäntilanteissa.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2800" dirty="0"/>
              <a:t>Tuottaa tietoa ja työkaluja myös psyykkisen joustavuuden ja </a:t>
            </a:r>
            <a:r>
              <a:rPr lang="fi-FI" sz="2800" dirty="0" err="1"/>
              <a:t>resilienssin</a:t>
            </a:r>
            <a:r>
              <a:rPr lang="fi-FI" sz="2800" dirty="0"/>
              <a:t> lisäämiseen.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sz="2800" dirty="0"/>
              <a:t>Positiivisen psykologian avulla voidaan parantaa mielen kimmoisuutta ja toipumiskykyä elämän kriisikohdissa.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F3CDAE1-2A4E-BC6F-A5F1-E7EF2DFD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2786373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886615-E531-4F64-AB9D-4F493A26D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 err="1"/>
              <a:t>Resilienssiä</a:t>
            </a:r>
            <a:r>
              <a:rPr lang="fi-FI" sz="4800" dirty="0"/>
              <a:t> vahvistavat</a:t>
            </a:r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DA300BAB-17CA-4326-8391-8054711CA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44928"/>
              </p:ext>
            </p:extLst>
          </p:nvPr>
        </p:nvGraphicFramePr>
        <p:xfrm>
          <a:off x="5303520" y="548640"/>
          <a:ext cx="6053328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4D1C719-93B8-439D-B1FA-2527E6933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C78C3CA-0F8C-486D-96F1-76C03310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241352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492F25-8DF9-BCBE-3F3B-697E3795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Resilienssin</a:t>
            </a:r>
            <a:r>
              <a:rPr lang="fi-FI" dirty="0"/>
              <a:t> vahvistaminen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0DF62C-155D-1E2D-2182-2F405724E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>
                <a:solidFill>
                  <a:srgbClr val="363738"/>
                </a:solidFill>
                <a:latin typeface="Arimo"/>
              </a:rPr>
              <a:t>- </a:t>
            </a:r>
            <a:r>
              <a:rPr lang="fi-FI" sz="3200" b="0" i="0" dirty="0">
                <a:solidFill>
                  <a:srgbClr val="363738"/>
                </a:solidFill>
                <a:effectLst/>
                <a:latin typeface="Arimo"/>
              </a:rPr>
              <a:t>Omien voimavarojen tunnistaminen ja kehittäminen</a:t>
            </a:r>
          </a:p>
          <a:p>
            <a:pPr marL="0" indent="0">
              <a:buNone/>
            </a:pPr>
            <a:r>
              <a:rPr lang="fi-FI" sz="3200" b="0" i="0" dirty="0">
                <a:solidFill>
                  <a:srgbClr val="363738"/>
                </a:solidFill>
                <a:effectLst/>
                <a:latin typeface="Arimo"/>
              </a:rPr>
              <a:t>- Kyky pyytää ja ottaa apua vastaan tarvittaessa</a:t>
            </a:r>
          </a:p>
          <a:p>
            <a:pPr marL="0" indent="0">
              <a:buNone/>
            </a:pPr>
            <a:r>
              <a:rPr lang="fi-FI" sz="3200" b="0" i="0" dirty="0">
                <a:solidFill>
                  <a:srgbClr val="363738"/>
                </a:solidFill>
                <a:effectLst/>
                <a:latin typeface="Arimo"/>
              </a:rPr>
              <a:t>- Asioiden hyväksyminen</a:t>
            </a:r>
          </a:p>
          <a:p>
            <a:pPr marL="0" indent="0">
              <a:buNone/>
            </a:pPr>
            <a:r>
              <a:rPr lang="fi-FI" sz="3200" b="0" i="0" dirty="0">
                <a:solidFill>
                  <a:srgbClr val="363738"/>
                </a:solidFill>
                <a:effectLst/>
                <a:latin typeface="Arimo"/>
              </a:rPr>
              <a:t>- Epävarmuuden kanssa toimeen tuleminen</a:t>
            </a:r>
          </a:p>
          <a:p>
            <a:pPr marL="0" indent="0">
              <a:buNone/>
            </a:pPr>
            <a:r>
              <a:rPr lang="fi-FI" sz="3200" dirty="0"/>
              <a:t>               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F099BAC-DA2E-4A70-B23D-DCFAA561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520A5953-D2B2-EE46-5E04-B7E55C3833EF}"/>
              </a:ext>
            </a:extLst>
          </p:cNvPr>
          <p:cNvSpPr/>
          <p:nvPr/>
        </p:nvSpPr>
        <p:spPr>
          <a:xfrm>
            <a:off x="1627632" y="395935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7942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n paikkamerkki 5" descr="Lähikuva mehikasvista valkoista taustaa vasten">
            <a:extLst>
              <a:ext uri="{FF2B5EF4-FFF2-40B4-BE49-F238E27FC236}">
                <a16:creationId xmlns:a16="http://schemas.microsoft.com/office/drawing/2014/main" id="{DC412C5E-02FB-401E-92AF-BD94A28121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4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2F5FB3-F53B-45B9-942B-CE4F5381F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700" dirty="0">
                <a:solidFill>
                  <a:schemeClr val="bg1"/>
                </a:solidFill>
              </a:rPr>
              <a:t>”Jos </a:t>
            </a:r>
            <a:r>
              <a:rPr lang="en-US" sz="2700" dirty="0" err="1">
                <a:solidFill>
                  <a:schemeClr val="bg1"/>
                </a:solidFill>
              </a:rPr>
              <a:t>haluat</a:t>
            </a:r>
            <a:r>
              <a:rPr lang="en-US" sz="2700" dirty="0">
                <a:solidFill>
                  <a:schemeClr val="bg1"/>
                </a:solidFill>
              </a:rPr>
              <a:t> olla </a:t>
            </a:r>
            <a:r>
              <a:rPr lang="en-US" sz="2700" dirty="0" err="1">
                <a:solidFill>
                  <a:schemeClr val="bg1"/>
                </a:solidFill>
              </a:rPr>
              <a:t>onnellinen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kehitä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myötätuntoa</a:t>
            </a:r>
            <a:r>
              <a:rPr lang="en-US" sz="2700" dirty="0">
                <a:solidFill>
                  <a:schemeClr val="bg1"/>
                </a:solidFill>
              </a:rPr>
              <a:t>”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”</a:t>
            </a:r>
            <a:r>
              <a:rPr lang="en-US" sz="2700" dirty="0" err="1">
                <a:solidFill>
                  <a:schemeClr val="bg1"/>
                </a:solidFill>
              </a:rPr>
              <a:t>Itselle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annettu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myötätunto</a:t>
            </a:r>
            <a:r>
              <a:rPr lang="en-US" sz="2700" dirty="0">
                <a:solidFill>
                  <a:schemeClr val="bg1"/>
                </a:solidFill>
              </a:rPr>
              <a:t> on </a:t>
            </a:r>
            <a:r>
              <a:rPr lang="en-US" sz="2700" dirty="0" err="1">
                <a:solidFill>
                  <a:schemeClr val="bg1"/>
                </a:solidFill>
              </a:rPr>
              <a:t>ensimmäinen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askel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antaa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myötätuntoa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toisille</a:t>
            </a:r>
            <a:r>
              <a:rPr lang="en-US" sz="2700" dirty="0">
                <a:solidFill>
                  <a:schemeClr val="bg1"/>
                </a:solidFill>
              </a:rPr>
              <a:t>”</a:t>
            </a:r>
            <a:br>
              <a:rPr lang="en-US" sz="2700" dirty="0">
                <a:solidFill>
                  <a:schemeClr val="bg1"/>
                </a:solidFill>
              </a:rPr>
            </a:b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       Dalai Lama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D8900F-3827-4178-8D0A-70961A7E8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83E6513-EECC-4F89-AA55-80ED0A76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296207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isällön paikkamerkki 8" descr="Kuva, joka sisältää kohteen vesi, sisä, ikkuna, näköala suuntaan&#10;&#10;Kuvaus luotu automaattisesti">
            <a:extLst>
              <a:ext uri="{FF2B5EF4-FFF2-40B4-BE49-F238E27FC236}">
                <a16:creationId xmlns:a16="http://schemas.microsoft.com/office/drawing/2014/main" id="{0AEEDBB1-7884-4E0B-BEE3-40D8FC66E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61" b="2283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0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solidFill>
            <a:srgbClr val="000000">
              <a:alpha val="499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A87BA7F-3EEE-4AD5-A88B-8136A8B9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389" y="1826096"/>
            <a:ext cx="3149221" cy="214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TURVA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9AB7D2E-A26B-4758-B736-658C6309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03C4284-C07A-47B3-B078-062CE3FD0948}"/>
              </a:ext>
            </a:extLst>
          </p:cNvPr>
          <p:cNvSpPr txBox="1"/>
          <p:nvPr/>
        </p:nvSpPr>
        <p:spPr>
          <a:xfrm>
            <a:off x="9785572" y="6657945"/>
            <a:ext cx="24064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commons.wikimedia.org/wiki/File:Loistokari_ikkuna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3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Kaksi henkilöä pitää kunkin muun kädessä">
            <a:extLst>
              <a:ext uri="{FF2B5EF4-FFF2-40B4-BE49-F238E27FC236}">
                <a16:creationId xmlns:a16="http://schemas.microsoft.com/office/drawing/2014/main" id="{ED736C7F-2F47-4DBB-A425-A5BFD9114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2FC282-9115-4375-AD5A-D8026F84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2253484"/>
            <a:ext cx="7983941" cy="257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IHMISYYS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AA217C6-9688-4BAC-9258-598D3BFF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399976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2856439-F4E3-D54F-9416-42ABDCE1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isällön paikkamerkki 7" descr="Aurinko paistaa metsän läpi">
            <a:extLst>
              <a:ext uri="{FF2B5EF4-FFF2-40B4-BE49-F238E27FC236}">
                <a16:creationId xmlns:a16="http://schemas.microsoft.com/office/drawing/2014/main" id="{4523CBB4-E4C9-44EE-B85F-E7CD22639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b="72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485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5185EA-2CCE-4D74-933B-D73E8CF6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2253484"/>
            <a:ext cx="7983941" cy="257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Itsetuntemus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22488CD-A3B4-49E9-8602-B5C68832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162822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24">
            <a:extLst>
              <a:ext uri="{FF2B5EF4-FFF2-40B4-BE49-F238E27FC236}">
                <a16:creationId xmlns:a16="http://schemas.microsoft.com/office/drawing/2014/main" id="{FED6D074-A5E9-4040-9A92-7CD5F68A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13BD0C9F-82CB-409E-9669-D1A825096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444" r="1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C364144C-8BB1-450F-812B-D7D09A795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2000" cy="4604516"/>
          </a:xfrm>
          <a:prstGeom prst="rect">
            <a:avLst/>
          </a:prstGeom>
          <a:gradFill>
            <a:gsLst>
              <a:gs pos="7000">
                <a:srgbClr val="000000">
                  <a:alpha val="0"/>
                </a:srgbClr>
              </a:gs>
              <a:gs pos="56000">
                <a:srgbClr val="000000">
                  <a:alpha val="56000"/>
                </a:srgbClr>
              </a:gs>
              <a:gs pos="100000">
                <a:srgbClr val="000000">
                  <a:alpha val="6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92898E-AD74-4FD8-986D-844FA96B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55" y="617839"/>
            <a:ext cx="7983941" cy="1190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55C22B-3206-4FEF-A586-DA36C0A6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80" y="2011672"/>
            <a:ext cx="7533565" cy="1417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cap="all" spc="300">
                <a:solidFill>
                  <a:srgbClr val="FFFFFF"/>
                </a:solidFill>
              </a:rPr>
              <a:t>Liikuttuminen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A9B95AE-4680-4E97-956D-42BBAF9D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7488" y="6359140"/>
            <a:ext cx="3384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A16EC61-AD70-402F-B6F1-4C44E5ACE373}"/>
              </a:ext>
            </a:extLst>
          </p:cNvPr>
          <p:cNvSpPr txBox="1"/>
          <p:nvPr/>
        </p:nvSpPr>
        <p:spPr>
          <a:xfrm>
            <a:off x="9609241" y="6657944"/>
            <a:ext cx="25827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antroblogi.fi/2019/02/kenelle-kuuluu-vastuu-vanhuksist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Kuva, joka sisältää kohteen kukka, selkärangaton, piha-, violetti&#10;&#10;Kuvaus luotu automaattisesti">
            <a:extLst>
              <a:ext uri="{FF2B5EF4-FFF2-40B4-BE49-F238E27FC236}">
                <a16:creationId xmlns:a16="http://schemas.microsoft.com/office/drawing/2014/main" id="{2DCBE5FC-0C0F-26C5-A114-26617742A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368" b="15108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944F9F-FE6F-A54E-21CB-9D6E82961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Elämä yllättää miedät jatkuvasti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E75F98-CF10-B0DC-6E5A-AA8E8C17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6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4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26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32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2BB2E8F-C5EF-02E7-B244-75D60A5B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32068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900" dirty="0"/>
              <a:t>KIITOS!</a:t>
            </a: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r>
              <a:rPr lang="en-US" sz="1900" dirty="0"/>
              <a:t>Marjo Panttila</a:t>
            </a:r>
            <a:br>
              <a:rPr lang="en-US" sz="1900" dirty="0"/>
            </a:br>
            <a:r>
              <a:rPr lang="en-US" sz="1900" dirty="0" err="1"/>
              <a:t>Perhe</a:t>
            </a:r>
            <a:r>
              <a:rPr lang="en-US" sz="1900" dirty="0"/>
              <a:t>- ja </a:t>
            </a:r>
            <a:r>
              <a:rPr lang="en-US" sz="1900" dirty="0" err="1"/>
              <a:t>pariterapian</a:t>
            </a:r>
            <a:r>
              <a:rPr lang="en-US" sz="1900" dirty="0"/>
              <a:t> </a:t>
            </a:r>
            <a:r>
              <a:rPr lang="en-US" sz="1900" dirty="0" err="1"/>
              <a:t>kouluttajpsykoterapeutti</a:t>
            </a:r>
            <a:br>
              <a:rPr lang="en-US" sz="1900" dirty="0"/>
            </a:br>
            <a:r>
              <a:rPr lang="en-US" sz="1900" dirty="0" err="1"/>
              <a:t>Psykiatrinen</a:t>
            </a:r>
            <a:r>
              <a:rPr lang="en-US" sz="1900" dirty="0"/>
              <a:t> </a:t>
            </a:r>
            <a:r>
              <a:rPr lang="en-US" sz="1900" dirty="0" err="1"/>
              <a:t>sairaanhoitaja</a:t>
            </a:r>
            <a:br>
              <a:rPr lang="en-US" sz="1900" dirty="0"/>
            </a:br>
            <a:r>
              <a:rPr lang="en-US" sz="1900" dirty="0" err="1"/>
              <a:t>Työnohjaaja</a:t>
            </a:r>
            <a:br>
              <a:rPr lang="en-US" sz="1900" dirty="0"/>
            </a:br>
            <a:br>
              <a:rPr lang="en-US" sz="1900" dirty="0"/>
            </a:br>
            <a:r>
              <a:rPr lang="en-US" sz="1900" dirty="0" err="1"/>
              <a:t>Elämänihmettelijä</a:t>
            </a:r>
            <a:endParaRPr lang="en-US" sz="19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574B834-865D-B977-E306-6639C12F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Kuva 6" descr="Kuva, joka sisältää kohteen mustavalkoinen, Ihmisen kasvot, henkilö, vaate&#10;&#10;Kuvaus luotu automaattisesti">
            <a:extLst>
              <a:ext uri="{FF2B5EF4-FFF2-40B4-BE49-F238E27FC236}">
                <a16:creationId xmlns:a16="http://schemas.microsoft.com/office/drawing/2014/main" id="{E259AF03-F07C-B9C4-B823-A14BC0095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b="10629"/>
          <a:stretch/>
        </p:blipFill>
        <p:spPr>
          <a:xfrm>
            <a:off x="6075003" y="1863741"/>
            <a:ext cx="5571565" cy="31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3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49DDE3-D095-6B49-8468-C97AFBEC5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8C3AEE-C21E-8E5C-E7FE-C8601FA0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960030"/>
            <a:ext cx="5143500" cy="1507398"/>
          </a:xfrm>
        </p:spPr>
        <p:txBody>
          <a:bodyPr anchor="ctr">
            <a:normAutofit/>
          </a:bodyPr>
          <a:lstStyle/>
          <a:p>
            <a:r>
              <a:rPr lang="fi-FI" dirty="0" err="1">
                <a:latin typeface="Modern Love" panose="04090805081005020601" pitchFamily="82" charset="0"/>
              </a:rPr>
              <a:t>Resilienssi</a:t>
            </a:r>
            <a:endParaRPr lang="fi-FI" dirty="0">
              <a:latin typeface="Modern Love" panose="04090805081005020601" pitchFamily="82" charset="0"/>
            </a:endParaRPr>
          </a:p>
        </p:txBody>
      </p:sp>
      <p:pic>
        <p:nvPicPr>
          <p:cNvPr id="6" name="Kuva 5" descr="Kuva, joka sisältää kohteen piha-, Deciduous, kasvi, metsämaa&#10;&#10;Kuvaus luotu automaattisesti">
            <a:extLst>
              <a:ext uri="{FF2B5EF4-FFF2-40B4-BE49-F238E27FC236}">
                <a16:creationId xmlns:a16="http://schemas.microsoft.com/office/drawing/2014/main" id="{8A14BC5B-AF1B-445E-401F-45AC55D39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564" r="12006" b="-1"/>
          <a:stretch/>
        </p:blipFill>
        <p:spPr>
          <a:xfrm>
            <a:off x="1109595" y="805232"/>
            <a:ext cx="3876811" cy="5245563"/>
          </a:xfrm>
          <a:custGeom>
            <a:avLst/>
            <a:gdLst/>
            <a:ahLst/>
            <a:cxnLst/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365067-A494-612D-CDF5-EC426D3A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Systeemiset Oy Marjo Panttila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CA578B-5FA2-42B3-85A7-E78AFE06B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0DC244-FCC7-1205-8959-2A53B1228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844800"/>
            <a:ext cx="5143500" cy="3053170"/>
          </a:xfrm>
        </p:spPr>
        <p:txBody>
          <a:bodyPr anchor="t">
            <a:normAutofit/>
          </a:bodyPr>
          <a:lstStyle/>
          <a:p>
            <a:r>
              <a:rPr lang="fi-FI" dirty="0"/>
              <a:t>Aivojen sielun ja mielen joustavuus –</a:t>
            </a:r>
          </a:p>
          <a:p>
            <a:r>
              <a:rPr lang="fi-FI" dirty="0"/>
              <a:t>Se ei ole ominaisuus vaan prosessi</a:t>
            </a:r>
          </a:p>
          <a:p>
            <a:endParaRPr lang="fi-FI" dirty="0"/>
          </a:p>
          <a:p>
            <a:r>
              <a:rPr lang="fi-FI"/>
              <a:t>Resilienssi</a:t>
            </a:r>
            <a:r>
              <a:rPr lang="fi-FI" dirty="0"/>
              <a:t> auttaa selviytymään traumoista, muutoksista ja </a:t>
            </a:r>
            <a:r>
              <a:rPr lang="fi-FI"/>
              <a:t>vaikesita</a:t>
            </a:r>
            <a:r>
              <a:rPr lang="fi-FI" dirty="0"/>
              <a:t> kokemuksista</a:t>
            </a:r>
          </a:p>
        </p:txBody>
      </p:sp>
    </p:spTree>
    <p:extLst>
      <p:ext uri="{BB962C8B-B14F-4D97-AF65-F5344CB8AC3E}">
        <p14:creationId xmlns:p14="http://schemas.microsoft.com/office/powerpoint/2010/main" val="405266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F72CB4B-A086-E546-83B0-DD8F40789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1562C7-E4AA-7C04-50A1-211B2A43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030"/>
            <a:ext cx="5145313" cy="1507398"/>
          </a:xfrm>
        </p:spPr>
        <p:txBody>
          <a:bodyPr anchor="ctr">
            <a:normAutofit/>
          </a:bodyPr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6864A5-93B6-D082-0B8B-F3EDA266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Systeemiset Oy Marjo Panttila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021820-C543-36E5-F356-4A75FC8E9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844800"/>
            <a:ext cx="5143500" cy="305317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fi-FI" sz="1800" dirty="0"/>
              <a:t>Trauma tekee ihmisestä herkän, mutta se ei ole sairaus.</a:t>
            </a:r>
          </a:p>
          <a:p>
            <a:pPr>
              <a:lnSpc>
                <a:spcPct val="100000"/>
              </a:lnSpc>
            </a:pPr>
            <a:endParaRPr lang="fi-FI" sz="1800" dirty="0"/>
          </a:p>
          <a:p>
            <a:pPr>
              <a:lnSpc>
                <a:spcPct val="100000"/>
              </a:lnSpc>
            </a:pPr>
            <a:r>
              <a:rPr lang="fi-FI" sz="1800" dirty="0"/>
              <a:t>Trauma muuttaa aivoja – aivojen osia surkastuu ja siksi traumatisoitunut ei osaa erottaa hymyä/</a:t>
            </a:r>
            <a:r>
              <a:rPr lang="fi-FI" sz="1800" dirty="0" err="1"/>
              <a:t>hyvyttä</a:t>
            </a:r>
            <a:r>
              <a:rPr lang="fi-FI" sz="1800" dirty="0"/>
              <a:t> vihaisuudesta</a:t>
            </a:r>
          </a:p>
          <a:p>
            <a:pPr>
              <a:lnSpc>
                <a:spcPct val="100000"/>
              </a:lnSpc>
            </a:pPr>
            <a:endParaRPr lang="fi-FI" sz="1800" dirty="0"/>
          </a:p>
          <a:p>
            <a:pPr>
              <a:lnSpc>
                <a:spcPct val="100000"/>
              </a:lnSpc>
            </a:pPr>
            <a:r>
              <a:rPr lang="fi-FI" sz="1800" dirty="0"/>
              <a:t>Traumatisoitunut tarvitsee hyväksyntää, läheisyyttä, puhumista, tykkäämistä _ suhdetta, joka auttaa </a:t>
            </a:r>
            <a:r>
              <a:rPr lang="fi-FI" sz="1800" dirty="0" err="1"/>
              <a:t>resilienssiprosessin</a:t>
            </a:r>
            <a:r>
              <a:rPr lang="fi-FI" sz="1800" dirty="0"/>
              <a:t> äärelle</a:t>
            </a:r>
          </a:p>
        </p:txBody>
      </p:sp>
      <p:pic>
        <p:nvPicPr>
          <p:cNvPr id="6" name="Kuva 5" descr="Kuva, joka sisältää kohteen piha-, vaate, taivas, henkilö&#10;&#10;Kuvaus luotu automaattisesti">
            <a:extLst>
              <a:ext uri="{FF2B5EF4-FFF2-40B4-BE49-F238E27FC236}">
                <a16:creationId xmlns:a16="http://schemas.microsoft.com/office/drawing/2014/main" id="{8FDA96D5-1CF6-2793-EF72-E61B79283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454" r="27269" b="2"/>
          <a:stretch/>
        </p:blipFill>
        <p:spPr>
          <a:xfrm>
            <a:off x="7205595" y="812056"/>
            <a:ext cx="3876811" cy="5127565"/>
          </a:xfrm>
          <a:custGeom>
            <a:avLst/>
            <a:gdLst/>
            <a:ahLst/>
            <a:cxnLst/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9E86F5-3804-4993-9353-B93A62BA6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22659"/>
            <a:ext cx="4014345" cy="5291886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7E9910C-3A2A-C0AF-C6DD-7E9CEF10A14B}"/>
              </a:ext>
            </a:extLst>
          </p:cNvPr>
          <p:cNvSpPr txBox="1"/>
          <p:nvPr/>
        </p:nvSpPr>
        <p:spPr>
          <a:xfrm>
            <a:off x="9609242" y="6657945"/>
            <a:ext cx="25827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antroblogi.fi/2017/05/vauva-itke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4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8A5C97-4F93-4782-A4C0-7582DA4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600" dirty="0" err="1"/>
              <a:t>Resilienssi</a:t>
            </a:r>
            <a:endParaRPr lang="fi-FI" sz="3600" dirty="0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4BB821"/>
          </a:solidFill>
          <a:ln w="38100" cap="rnd">
            <a:solidFill>
              <a:srgbClr val="4BB82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F47F52-96B0-44B7-99B7-A4F60A926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i-FI" sz="2400" dirty="0"/>
          </a:p>
          <a:p>
            <a:pPr>
              <a:lnSpc>
                <a:spcPct val="100000"/>
              </a:lnSpc>
            </a:pPr>
            <a:r>
              <a:rPr lang="fi-FI" sz="2400" dirty="0"/>
              <a:t>Mielen joustava palautuvuus ja muutoskykyisyys</a:t>
            </a:r>
          </a:p>
          <a:p>
            <a:pPr>
              <a:lnSpc>
                <a:spcPct val="100000"/>
              </a:lnSpc>
            </a:pPr>
            <a:r>
              <a:rPr lang="fi-FI" sz="2400" dirty="0"/>
              <a:t>Kaikilla on </a:t>
            </a:r>
            <a:r>
              <a:rPr lang="fi-FI" sz="2400" dirty="0" err="1"/>
              <a:t>resilienssiä</a:t>
            </a:r>
            <a:r>
              <a:rPr lang="fi-FI" sz="2400" dirty="0"/>
              <a:t>, sen määrä vaihtelee yksilöllisesti</a:t>
            </a:r>
          </a:p>
          <a:p>
            <a:pPr>
              <a:lnSpc>
                <a:spcPct val="100000"/>
              </a:lnSpc>
            </a:pPr>
            <a:r>
              <a:rPr lang="fi-FI" sz="2400" dirty="0"/>
              <a:t>Ne jotka ovat psykologisesti varautuneet vastoinkäymisiin, muutoksiin ja elämänhaasteisiin, ovat vähemmän haavoittuvia ja selviävät paremmin paineen alla</a:t>
            </a:r>
          </a:p>
          <a:p>
            <a:pPr marL="0" indent="0">
              <a:lnSpc>
                <a:spcPct val="100000"/>
              </a:lnSpc>
              <a:buNone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FB3BEDA-CD4D-481F-90C3-8138B86A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5093" y="6356350"/>
            <a:ext cx="454660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Systeemiset Oy Marjo Panttila</a:t>
            </a:r>
          </a:p>
        </p:txBody>
      </p:sp>
      <p:pic>
        <p:nvPicPr>
          <p:cNvPr id="6" name="Picture 5" descr="Vesi Putous viidakko">
            <a:extLst>
              <a:ext uri="{FF2B5EF4-FFF2-40B4-BE49-F238E27FC236}">
                <a16:creationId xmlns:a16="http://schemas.microsoft.com/office/drawing/2014/main" id="{A9086482-3A3F-2A51-169D-427A85A6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9" r="166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792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9FA0899-6C8C-44D8-A908-2C543E9A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6100"/>
              <a:t>Resilienssi on:</a:t>
            </a: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4BB821"/>
          </a:solidFill>
          <a:ln w="38100" cap="rnd">
            <a:solidFill>
              <a:srgbClr val="4BB82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C65C7D-A490-4E4C-A783-0F05FA47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b="1"/>
              <a:t>Resilienssi on joustavuutta, kimmoisuutta, pärjäävyyttä, lannistumattomuutta, palautumiskykyä, muutosjoustavuutta, kestävyyttä, sisua, sitkeyttä, sinnikkyyttä, muovautumiskykyä, murtumisen vastustamiskykyä ja kriisinkestävyyttä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E29DFF-6ABA-4F0A-A969-2916EDEF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5093" y="6356350"/>
            <a:ext cx="454660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Systeemiset Oy Marjo Panttila</a:t>
            </a:r>
          </a:p>
        </p:txBody>
      </p:sp>
      <p:pic>
        <p:nvPicPr>
          <p:cNvPr id="46" name="Picture 45" descr="Kasvi versoo betonissa olevasta halkeamasta">
            <a:extLst>
              <a:ext uri="{FF2B5EF4-FFF2-40B4-BE49-F238E27FC236}">
                <a16:creationId xmlns:a16="http://schemas.microsoft.com/office/drawing/2014/main" id="{29C1404E-7F1D-D51E-A267-86D43731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7" r="2584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242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958DF84-F5C6-794F-8945-485D6C10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AF0997A-7C0F-4AD2-BA90-5FE341A1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595" y="805231"/>
            <a:ext cx="3876811" cy="5245563"/>
          </a:xfrm>
          <a:custGeom>
            <a:avLst/>
            <a:gdLst>
              <a:gd name="connsiteX0" fmla="*/ 1941583 w 3876811"/>
              <a:gd name="connsiteY0" fmla="*/ 0 h 5245563"/>
              <a:gd name="connsiteX1" fmla="*/ 2111641 w 3876811"/>
              <a:gd name="connsiteY1" fmla="*/ 149097 h 5245563"/>
              <a:gd name="connsiteX2" fmla="*/ 3370493 w 3876811"/>
              <a:gd name="connsiteY2" fmla="*/ 774451 h 5245563"/>
              <a:gd name="connsiteX3" fmla="*/ 3876811 w 3876811"/>
              <a:gd name="connsiteY3" fmla="*/ 1854684 h 5245563"/>
              <a:gd name="connsiteX4" fmla="*/ 3876811 w 3876811"/>
              <a:gd name="connsiteY4" fmla="*/ 2019920 h 5245563"/>
              <a:gd name="connsiteX5" fmla="*/ 3876811 w 3876811"/>
              <a:gd name="connsiteY5" fmla="*/ 2491569 h 5245563"/>
              <a:gd name="connsiteX6" fmla="*/ 3876811 w 3876811"/>
              <a:gd name="connsiteY6" fmla="*/ 2753995 h 5245563"/>
              <a:gd name="connsiteX7" fmla="*/ 3876811 w 3876811"/>
              <a:gd name="connsiteY7" fmla="*/ 3115353 h 5245563"/>
              <a:gd name="connsiteX8" fmla="*/ 3876811 w 3876811"/>
              <a:gd name="connsiteY8" fmla="*/ 3390879 h 5245563"/>
              <a:gd name="connsiteX9" fmla="*/ 3370493 w 3876811"/>
              <a:gd name="connsiteY9" fmla="*/ 4471114 h 5245563"/>
              <a:gd name="connsiteX10" fmla="*/ 2111639 w 3876811"/>
              <a:gd name="connsiteY10" fmla="*/ 5096465 h 5245563"/>
              <a:gd name="connsiteX11" fmla="*/ 1935228 w 3876811"/>
              <a:gd name="connsiteY11" fmla="*/ 5245563 h 5245563"/>
              <a:gd name="connsiteX12" fmla="*/ 1765171 w 3876811"/>
              <a:gd name="connsiteY12" fmla="*/ 5096465 h 5245563"/>
              <a:gd name="connsiteX13" fmla="*/ 506317 w 3876811"/>
              <a:gd name="connsiteY13" fmla="*/ 4471114 h 5245563"/>
              <a:gd name="connsiteX14" fmla="*/ 0 w 3876811"/>
              <a:gd name="connsiteY14" fmla="*/ 3390879 h 5245563"/>
              <a:gd name="connsiteX15" fmla="*/ 0 w 3876811"/>
              <a:gd name="connsiteY15" fmla="*/ 3115353 h 5245563"/>
              <a:gd name="connsiteX16" fmla="*/ 0 w 3876811"/>
              <a:gd name="connsiteY16" fmla="*/ 2753995 h 5245563"/>
              <a:gd name="connsiteX17" fmla="*/ 0 w 3876811"/>
              <a:gd name="connsiteY17" fmla="*/ 2491569 h 5245563"/>
              <a:gd name="connsiteX18" fmla="*/ 0 w 3876811"/>
              <a:gd name="connsiteY18" fmla="*/ 2019920 h 5245563"/>
              <a:gd name="connsiteX19" fmla="*/ 0 w 3876811"/>
              <a:gd name="connsiteY19" fmla="*/ 1854684 h 5245563"/>
              <a:gd name="connsiteX20" fmla="*/ 506318 w 3876811"/>
              <a:gd name="connsiteY20" fmla="*/ 774451 h 5245563"/>
              <a:gd name="connsiteX21" fmla="*/ 1765173 w 3876811"/>
              <a:gd name="connsiteY21" fmla="*/ 149097 h 524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6811" h="5245563">
                <a:moveTo>
                  <a:pt x="1941583" y="0"/>
                </a:moveTo>
                <a:lnTo>
                  <a:pt x="2111641" y="149097"/>
                </a:lnTo>
                <a:cubicBezTo>
                  <a:pt x="2533315" y="474958"/>
                  <a:pt x="3008487" y="564716"/>
                  <a:pt x="3370493" y="774451"/>
                </a:cubicBezTo>
                <a:cubicBezTo>
                  <a:pt x="3718590" y="1017851"/>
                  <a:pt x="3876811" y="1296993"/>
                  <a:pt x="3876811" y="1854684"/>
                </a:cubicBezTo>
                <a:lnTo>
                  <a:pt x="3876811" y="2019920"/>
                </a:lnTo>
                <a:lnTo>
                  <a:pt x="3876811" y="2491569"/>
                </a:lnTo>
                <a:lnTo>
                  <a:pt x="3876811" y="2753995"/>
                </a:lnTo>
                <a:lnTo>
                  <a:pt x="3876811" y="3115353"/>
                </a:lnTo>
                <a:lnTo>
                  <a:pt x="3876811" y="3390879"/>
                </a:lnTo>
                <a:cubicBezTo>
                  <a:pt x="3876811" y="3948571"/>
                  <a:pt x="3718588" y="4227713"/>
                  <a:pt x="3370493" y="4471114"/>
                </a:cubicBezTo>
                <a:cubicBezTo>
                  <a:pt x="3008484" y="4680847"/>
                  <a:pt x="2533312" y="4770605"/>
                  <a:pt x="2111639" y="5096465"/>
                </a:cubicBezTo>
                <a:lnTo>
                  <a:pt x="1935228" y="5245563"/>
                </a:lnTo>
                <a:lnTo>
                  <a:pt x="1765171" y="5096465"/>
                </a:lnTo>
                <a:cubicBezTo>
                  <a:pt x="1343496" y="4770605"/>
                  <a:pt x="868325" y="4680847"/>
                  <a:pt x="506317" y="4471114"/>
                </a:cubicBezTo>
                <a:cubicBezTo>
                  <a:pt x="158223" y="4227713"/>
                  <a:pt x="0" y="3948571"/>
                  <a:pt x="0" y="3390879"/>
                </a:cubicBezTo>
                <a:lnTo>
                  <a:pt x="0" y="3115353"/>
                </a:lnTo>
                <a:lnTo>
                  <a:pt x="0" y="2753995"/>
                </a:lnTo>
                <a:lnTo>
                  <a:pt x="0" y="2491569"/>
                </a:lnTo>
                <a:lnTo>
                  <a:pt x="0" y="2019920"/>
                </a:lnTo>
                <a:lnTo>
                  <a:pt x="0" y="1854684"/>
                </a:lnTo>
                <a:cubicBezTo>
                  <a:pt x="0" y="1296993"/>
                  <a:pt x="158224" y="1017851"/>
                  <a:pt x="506318" y="774451"/>
                </a:cubicBezTo>
                <a:cubicBezTo>
                  <a:pt x="868327" y="564716"/>
                  <a:pt x="1343498" y="474958"/>
                  <a:pt x="1765173" y="149097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C6518D3-8DAE-2DF2-4E79-B8A42AC67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390" y="1826096"/>
            <a:ext cx="3149221" cy="21426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/>
              <a:t>Yhteys Perhe Ylisukupolvisuus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BB848B4-2AD6-6ADB-86D7-B7246D70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745" y="501128"/>
            <a:ext cx="33113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0" kern="1200">
                <a:latin typeface="+mn-lt"/>
                <a:ea typeface="+mn-ea"/>
                <a:cs typeface="+mn-cs"/>
              </a:rPr>
              <a:t>Systeemiset Oy Marjo Panttila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2E67446-732B-4F72-8560-6FABB6CB2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828" y="720724"/>
            <a:ext cx="4014345" cy="5414576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8D3F241-7E9C-1097-61FD-B23A262E0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03" y="1872949"/>
            <a:ext cx="5571565" cy="31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4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0355D020-B9F7-4EB3-8480-1BE428257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BEF7BC7-286C-D9D0-7472-232E8BF97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672" y="952499"/>
            <a:ext cx="5143501" cy="1508760"/>
          </a:xfrm>
        </p:spPr>
        <p:txBody>
          <a:bodyPr anchor="ctr">
            <a:normAutofit/>
          </a:bodyPr>
          <a:lstStyle/>
          <a:p>
            <a:pPr algn="r"/>
            <a:r>
              <a:rPr lang="fi-FI"/>
              <a:t>Resilienssi on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B60667-DE35-C9EA-629B-8206FC88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365125"/>
            <a:ext cx="40005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Systeemiset Oy Marjo Panttila</a:t>
            </a:r>
          </a:p>
        </p:txBody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1A7935F8-81A6-44FF-B896-2E67958A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9597" y="1907347"/>
            <a:ext cx="2249810" cy="3044131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 w="25400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721285E4-C6FA-43AA-968B-F08BB8541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8393" y="1824533"/>
            <a:ext cx="2372219" cy="3209758"/>
          </a:xfrm>
          <a:custGeom>
            <a:avLst/>
            <a:gdLst>
              <a:gd name="connsiteX0" fmla="*/ 2144960 w 4282900"/>
              <a:gd name="connsiteY0" fmla="*/ 0 h 5795027"/>
              <a:gd name="connsiteX1" fmla="*/ 2332832 w 4282900"/>
              <a:gd name="connsiteY1" fmla="*/ 164715 h 5795027"/>
              <a:gd name="connsiteX2" fmla="*/ 3723546 w 4282900"/>
              <a:gd name="connsiteY2" fmla="*/ 855573 h 5795027"/>
              <a:gd name="connsiteX3" fmla="*/ 4282900 w 4282900"/>
              <a:gd name="connsiteY3" fmla="*/ 2048959 h 5795027"/>
              <a:gd name="connsiteX4" fmla="*/ 4282900 w 4282900"/>
              <a:gd name="connsiteY4" fmla="*/ 2231503 h 5795027"/>
              <a:gd name="connsiteX5" fmla="*/ 4282900 w 4282900"/>
              <a:gd name="connsiteY5" fmla="*/ 2752557 h 5795027"/>
              <a:gd name="connsiteX6" fmla="*/ 4282900 w 4282900"/>
              <a:gd name="connsiteY6" fmla="*/ 3042471 h 5795027"/>
              <a:gd name="connsiteX7" fmla="*/ 4282900 w 4282900"/>
              <a:gd name="connsiteY7" fmla="*/ 3441681 h 5795027"/>
              <a:gd name="connsiteX8" fmla="*/ 4282900 w 4282900"/>
              <a:gd name="connsiteY8" fmla="*/ 3746068 h 5795027"/>
              <a:gd name="connsiteX9" fmla="*/ 3723546 w 4282900"/>
              <a:gd name="connsiteY9" fmla="*/ 4939455 h 5795027"/>
              <a:gd name="connsiteX10" fmla="*/ 2332829 w 4282900"/>
              <a:gd name="connsiteY10" fmla="*/ 5630311 h 5795027"/>
              <a:gd name="connsiteX11" fmla="*/ 2137940 w 4282900"/>
              <a:gd name="connsiteY11" fmla="*/ 5795027 h 5795027"/>
              <a:gd name="connsiteX12" fmla="*/ 1950069 w 4282900"/>
              <a:gd name="connsiteY12" fmla="*/ 5630311 h 5795027"/>
              <a:gd name="connsiteX13" fmla="*/ 559353 w 4282900"/>
              <a:gd name="connsiteY13" fmla="*/ 4939455 h 5795027"/>
              <a:gd name="connsiteX14" fmla="*/ 0 w 4282900"/>
              <a:gd name="connsiteY14" fmla="*/ 3746068 h 5795027"/>
              <a:gd name="connsiteX15" fmla="*/ 0 w 4282900"/>
              <a:gd name="connsiteY15" fmla="*/ 3441681 h 5795027"/>
              <a:gd name="connsiteX16" fmla="*/ 0 w 4282900"/>
              <a:gd name="connsiteY16" fmla="*/ 3042471 h 5795027"/>
              <a:gd name="connsiteX17" fmla="*/ 0 w 4282900"/>
              <a:gd name="connsiteY17" fmla="*/ 2752557 h 5795027"/>
              <a:gd name="connsiteX18" fmla="*/ 0 w 4282900"/>
              <a:gd name="connsiteY18" fmla="*/ 2231503 h 5795027"/>
              <a:gd name="connsiteX19" fmla="*/ 0 w 4282900"/>
              <a:gd name="connsiteY19" fmla="*/ 2048959 h 5795027"/>
              <a:gd name="connsiteX20" fmla="*/ 559354 w 4282900"/>
              <a:gd name="connsiteY20" fmla="*/ 855573 h 5795027"/>
              <a:gd name="connsiteX21" fmla="*/ 1950071 w 4282900"/>
              <a:gd name="connsiteY21" fmla="*/ 164715 h 579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2900" h="5795027">
                <a:moveTo>
                  <a:pt x="2144960" y="0"/>
                </a:moveTo>
                <a:lnTo>
                  <a:pt x="2332832" y="164715"/>
                </a:lnTo>
                <a:cubicBezTo>
                  <a:pt x="2798675" y="524709"/>
                  <a:pt x="3323620" y="623869"/>
                  <a:pt x="3723546" y="855573"/>
                </a:cubicBezTo>
                <a:cubicBezTo>
                  <a:pt x="4108105" y="1124469"/>
                  <a:pt x="4282900" y="1432851"/>
                  <a:pt x="4282900" y="2048959"/>
                </a:cubicBezTo>
                <a:lnTo>
                  <a:pt x="4282900" y="2231503"/>
                </a:lnTo>
                <a:lnTo>
                  <a:pt x="4282900" y="2752557"/>
                </a:lnTo>
                <a:lnTo>
                  <a:pt x="4282900" y="3042471"/>
                </a:lnTo>
                <a:lnTo>
                  <a:pt x="4282900" y="3441681"/>
                </a:lnTo>
                <a:lnTo>
                  <a:pt x="4282900" y="3746068"/>
                </a:lnTo>
                <a:cubicBezTo>
                  <a:pt x="4282900" y="4362177"/>
                  <a:pt x="4108103" y="4670559"/>
                  <a:pt x="3723546" y="4939455"/>
                </a:cubicBezTo>
                <a:cubicBezTo>
                  <a:pt x="3323617" y="5171158"/>
                  <a:pt x="2798672" y="5270318"/>
                  <a:pt x="2332829" y="5630311"/>
                </a:cubicBezTo>
                <a:lnTo>
                  <a:pt x="2137940" y="5795027"/>
                </a:lnTo>
                <a:lnTo>
                  <a:pt x="1950069" y="5630311"/>
                </a:lnTo>
                <a:cubicBezTo>
                  <a:pt x="1484225" y="5270318"/>
                  <a:pt x="959280" y="5171158"/>
                  <a:pt x="559353" y="4939455"/>
                </a:cubicBezTo>
                <a:cubicBezTo>
                  <a:pt x="174796" y="4670559"/>
                  <a:pt x="0" y="4362177"/>
                  <a:pt x="0" y="3746068"/>
                </a:cubicBezTo>
                <a:lnTo>
                  <a:pt x="0" y="3441681"/>
                </a:lnTo>
                <a:lnTo>
                  <a:pt x="0" y="3042471"/>
                </a:lnTo>
                <a:lnTo>
                  <a:pt x="0" y="2752557"/>
                </a:lnTo>
                <a:lnTo>
                  <a:pt x="0" y="2231503"/>
                </a:lnTo>
                <a:lnTo>
                  <a:pt x="0" y="2048959"/>
                </a:lnTo>
                <a:cubicBezTo>
                  <a:pt x="0" y="1432851"/>
                  <a:pt x="174797" y="1124469"/>
                  <a:pt x="559354" y="855573"/>
                </a:cubicBezTo>
                <a:cubicBezTo>
                  <a:pt x="959283" y="623869"/>
                  <a:pt x="1484227" y="524709"/>
                  <a:pt x="1950071" y="164715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85D3C335-07C9-4536-95C3-38B9B9CFC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563455" cy="2294745"/>
          </a:xfrm>
          <a:custGeom>
            <a:avLst/>
            <a:gdLst>
              <a:gd name="connsiteX0" fmla="*/ 0 w 1588440"/>
              <a:gd name="connsiteY0" fmla="*/ 0 h 2310709"/>
              <a:gd name="connsiteX1" fmla="*/ 1532882 w 1588440"/>
              <a:gd name="connsiteY1" fmla="*/ 0 h 2310709"/>
              <a:gd name="connsiteX2" fmla="*/ 1548735 w 1588440"/>
              <a:gd name="connsiteY2" fmla="*/ 39565 h 2310709"/>
              <a:gd name="connsiteX3" fmla="*/ 1588440 w 1588440"/>
              <a:gd name="connsiteY3" fmla="*/ 342897 h 2310709"/>
              <a:gd name="connsiteX4" fmla="*/ 1588440 w 1588440"/>
              <a:gd name="connsiteY4" fmla="*/ 438788 h 2310709"/>
              <a:gd name="connsiteX5" fmla="*/ 1588440 w 1588440"/>
              <a:gd name="connsiteY5" fmla="*/ 712498 h 2310709"/>
              <a:gd name="connsiteX6" fmla="*/ 1588440 w 1588440"/>
              <a:gd name="connsiteY6" fmla="*/ 864790 h 2310709"/>
              <a:gd name="connsiteX7" fmla="*/ 1588440 w 1588440"/>
              <a:gd name="connsiteY7" fmla="*/ 1074495 h 2310709"/>
              <a:gd name="connsiteX8" fmla="*/ 1588440 w 1588440"/>
              <a:gd name="connsiteY8" fmla="*/ 1234390 h 2310709"/>
              <a:gd name="connsiteX9" fmla="*/ 1294612 w 1588440"/>
              <a:gd name="connsiteY9" fmla="*/ 1861277 h 2310709"/>
              <a:gd name="connsiteX10" fmla="*/ 564068 w 1588440"/>
              <a:gd name="connsiteY10" fmla="*/ 2224184 h 2310709"/>
              <a:gd name="connsiteX11" fmla="*/ 465379 w 1588440"/>
              <a:gd name="connsiteY11" fmla="*/ 2310709 h 2310709"/>
              <a:gd name="connsiteX12" fmla="*/ 363004 w 1588440"/>
              <a:gd name="connsiteY12" fmla="*/ 2224184 h 2310709"/>
              <a:gd name="connsiteX13" fmla="*/ 79710 w 1588440"/>
              <a:gd name="connsiteY13" fmla="*/ 2058348 h 2310709"/>
              <a:gd name="connsiteX14" fmla="*/ 0 w 1588440"/>
              <a:gd name="connsiteY14" fmla="*/ 2024026 h 231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8440" h="2310709">
                <a:moveTo>
                  <a:pt x="0" y="0"/>
                </a:moveTo>
                <a:lnTo>
                  <a:pt x="1532882" y="0"/>
                </a:lnTo>
                <a:lnTo>
                  <a:pt x="1548735" y="39565"/>
                </a:lnTo>
                <a:cubicBezTo>
                  <a:pt x="1575528" y="122898"/>
                  <a:pt x="1588440" y="221532"/>
                  <a:pt x="1588440" y="342897"/>
                </a:cubicBezTo>
                <a:lnTo>
                  <a:pt x="1588440" y="438788"/>
                </a:lnTo>
                <a:lnTo>
                  <a:pt x="1588440" y="712498"/>
                </a:lnTo>
                <a:lnTo>
                  <a:pt x="1588440" y="864790"/>
                </a:lnTo>
                <a:lnTo>
                  <a:pt x="1588440" y="1074495"/>
                </a:lnTo>
                <a:lnTo>
                  <a:pt x="1588440" y="1234390"/>
                </a:lnTo>
                <a:cubicBezTo>
                  <a:pt x="1588440" y="1558032"/>
                  <a:pt x="1496620" y="1720025"/>
                  <a:pt x="1294612" y="1861277"/>
                </a:cubicBezTo>
                <a:cubicBezTo>
                  <a:pt x="1084530" y="1982990"/>
                  <a:pt x="808776" y="2035079"/>
                  <a:pt x="564068" y="2224184"/>
                </a:cubicBezTo>
                <a:lnTo>
                  <a:pt x="465379" y="2310709"/>
                </a:lnTo>
                <a:lnTo>
                  <a:pt x="363004" y="2224184"/>
                </a:lnTo>
                <a:cubicBezTo>
                  <a:pt x="271238" y="2153269"/>
                  <a:pt x="175107" y="2101623"/>
                  <a:pt x="79710" y="2058348"/>
                </a:cubicBezTo>
                <a:lnTo>
                  <a:pt x="0" y="2024026"/>
                </a:ln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DD97B7E9-D716-42DF-975A-73D89F175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4420" cy="2377558"/>
          </a:xfrm>
          <a:custGeom>
            <a:avLst/>
            <a:gdLst>
              <a:gd name="connsiteX0" fmla="*/ 0 w 1624420"/>
              <a:gd name="connsiteY0" fmla="*/ 0 h 2377558"/>
              <a:gd name="connsiteX1" fmla="*/ 1586848 w 1624420"/>
              <a:gd name="connsiteY1" fmla="*/ 0 h 2377558"/>
              <a:gd name="connsiteX2" fmla="*/ 1605964 w 1624420"/>
              <a:gd name="connsiteY2" fmla="*/ 76379 h 2377558"/>
              <a:gd name="connsiteX3" fmla="*/ 1624420 w 1624420"/>
              <a:gd name="connsiteY3" fmla="*/ 302680 h 2377558"/>
              <a:gd name="connsiteX4" fmla="*/ 1624420 w 1624420"/>
              <a:gd name="connsiteY4" fmla="*/ 403788 h 2377558"/>
              <a:gd name="connsiteX5" fmla="*/ 1624420 w 1624420"/>
              <a:gd name="connsiteY5" fmla="*/ 692390 h 2377558"/>
              <a:gd name="connsiteX6" fmla="*/ 1624420 w 1624420"/>
              <a:gd name="connsiteY6" fmla="*/ 852968 h 2377558"/>
              <a:gd name="connsiteX7" fmla="*/ 1624420 w 1624420"/>
              <a:gd name="connsiteY7" fmla="*/ 1074083 h 2377558"/>
              <a:gd name="connsiteX8" fmla="*/ 1624420 w 1624420"/>
              <a:gd name="connsiteY8" fmla="*/ 1242678 h 2377558"/>
              <a:gd name="connsiteX9" fmla="*/ 1314605 w 1624420"/>
              <a:gd name="connsiteY9" fmla="*/ 1903673 h 2377558"/>
              <a:gd name="connsiteX10" fmla="*/ 544313 w 1624420"/>
              <a:gd name="connsiteY10" fmla="*/ 2286325 h 2377558"/>
              <a:gd name="connsiteX11" fmla="*/ 440255 w 1624420"/>
              <a:gd name="connsiteY11" fmla="*/ 2377558 h 2377558"/>
              <a:gd name="connsiteX12" fmla="*/ 332309 w 1624420"/>
              <a:gd name="connsiteY12" fmla="*/ 2286325 h 2377558"/>
              <a:gd name="connsiteX13" fmla="*/ 33602 w 1624420"/>
              <a:gd name="connsiteY13" fmla="*/ 2111466 h 2377558"/>
              <a:gd name="connsiteX14" fmla="*/ 0 w 1624420"/>
              <a:gd name="connsiteY14" fmla="*/ 2096998 h 2377558"/>
              <a:gd name="connsiteX0" fmla="*/ 0 w 1624420"/>
              <a:gd name="connsiteY0" fmla="*/ 0 h 2377558"/>
              <a:gd name="connsiteX1" fmla="*/ 1586848 w 1624420"/>
              <a:gd name="connsiteY1" fmla="*/ 0 h 2377558"/>
              <a:gd name="connsiteX2" fmla="*/ 1605964 w 1624420"/>
              <a:gd name="connsiteY2" fmla="*/ 76379 h 2377558"/>
              <a:gd name="connsiteX3" fmla="*/ 1624420 w 1624420"/>
              <a:gd name="connsiteY3" fmla="*/ 302680 h 2377558"/>
              <a:gd name="connsiteX4" fmla="*/ 1624420 w 1624420"/>
              <a:gd name="connsiteY4" fmla="*/ 403788 h 2377558"/>
              <a:gd name="connsiteX5" fmla="*/ 1624420 w 1624420"/>
              <a:gd name="connsiteY5" fmla="*/ 692390 h 2377558"/>
              <a:gd name="connsiteX6" fmla="*/ 1624420 w 1624420"/>
              <a:gd name="connsiteY6" fmla="*/ 852968 h 2377558"/>
              <a:gd name="connsiteX7" fmla="*/ 1624420 w 1624420"/>
              <a:gd name="connsiteY7" fmla="*/ 1074083 h 2377558"/>
              <a:gd name="connsiteX8" fmla="*/ 1624420 w 1624420"/>
              <a:gd name="connsiteY8" fmla="*/ 1242678 h 2377558"/>
              <a:gd name="connsiteX9" fmla="*/ 1314605 w 1624420"/>
              <a:gd name="connsiteY9" fmla="*/ 1903673 h 2377558"/>
              <a:gd name="connsiteX10" fmla="*/ 544313 w 1624420"/>
              <a:gd name="connsiteY10" fmla="*/ 2286325 h 2377558"/>
              <a:gd name="connsiteX11" fmla="*/ 440255 w 1624420"/>
              <a:gd name="connsiteY11" fmla="*/ 2377558 h 2377558"/>
              <a:gd name="connsiteX12" fmla="*/ 332309 w 1624420"/>
              <a:gd name="connsiteY12" fmla="*/ 2286325 h 2377558"/>
              <a:gd name="connsiteX13" fmla="*/ 33602 w 1624420"/>
              <a:gd name="connsiteY13" fmla="*/ 2111466 h 2377558"/>
              <a:gd name="connsiteX14" fmla="*/ 0 w 1624420"/>
              <a:gd name="connsiteY14" fmla="*/ 2096998 h 2377558"/>
              <a:gd name="connsiteX15" fmla="*/ 91440 w 1624420"/>
              <a:gd name="connsiteY15" fmla="*/ 91440 h 2377558"/>
              <a:gd name="connsiteX0" fmla="*/ 0 w 1624420"/>
              <a:gd name="connsiteY0" fmla="*/ 0 h 2377558"/>
              <a:gd name="connsiteX1" fmla="*/ 1586848 w 1624420"/>
              <a:gd name="connsiteY1" fmla="*/ 0 h 2377558"/>
              <a:gd name="connsiteX2" fmla="*/ 1605964 w 1624420"/>
              <a:gd name="connsiteY2" fmla="*/ 76379 h 2377558"/>
              <a:gd name="connsiteX3" fmla="*/ 1624420 w 1624420"/>
              <a:gd name="connsiteY3" fmla="*/ 302680 h 2377558"/>
              <a:gd name="connsiteX4" fmla="*/ 1624420 w 1624420"/>
              <a:gd name="connsiteY4" fmla="*/ 403788 h 2377558"/>
              <a:gd name="connsiteX5" fmla="*/ 1624420 w 1624420"/>
              <a:gd name="connsiteY5" fmla="*/ 692390 h 2377558"/>
              <a:gd name="connsiteX6" fmla="*/ 1624420 w 1624420"/>
              <a:gd name="connsiteY6" fmla="*/ 852968 h 2377558"/>
              <a:gd name="connsiteX7" fmla="*/ 1624420 w 1624420"/>
              <a:gd name="connsiteY7" fmla="*/ 1074083 h 2377558"/>
              <a:gd name="connsiteX8" fmla="*/ 1624420 w 1624420"/>
              <a:gd name="connsiteY8" fmla="*/ 1242678 h 2377558"/>
              <a:gd name="connsiteX9" fmla="*/ 1314605 w 1624420"/>
              <a:gd name="connsiteY9" fmla="*/ 1903673 h 2377558"/>
              <a:gd name="connsiteX10" fmla="*/ 544313 w 1624420"/>
              <a:gd name="connsiteY10" fmla="*/ 2286325 h 2377558"/>
              <a:gd name="connsiteX11" fmla="*/ 440255 w 1624420"/>
              <a:gd name="connsiteY11" fmla="*/ 2377558 h 2377558"/>
              <a:gd name="connsiteX12" fmla="*/ 332309 w 1624420"/>
              <a:gd name="connsiteY12" fmla="*/ 2286325 h 2377558"/>
              <a:gd name="connsiteX13" fmla="*/ 33602 w 1624420"/>
              <a:gd name="connsiteY13" fmla="*/ 2111466 h 2377558"/>
              <a:gd name="connsiteX14" fmla="*/ 0 w 1624420"/>
              <a:gd name="connsiteY14" fmla="*/ 2096998 h 2377558"/>
              <a:gd name="connsiteX0" fmla="*/ 1586848 w 1624420"/>
              <a:gd name="connsiteY0" fmla="*/ 0 h 2377558"/>
              <a:gd name="connsiteX1" fmla="*/ 1605964 w 1624420"/>
              <a:gd name="connsiteY1" fmla="*/ 76379 h 2377558"/>
              <a:gd name="connsiteX2" fmla="*/ 1624420 w 1624420"/>
              <a:gd name="connsiteY2" fmla="*/ 302680 h 2377558"/>
              <a:gd name="connsiteX3" fmla="*/ 1624420 w 1624420"/>
              <a:gd name="connsiteY3" fmla="*/ 403788 h 2377558"/>
              <a:gd name="connsiteX4" fmla="*/ 1624420 w 1624420"/>
              <a:gd name="connsiteY4" fmla="*/ 692390 h 2377558"/>
              <a:gd name="connsiteX5" fmla="*/ 1624420 w 1624420"/>
              <a:gd name="connsiteY5" fmla="*/ 852968 h 2377558"/>
              <a:gd name="connsiteX6" fmla="*/ 1624420 w 1624420"/>
              <a:gd name="connsiteY6" fmla="*/ 1074083 h 2377558"/>
              <a:gd name="connsiteX7" fmla="*/ 1624420 w 1624420"/>
              <a:gd name="connsiteY7" fmla="*/ 1242678 h 2377558"/>
              <a:gd name="connsiteX8" fmla="*/ 1314605 w 1624420"/>
              <a:gd name="connsiteY8" fmla="*/ 1903673 h 2377558"/>
              <a:gd name="connsiteX9" fmla="*/ 544313 w 1624420"/>
              <a:gd name="connsiteY9" fmla="*/ 2286325 h 2377558"/>
              <a:gd name="connsiteX10" fmla="*/ 440255 w 1624420"/>
              <a:gd name="connsiteY10" fmla="*/ 2377558 h 2377558"/>
              <a:gd name="connsiteX11" fmla="*/ 332309 w 1624420"/>
              <a:gd name="connsiteY11" fmla="*/ 2286325 h 2377558"/>
              <a:gd name="connsiteX12" fmla="*/ 33602 w 1624420"/>
              <a:gd name="connsiteY12" fmla="*/ 2111466 h 2377558"/>
              <a:gd name="connsiteX13" fmla="*/ 0 w 1624420"/>
              <a:gd name="connsiteY13" fmla="*/ 2096998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4420" h="2377558">
                <a:moveTo>
                  <a:pt x="1586848" y="0"/>
                </a:moveTo>
                <a:lnTo>
                  <a:pt x="1605964" y="76379"/>
                </a:lnTo>
                <a:cubicBezTo>
                  <a:pt x="1618369" y="142708"/>
                  <a:pt x="1624420" y="217368"/>
                  <a:pt x="1624420" y="302680"/>
                </a:cubicBezTo>
                <a:lnTo>
                  <a:pt x="1624420" y="403788"/>
                </a:lnTo>
                <a:lnTo>
                  <a:pt x="1624420" y="692390"/>
                </a:lnTo>
                <a:lnTo>
                  <a:pt x="1624420" y="852968"/>
                </a:lnTo>
                <a:lnTo>
                  <a:pt x="1624420" y="1074083"/>
                </a:lnTo>
                <a:lnTo>
                  <a:pt x="1624420" y="1242678"/>
                </a:lnTo>
                <a:cubicBezTo>
                  <a:pt x="1624420" y="1583929"/>
                  <a:pt x="1527604" y="1754736"/>
                  <a:pt x="1314605" y="1903673"/>
                </a:cubicBezTo>
                <a:cubicBezTo>
                  <a:pt x="1093093" y="2032009"/>
                  <a:pt x="802335" y="2086932"/>
                  <a:pt x="544313" y="2286325"/>
                </a:cubicBezTo>
                <a:lnTo>
                  <a:pt x="440255" y="2377558"/>
                </a:lnTo>
                <a:lnTo>
                  <a:pt x="332309" y="2286325"/>
                </a:lnTo>
                <a:cubicBezTo>
                  <a:pt x="235551" y="2211552"/>
                  <a:pt x="134190" y="2157096"/>
                  <a:pt x="33602" y="2111466"/>
                </a:cubicBezTo>
                <a:lnTo>
                  <a:pt x="0" y="2096998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DE46190F-6157-4EFA-8DE5-18CCA38CB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3707" y="0"/>
            <a:ext cx="2249810" cy="2294745"/>
          </a:xfrm>
          <a:custGeom>
            <a:avLst/>
            <a:gdLst>
              <a:gd name="connsiteX0" fmla="*/ 49162 w 2249810"/>
              <a:gd name="connsiteY0" fmla="*/ 0 h 2294745"/>
              <a:gd name="connsiteX1" fmla="*/ 2200648 w 2249810"/>
              <a:gd name="connsiteY1" fmla="*/ 0 h 2294745"/>
              <a:gd name="connsiteX2" fmla="*/ 2210105 w 2249810"/>
              <a:gd name="connsiteY2" fmla="*/ 23601 h 2294745"/>
              <a:gd name="connsiteX3" fmla="*/ 2249810 w 2249810"/>
              <a:gd name="connsiteY3" fmla="*/ 326933 h 2294745"/>
              <a:gd name="connsiteX4" fmla="*/ 2249810 w 2249810"/>
              <a:gd name="connsiteY4" fmla="*/ 422824 h 2294745"/>
              <a:gd name="connsiteX5" fmla="*/ 2249810 w 2249810"/>
              <a:gd name="connsiteY5" fmla="*/ 696534 h 2294745"/>
              <a:gd name="connsiteX6" fmla="*/ 2249810 w 2249810"/>
              <a:gd name="connsiteY6" fmla="*/ 848826 h 2294745"/>
              <a:gd name="connsiteX7" fmla="*/ 2249810 w 2249810"/>
              <a:gd name="connsiteY7" fmla="*/ 1058531 h 2294745"/>
              <a:gd name="connsiteX8" fmla="*/ 2249810 w 2249810"/>
              <a:gd name="connsiteY8" fmla="*/ 1218426 h 2294745"/>
              <a:gd name="connsiteX9" fmla="*/ 1955982 w 2249810"/>
              <a:gd name="connsiteY9" fmla="*/ 1845313 h 2294745"/>
              <a:gd name="connsiteX10" fmla="*/ 1225438 w 2249810"/>
              <a:gd name="connsiteY10" fmla="*/ 2208220 h 2294745"/>
              <a:gd name="connsiteX11" fmla="*/ 1126749 w 2249810"/>
              <a:gd name="connsiteY11" fmla="*/ 2294745 h 2294745"/>
              <a:gd name="connsiteX12" fmla="*/ 1024374 w 2249810"/>
              <a:gd name="connsiteY12" fmla="*/ 2208220 h 2294745"/>
              <a:gd name="connsiteX13" fmla="*/ 293829 w 2249810"/>
              <a:gd name="connsiteY13" fmla="*/ 1845313 h 2294745"/>
              <a:gd name="connsiteX14" fmla="*/ 0 w 2249810"/>
              <a:gd name="connsiteY14" fmla="*/ 1218426 h 2294745"/>
              <a:gd name="connsiteX15" fmla="*/ 0 w 2249810"/>
              <a:gd name="connsiteY15" fmla="*/ 1058531 h 2294745"/>
              <a:gd name="connsiteX16" fmla="*/ 0 w 2249810"/>
              <a:gd name="connsiteY16" fmla="*/ 848826 h 2294745"/>
              <a:gd name="connsiteX17" fmla="*/ 0 w 2249810"/>
              <a:gd name="connsiteY17" fmla="*/ 696534 h 2294745"/>
              <a:gd name="connsiteX18" fmla="*/ 0 w 2249810"/>
              <a:gd name="connsiteY18" fmla="*/ 422824 h 2294745"/>
              <a:gd name="connsiteX19" fmla="*/ 0 w 2249810"/>
              <a:gd name="connsiteY19" fmla="*/ 326933 h 2294745"/>
              <a:gd name="connsiteX20" fmla="*/ 39705 w 2249810"/>
              <a:gd name="connsiteY20" fmla="*/ 23601 h 229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9810" h="2294745">
                <a:moveTo>
                  <a:pt x="49162" y="0"/>
                </a:moveTo>
                <a:lnTo>
                  <a:pt x="2200648" y="0"/>
                </a:lnTo>
                <a:lnTo>
                  <a:pt x="2210105" y="23601"/>
                </a:lnTo>
                <a:cubicBezTo>
                  <a:pt x="2236898" y="106934"/>
                  <a:pt x="2249810" y="205568"/>
                  <a:pt x="2249810" y="326933"/>
                </a:cubicBezTo>
                <a:lnTo>
                  <a:pt x="2249810" y="422824"/>
                </a:lnTo>
                <a:lnTo>
                  <a:pt x="2249810" y="696534"/>
                </a:lnTo>
                <a:lnTo>
                  <a:pt x="2249810" y="848826"/>
                </a:lnTo>
                <a:lnTo>
                  <a:pt x="2249810" y="1058531"/>
                </a:lnTo>
                <a:lnTo>
                  <a:pt x="2249810" y="1218426"/>
                </a:lnTo>
                <a:cubicBezTo>
                  <a:pt x="2249810" y="1542068"/>
                  <a:pt x="2157990" y="1704061"/>
                  <a:pt x="1955982" y="1845313"/>
                </a:cubicBezTo>
                <a:cubicBezTo>
                  <a:pt x="1745900" y="1967026"/>
                  <a:pt x="1470146" y="2019115"/>
                  <a:pt x="1225438" y="2208220"/>
                </a:cubicBezTo>
                <a:lnTo>
                  <a:pt x="1126749" y="2294745"/>
                </a:lnTo>
                <a:lnTo>
                  <a:pt x="1024374" y="2208220"/>
                </a:lnTo>
                <a:cubicBezTo>
                  <a:pt x="779666" y="2019115"/>
                  <a:pt x="503912" y="1967026"/>
                  <a:pt x="293829" y="1845313"/>
                </a:cubicBezTo>
                <a:cubicBezTo>
                  <a:pt x="91821" y="1704061"/>
                  <a:pt x="0" y="1542068"/>
                  <a:pt x="0" y="1218426"/>
                </a:cubicBezTo>
                <a:lnTo>
                  <a:pt x="0" y="1058531"/>
                </a:lnTo>
                <a:lnTo>
                  <a:pt x="0" y="848826"/>
                </a:lnTo>
                <a:lnTo>
                  <a:pt x="0" y="696534"/>
                </a:lnTo>
                <a:lnTo>
                  <a:pt x="0" y="422824"/>
                </a:lnTo>
                <a:lnTo>
                  <a:pt x="0" y="326933"/>
                </a:lnTo>
                <a:cubicBezTo>
                  <a:pt x="0" y="205568"/>
                  <a:pt x="12912" y="106934"/>
                  <a:pt x="39705" y="23601"/>
                </a:cubicBezTo>
                <a:close/>
              </a:path>
            </a:pathLst>
          </a:custGeom>
          <a:solidFill>
            <a:schemeClr val="bg2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C8B97ED-AE6E-427E-BC29-1149E3092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330" y="0"/>
            <a:ext cx="2372219" cy="2377558"/>
          </a:xfrm>
          <a:custGeom>
            <a:avLst/>
            <a:gdLst>
              <a:gd name="connsiteX0" fmla="*/ 37572 w 2372219"/>
              <a:gd name="connsiteY0" fmla="*/ 0 h 2377558"/>
              <a:gd name="connsiteX1" fmla="*/ 2334647 w 2372219"/>
              <a:gd name="connsiteY1" fmla="*/ 0 h 2377558"/>
              <a:gd name="connsiteX2" fmla="*/ 2353763 w 2372219"/>
              <a:gd name="connsiteY2" fmla="*/ 76379 h 2377558"/>
              <a:gd name="connsiteX3" fmla="*/ 2372219 w 2372219"/>
              <a:gd name="connsiteY3" fmla="*/ 302680 h 2377558"/>
              <a:gd name="connsiteX4" fmla="*/ 2372219 w 2372219"/>
              <a:gd name="connsiteY4" fmla="*/ 403788 h 2377558"/>
              <a:gd name="connsiteX5" fmla="*/ 2372219 w 2372219"/>
              <a:gd name="connsiteY5" fmla="*/ 692390 h 2377558"/>
              <a:gd name="connsiteX6" fmla="*/ 2372219 w 2372219"/>
              <a:gd name="connsiteY6" fmla="*/ 852968 h 2377558"/>
              <a:gd name="connsiteX7" fmla="*/ 2372219 w 2372219"/>
              <a:gd name="connsiteY7" fmla="*/ 1074083 h 2377558"/>
              <a:gd name="connsiteX8" fmla="*/ 2372219 w 2372219"/>
              <a:gd name="connsiteY8" fmla="*/ 1242678 h 2377558"/>
              <a:gd name="connsiteX9" fmla="*/ 2062404 w 2372219"/>
              <a:gd name="connsiteY9" fmla="*/ 1903673 h 2377558"/>
              <a:gd name="connsiteX10" fmla="*/ 1292112 w 2372219"/>
              <a:gd name="connsiteY10" fmla="*/ 2286325 h 2377558"/>
              <a:gd name="connsiteX11" fmla="*/ 1188054 w 2372219"/>
              <a:gd name="connsiteY11" fmla="*/ 2377558 h 2377558"/>
              <a:gd name="connsiteX12" fmla="*/ 1080109 w 2372219"/>
              <a:gd name="connsiteY12" fmla="*/ 2286325 h 2377558"/>
              <a:gd name="connsiteX13" fmla="*/ 309816 w 2372219"/>
              <a:gd name="connsiteY13" fmla="*/ 1903673 h 2377558"/>
              <a:gd name="connsiteX14" fmla="*/ 0 w 2372219"/>
              <a:gd name="connsiteY14" fmla="*/ 1242678 h 2377558"/>
              <a:gd name="connsiteX15" fmla="*/ 0 w 2372219"/>
              <a:gd name="connsiteY15" fmla="*/ 1074083 h 2377558"/>
              <a:gd name="connsiteX16" fmla="*/ 0 w 2372219"/>
              <a:gd name="connsiteY16" fmla="*/ 852968 h 2377558"/>
              <a:gd name="connsiteX17" fmla="*/ 0 w 2372219"/>
              <a:gd name="connsiteY17" fmla="*/ 692390 h 2377558"/>
              <a:gd name="connsiteX18" fmla="*/ 0 w 2372219"/>
              <a:gd name="connsiteY18" fmla="*/ 403788 h 2377558"/>
              <a:gd name="connsiteX19" fmla="*/ 0 w 2372219"/>
              <a:gd name="connsiteY19" fmla="*/ 302680 h 2377558"/>
              <a:gd name="connsiteX20" fmla="*/ 18456 w 2372219"/>
              <a:gd name="connsiteY20" fmla="*/ 76379 h 2377558"/>
              <a:gd name="connsiteX0" fmla="*/ 2334647 w 2426087"/>
              <a:gd name="connsiteY0" fmla="*/ 0 h 2377558"/>
              <a:gd name="connsiteX1" fmla="*/ 2353763 w 2426087"/>
              <a:gd name="connsiteY1" fmla="*/ 76379 h 2377558"/>
              <a:gd name="connsiteX2" fmla="*/ 2372219 w 2426087"/>
              <a:gd name="connsiteY2" fmla="*/ 302680 h 2377558"/>
              <a:gd name="connsiteX3" fmla="*/ 2372219 w 2426087"/>
              <a:gd name="connsiteY3" fmla="*/ 403788 h 2377558"/>
              <a:gd name="connsiteX4" fmla="*/ 2372219 w 2426087"/>
              <a:gd name="connsiteY4" fmla="*/ 692390 h 2377558"/>
              <a:gd name="connsiteX5" fmla="*/ 2372219 w 2426087"/>
              <a:gd name="connsiteY5" fmla="*/ 852968 h 2377558"/>
              <a:gd name="connsiteX6" fmla="*/ 2372219 w 2426087"/>
              <a:gd name="connsiteY6" fmla="*/ 1074083 h 2377558"/>
              <a:gd name="connsiteX7" fmla="*/ 2372219 w 2426087"/>
              <a:gd name="connsiteY7" fmla="*/ 1242678 h 2377558"/>
              <a:gd name="connsiteX8" fmla="*/ 2062404 w 2426087"/>
              <a:gd name="connsiteY8" fmla="*/ 1903673 h 2377558"/>
              <a:gd name="connsiteX9" fmla="*/ 1292112 w 2426087"/>
              <a:gd name="connsiteY9" fmla="*/ 2286325 h 2377558"/>
              <a:gd name="connsiteX10" fmla="*/ 1188054 w 2426087"/>
              <a:gd name="connsiteY10" fmla="*/ 2377558 h 2377558"/>
              <a:gd name="connsiteX11" fmla="*/ 1080109 w 2426087"/>
              <a:gd name="connsiteY11" fmla="*/ 2286325 h 2377558"/>
              <a:gd name="connsiteX12" fmla="*/ 309816 w 2426087"/>
              <a:gd name="connsiteY12" fmla="*/ 1903673 h 2377558"/>
              <a:gd name="connsiteX13" fmla="*/ 0 w 2426087"/>
              <a:gd name="connsiteY13" fmla="*/ 1242678 h 2377558"/>
              <a:gd name="connsiteX14" fmla="*/ 0 w 2426087"/>
              <a:gd name="connsiteY14" fmla="*/ 1074083 h 2377558"/>
              <a:gd name="connsiteX15" fmla="*/ 0 w 2426087"/>
              <a:gd name="connsiteY15" fmla="*/ 852968 h 2377558"/>
              <a:gd name="connsiteX16" fmla="*/ 0 w 2426087"/>
              <a:gd name="connsiteY16" fmla="*/ 692390 h 2377558"/>
              <a:gd name="connsiteX17" fmla="*/ 0 w 2426087"/>
              <a:gd name="connsiteY17" fmla="*/ 403788 h 2377558"/>
              <a:gd name="connsiteX18" fmla="*/ 0 w 2426087"/>
              <a:gd name="connsiteY18" fmla="*/ 302680 h 2377558"/>
              <a:gd name="connsiteX19" fmla="*/ 18456 w 2426087"/>
              <a:gd name="connsiteY19" fmla="*/ 76379 h 2377558"/>
              <a:gd name="connsiteX20" fmla="*/ 37572 w 2426087"/>
              <a:gd name="connsiteY20" fmla="*/ 0 h 2377558"/>
              <a:gd name="connsiteX21" fmla="*/ 2426087 w 2426087"/>
              <a:gd name="connsiteY21" fmla="*/ 9144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403788 h 2377558"/>
              <a:gd name="connsiteX4" fmla="*/ 2372219 w 2372219"/>
              <a:gd name="connsiteY4" fmla="*/ 692390 h 2377558"/>
              <a:gd name="connsiteX5" fmla="*/ 2372219 w 2372219"/>
              <a:gd name="connsiteY5" fmla="*/ 852968 h 2377558"/>
              <a:gd name="connsiteX6" fmla="*/ 2372219 w 2372219"/>
              <a:gd name="connsiteY6" fmla="*/ 1074083 h 2377558"/>
              <a:gd name="connsiteX7" fmla="*/ 2372219 w 2372219"/>
              <a:gd name="connsiteY7" fmla="*/ 1242678 h 2377558"/>
              <a:gd name="connsiteX8" fmla="*/ 2062404 w 2372219"/>
              <a:gd name="connsiteY8" fmla="*/ 1903673 h 2377558"/>
              <a:gd name="connsiteX9" fmla="*/ 1292112 w 2372219"/>
              <a:gd name="connsiteY9" fmla="*/ 2286325 h 2377558"/>
              <a:gd name="connsiteX10" fmla="*/ 1188054 w 2372219"/>
              <a:gd name="connsiteY10" fmla="*/ 2377558 h 2377558"/>
              <a:gd name="connsiteX11" fmla="*/ 1080109 w 2372219"/>
              <a:gd name="connsiteY11" fmla="*/ 2286325 h 2377558"/>
              <a:gd name="connsiteX12" fmla="*/ 309816 w 2372219"/>
              <a:gd name="connsiteY12" fmla="*/ 1903673 h 2377558"/>
              <a:gd name="connsiteX13" fmla="*/ 0 w 2372219"/>
              <a:gd name="connsiteY13" fmla="*/ 1242678 h 2377558"/>
              <a:gd name="connsiteX14" fmla="*/ 0 w 2372219"/>
              <a:gd name="connsiteY14" fmla="*/ 1074083 h 2377558"/>
              <a:gd name="connsiteX15" fmla="*/ 0 w 2372219"/>
              <a:gd name="connsiteY15" fmla="*/ 852968 h 2377558"/>
              <a:gd name="connsiteX16" fmla="*/ 0 w 2372219"/>
              <a:gd name="connsiteY16" fmla="*/ 692390 h 2377558"/>
              <a:gd name="connsiteX17" fmla="*/ 0 w 2372219"/>
              <a:gd name="connsiteY17" fmla="*/ 403788 h 2377558"/>
              <a:gd name="connsiteX18" fmla="*/ 0 w 2372219"/>
              <a:gd name="connsiteY18" fmla="*/ 302680 h 2377558"/>
              <a:gd name="connsiteX19" fmla="*/ 18456 w 2372219"/>
              <a:gd name="connsiteY19" fmla="*/ 76379 h 2377558"/>
              <a:gd name="connsiteX20" fmla="*/ 37572 w 2372219"/>
              <a:gd name="connsiteY20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692390 h 2377558"/>
              <a:gd name="connsiteX4" fmla="*/ 2372219 w 2372219"/>
              <a:gd name="connsiteY4" fmla="*/ 852968 h 2377558"/>
              <a:gd name="connsiteX5" fmla="*/ 2372219 w 2372219"/>
              <a:gd name="connsiteY5" fmla="*/ 1074083 h 2377558"/>
              <a:gd name="connsiteX6" fmla="*/ 2372219 w 2372219"/>
              <a:gd name="connsiteY6" fmla="*/ 1242678 h 2377558"/>
              <a:gd name="connsiteX7" fmla="*/ 2062404 w 2372219"/>
              <a:gd name="connsiteY7" fmla="*/ 1903673 h 2377558"/>
              <a:gd name="connsiteX8" fmla="*/ 1292112 w 2372219"/>
              <a:gd name="connsiteY8" fmla="*/ 2286325 h 2377558"/>
              <a:gd name="connsiteX9" fmla="*/ 1188054 w 2372219"/>
              <a:gd name="connsiteY9" fmla="*/ 2377558 h 2377558"/>
              <a:gd name="connsiteX10" fmla="*/ 1080109 w 2372219"/>
              <a:gd name="connsiteY10" fmla="*/ 2286325 h 2377558"/>
              <a:gd name="connsiteX11" fmla="*/ 309816 w 2372219"/>
              <a:gd name="connsiteY11" fmla="*/ 1903673 h 2377558"/>
              <a:gd name="connsiteX12" fmla="*/ 0 w 2372219"/>
              <a:gd name="connsiteY12" fmla="*/ 1242678 h 2377558"/>
              <a:gd name="connsiteX13" fmla="*/ 0 w 2372219"/>
              <a:gd name="connsiteY13" fmla="*/ 1074083 h 2377558"/>
              <a:gd name="connsiteX14" fmla="*/ 0 w 2372219"/>
              <a:gd name="connsiteY14" fmla="*/ 852968 h 2377558"/>
              <a:gd name="connsiteX15" fmla="*/ 0 w 2372219"/>
              <a:gd name="connsiteY15" fmla="*/ 692390 h 2377558"/>
              <a:gd name="connsiteX16" fmla="*/ 0 w 2372219"/>
              <a:gd name="connsiteY16" fmla="*/ 403788 h 2377558"/>
              <a:gd name="connsiteX17" fmla="*/ 0 w 2372219"/>
              <a:gd name="connsiteY17" fmla="*/ 302680 h 2377558"/>
              <a:gd name="connsiteX18" fmla="*/ 18456 w 2372219"/>
              <a:gd name="connsiteY18" fmla="*/ 76379 h 2377558"/>
              <a:gd name="connsiteX19" fmla="*/ 37572 w 2372219"/>
              <a:gd name="connsiteY19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852968 h 2377558"/>
              <a:gd name="connsiteX4" fmla="*/ 2372219 w 2372219"/>
              <a:gd name="connsiteY4" fmla="*/ 1074083 h 2377558"/>
              <a:gd name="connsiteX5" fmla="*/ 2372219 w 2372219"/>
              <a:gd name="connsiteY5" fmla="*/ 1242678 h 2377558"/>
              <a:gd name="connsiteX6" fmla="*/ 2062404 w 2372219"/>
              <a:gd name="connsiteY6" fmla="*/ 1903673 h 2377558"/>
              <a:gd name="connsiteX7" fmla="*/ 1292112 w 2372219"/>
              <a:gd name="connsiteY7" fmla="*/ 2286325 h 2377558"/>
              <a:gd name="connsiteX8" fmla="*/ 1188054 w 2372219"/>
              <a:gd name="connsiteY8" fmla="*/ 2377558 h 2377558"/>
              <a:gd name="connsiteX9" fmla="*/ 1080109 w 2372219"/>
              <a:gd name="connsiteY9" fmla="*/ 2286325 h 2377558"/>
              <a:gd name="connsiteX10" fmla="*/ 309816 w 2372219"/>
              <a:gd name="connsiteY10" fmla="*/ 1903673 h 2377558"/>
              <a:gd name="connsiteX11" fmla="*/ 0 w 2372219"/>
              <a:gd name="connsiteY11" fmla="*/ 1242678 h 2377558"/>
              <a:gd name="connsiteX12" fmla="*/ 0 w 2372219"/>
              <a:gd name="connsiteY12" fmla="*/ 1074083 h 2377558"/>
              <a:gd name="connsiteX13" fmla="*/ 0 w 2372219"/>
              <a:gd name="connsiteY13" fmla="*/ 852968 h 2377558"/>
              <a:gd name="connsiteX14" fmla="*/ 0 w 2372219"/>
              <a:gd name="connsiteY14" fmla="*/ 692390 h 2377558"/>
              <a:gd name="connsiteX15" fmla="*/ 0 w 2372219"/>
              <a:gd name="connsiteY15" fmla="*/ 403788 h 2377558"/>
              <a:gd name="connsiteX16" fmla="*/ 0 w 2372219"/>
              <a:gd name="connsiteY16" fmla="*/ 302680 h 2377558"/>
              <a:gd name="connsiteX17" fmla="*/ 18456 w 2372219"/>
              <a:gd name="connsiteY17" fmla="*/ 76379 h 2377558"/>
              <a:gd name="connsiteX18" fmla="*/ 37572 w 2372219"/>
              <a:gd name="connsiteY18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074083 h 2377558"/>
              <a:gd name="connsiteX4" fmla="*/ 2372219 w 2372219"/>
              <a:gd name="connsiteY4" fmla="*/ 1242678 h 2377558"/>
              <a:gd name="connsiteX5" fmla="*/ 2062404 w 2372219"/>
              <a:gd name="connsiteY5" fmla="*/ 1903673 h 2377558"/>
              <a:gd name="connsiteX6" fmla="*/ 1292112 w 2372219"/>
              <a:gd name="connsiteY6" fmla="*/ 2286325 h 2377558"/>
              <a:gd name="connsiteX7" fmla="*/ 1188054 w 2372219"/>
              <a:gd name="connsiteY7" fmla="*/ 2377558 h 2377558"/>
              <a:gd name="connsiteX8" fmla="*/ 1080109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852968 h 2377558"/>
              <a:gd name="connsiteX13" fmla="*/ 0 w 2372219"/>
              <a:gd name="connsiteY13" fmla="*/ 692390 h 2377558"/>
              <a:gd name="connsiteX14" fmla="*/ 0 w 2372219"/>
              <a:gd name="connsiteY14" fmla="*/ 403788 h 2377558"/>
              <a:gd name="connsiteX15" fmla="*/ 0 w 2372219"/>
              <a:gd name="connsiteY15" fmla="*/ 302680 h 2377558"/>
              <a:gd name="connsiteX16" fmla="*/ 18456 w 2372219"/>
              <a:gd name="connsiteY16" fmla="*/ 76379 h 2377558"/>
              <a:gd name="connsiteX17" fmla="*/ 37572 w 2372219"/>
              <a:gd name="connsiteY17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074083 h 2377558"/>
              <a:gd name="connsiteX4" fmla="*/ 2372219 w 2372219"/>
              <a:gd name="connsiteY4" fmla="*/ 1242678 h 2377558"/>
              <a:gd name="connsiteX5" fmla="*/ 2062404 w 2372219"/>
              <a:gd name="connsiteY5" fmla="*/ 1903673 h 2377558"/>
              <a:gd name="connsiteX6" fmla="*/ 1292112 w 2372219"/>
              <a:gd name="connsiteY6" fmla="*/ 2286325 h 2377558"/>
              <a:gd name="connsiteX7" fmla="*/ 1188054 w 2372219"/>
              <a:gd name="connsiteY7" fmla="*/ 2377558 h 2377558"/>
              <a:gd name="connsiteX8" fmla="*/ 1080109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852968 h 2377558"/>
              <a:gd name="connsiteX13" fmla="*/ 0 w 2372219"/>
              <a:gd name="connsiteY13" fmla="*/ 403788 h 2377558"/>
              <a:gd name="connsiteX14" fmla="*/ 0 w 2372219"/>
              <a:gd name="connsiteY14" fmla="*/ 302680 h 2377558"/>
              <a:gd name="connsiteX15" fmla="*/ 18456 w 2372219"/>
              <a:gd name="connsiteY15" fmla="*/ 76379 h 2377558"/>
              <a:gd name="connsiteX16" fmla="*/ 37572 w 2372219"/>
              <a:gd name="connsiteY16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074083 h 2377558"/>
              <a:gd name="connsiteX4" fmla="*/ 2372219 w 2372219"/>
              <a:gd name="connsiteY4" fmla="*/ 1242678 h 2377558"/>
              <a:gd name="connsiteX5" fmla="*/ 2062404 w 2372219"/>
              <a:gd name="connsiteY5" fmla="*/ 1903673 h 2377558"/>
              <a:gd name="connsiteX6" fmla="*/ 1292112 w 2372219"/>
              <a:gd name="connsiteY6" fmla="*/ 2286325 h 2377558"/>
              <a:gd name="connsiteX7" fmla="*/ 1188054 w 2372219"/>
              <a:gd name="connsiteY7" fmla="*/ 2377558 h 2377558"/>
              <a:gd name="connsiteX8" fmla="*/ 1080109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403788 h 2377558"/>
              <a:gd name="connsiteX13" fmla="*/ 0 w 2372219"/>
              <a:gd name="connsiteY13" fmla="*/ 302680 h 2377558"/>
              <a:gd name="connsiteX14" fmla="*/ 18456 w 2372219"/>
              <a:gd name="connsiteY14" fmla="*/ 76379 h 2377558"/>
              <a:gd name="connsiteX15" fmla="*/ 37572 w 2372219"/>
              <a:gd name="connsiteY15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074083 h 2377558"/>
              <a:gd name="connsiteX4" fmla="*/ 2372219 w 2372219"/>
              <a:gd name="connsiteY4" fmla="*/ 1242678 h 2377558"/>
              <a:gd name="connsiteX5" fmla="*/ 2062404 w 2372219"/>
              <a:gd name="connsiteY5" fmla="*/ 1903673 h 2377558"/>
              <a:gd name="connsiteX6" fmla="*/ 1292112 w 2372219"/>
              <a:gd name="connsiteY6" fmla="*/ 2286325 h 2377558"/>
              <a:gd name="connsiteX7" fmla="*/ 1188054 w 2372219"/>
              <a:gd name="connsiteY7" fmla="*/ 2377558 h 2377558"/>
              <a:gd name="connsiteX8" fmla="*/ 1080109 w 2372219"/>
              <a:gd name="connsiteY8" fmla="*/ 2286325 h 2377558"/>
              <a:gd name="connsiteX9" fmla="*/ 309816 w 2372219"/>
              <a:gd name="connsiteY9" fmla="*/ 1903673 h 2377558"/>
              <a:gd name="connsiteX10" fmla="*/ 0 w 2372219"/>
              <a:gd name="connsiteY10" fmla="*/ 1242678 h 2377558"/>
              <a:gd name="connsiteX11" fmla="*/ 0 w 2372219"/>
              <a:gd name="connsiteY11" fmla="*/ 1074083 h 2377558"/>
              <a:gd name="connsiteX12" fmla="*/ 0 w 2372219"/>
              <a:gd name="connsiteY12" fmla="*/ 302680 h 2377558"/>
              <a:gd name="connsiteX13" fmla="*/ 18456 w 2372219"/>
              <a:gd name="connsiteY13" fmla="*/ 76379 h 2377558"/>
              <a:gd name="connsiteX14" fmla="*/ 37572 w 2372219"/>
              <a:gd name="connsiteY14" fmla="*/ 0 h 2377558"/>
              <a:gd name="connsiteX0" fmla="*/ 2334647 w 2372219"/>
              <a:gd name="connsiteY0" fmla="*/ 0 h 2377558"/>
              <a:gd name="connsiteX1" fmla="*/ 2353763 w 2372219"/>
              <a:gd name="connsiteY1" fmla="*/ 76379 h 2377558"/>
              <a:gd name="connsiteX2" fmla="*/ 2372219 w 2372219"/>
              <a:gd name="connsiteY2" fmla="*/ 302680 h 2377558"/>
              <a:gd name="connsiteX3" fmla="*/ 2372219 w 2372219"/>
              <a:gd name="connsiteY3" fmla="*/ 1242678 h 2377558"/>
              <a:gd name="connsiteX4" fmla="*/ 2062404 w 2372219"/>
              <a:gd name="connsiteY4" fmla="*/ 1903673 h 2377558"/>
              <a:gd name="connsiteX5" fmla="*/ 1292112 w 2372219"/>
              <a:gd name="connsiteY5" fmla="*/ 2286325 h 2377558"/>
              <a:gd name="connsiteX6" fmla="*/ 1188054 w 2372219"/>
              <a:gd name="connsiteY6" fmla="*/ 2377558 h 2377558"/>
              <a:gd name="connsiteX7" fmla="*/ 1080109 w 2372219"/>
              <a:gd name="connsiteY7" fmla="*/ 2286325 h 2377558"/>
              <a:gd name="connsiteX8" fmla="*/ 309816 w 2372219"/>
              <a:gd name="connsiteY8" fmla="*/ 1903673 h 2377558"/>
              <a:gd name="connsiteX9" fmla="*/ 0 w 2372219"/>
              <a:gd name="connsiteY9" fmla="*/ 1242678 h 2377558"/>
              <a:gd name="connsiteX10" fmla="*/ 0 w 2372219"/>
              <a:gd name="connsiteY10" fmla="*/ 1074083 h 2377558"/>
              <a:gd name="connsiteX11" fmla="*/ 0 w 2372219"/>
              <a:gd name="connsiteY11" fmla="*/ 302680 h 2377558"/>
              <a:gd name="connsiteX12" fmla="*/ 18456 w 2372219"/>
              <a:gd name="connsiteY12" fmla="*/ 76379 h 2377558"/>
              <a:gd name="connsiteX13" fmla="*/ 37572 w 2372219"/>
              <a:gd name="connsiteY13" fmla="*/ 0 h 237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2219" h="2377558">
                <a:moveTo>
                  <a:pt x="2334647" y="0"/>
                </a:moveTo>
                <a:lnTo>
                  <a:pt x="2353763" y="76379"/>
                </a:lnTo>
                <a:cubicBezTo>
                  <a:pt x="2366168" y="142708"/>
                  <a:pt x="2372219" y="217368"/>
                  <a:pt x="2372219" y="302680"/>
                </a:cubicBezTo>
                <a:lnTo>
                  <a:pt x="2372219" y="1242678"/>
                </a:lnTo>
                <a:cubicBezTo>
                  <a:pt x="2372219" y="1583929"/>
                  <a:pt x="2275403" y="1754736"/>
                  <a:pt x="2062404" y="1903673"/>
                </a:cubicBezTo>
                <a:cubicBezTo>
                  <a:pt x="1840892" y="2032009"/>
                  <a:pt x="1550134" y="2086932"/>
                  <a:pt x="1292112" y="2286325"/>
                </a:cubicBezTo>
                <a:lnTo>
                  <a:pt x="1188054" y="2377558"/>
                </a:lnTo>
                <a:lnTo>
                  <a:pt x="1080109" y="2286325"/>
                </a:lnTo>
                <a:cubicBezTo>
                  <a:pt x="822087" y="2086932"/>
                  <a:pt x="531329" y="2032009"/>
                  <a:pt x="309816" y="1903673"/>
                </a:cubicBezTo>
                <a:cubicBezTo>
                  <a:pt x="96817" y="1754736"/>
                  <a:pt x="0" y="1583929"/>
                  <a:pt x="0" y="1242678"/>
                </a:cubicBezTo>
                <a:lnTo>
                  <a:pt x="0" y="1074083"/>
                </a:lnTo>
                <a:lnTo>
                  <a:pt x="0" y="302680"/>
                </a:lnTo>
                <a:cubicBezTo>
                  <a:pt x="0" y="217368"/>
                  <a:pt x="6051" y="142708"/>
                  <a:pt x="18456" y="76379"/>
                </a:cubicBezTo>
                <a:lnTo>
                  <a:pt x="37572" y="0"/>
                </a:lnTo>
              </a:path>
            </a:pathLst>
          </a:custGeom>
          <a:noFill/>
          <a:ln w="25400" cap="rnd">
            <a:solidFill>
              <a:schemeClr val="bg2">
                <a:lumMod val="75000"/>
                <a:alpha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Sisällön paikkamerkki 2">
            <a:extLst>
              <a:ext uri="{FF2B5EF4-FFF2-40B4-BE49-F238E27FC236}">
                <a16:creationId xmlns:a16="http://schemas.microsoft.com/office/drawing/2014/main" id="{DBF8F4B9-05E4-67DC-636B-7BF91403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887" y="2927927"/>
            <a:ext cx="5991639" cy="2977573"/>
          </a:xfrm>
        </p:spPr>
        <p:txBody>
          <a:bodyPr anchor="b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i-FI" sz="2400" dirty="0"/>
              <a:t>Kykyä sietää muutoksia ja vaikeita tilanteita </a:t>
            </a:r>
          </a:p>
          <a:p>
            <a:pPr>
              <a:lnSpc>
                <a:spcPct val="100000"/>
              </a:lnSpc>
            </a:pPr>
            <a:r>
              <a:rPr lang="fi-FI" sz="2400" dirty="0"/>
              <a:t>Palautumiskykyä stressistä</a:t>
            </a:r>
          </a:p>
          <a:p>
            <a:pPr>
              <a:lnSpc>
                <a:spcPct val="100000"/>
              </a:lnSpc>
            </a:pPr>
            <a:r>
              <a:rPr lang="fi-FI" sz="2400" dirty="0"/>
              <a:t>Kyky kasvaa vuorovaikutuksessa toisten ja maailman kanssa</a:t>
            </a:r>
          </a:p>
          <a:p>
            <a:pPr>
              <a:lnSpc>
                <a:spcPct val="100000"/>
              </a:lnSpc>
            </a:pPr>
            <a:endParaRPr lang="fi-FI" sz="1700" dirty="0"/>
          </a:p>
          <a:p>
            <a:pPr>
              <a:lnSpc>
                <a:spcPct val="100000"/>
              </a:lnSpc>
            </a:pPr>
            <a:endParaRPr lang="fi-FI" sz="1700" dirty="0"/>
          </a:p>
          <a:p>
            <a:pPr>
              <a:lnSpc>
                <a:spcPct val="100000"/>
              </a:lnSpc>
            </a:pPr>
            <a:r>
              <a:rPr lang="fi-FI" sz="1700" dirty="0" err="1">
                <a:hlinkClick r:id="rId2"/>
              </a:rPr>
              <a:t>Resilienssitesti</a:t>
            </a:r>
            <a:r>
              <a:rPr lang="fi-FI" sz="1700" dirty="0">
                <a:hlinkClick r:id="rId2"/>
              </a:rPr>
              <a:t> kertoo, kuinka paljon sinussa on </a:t>
            </a:r>
            <a:r>
              <a:rPr lang="fi-FI" sz="1700" dirty="0" err="1">
                <a:hlinkClick r:id="rId2"/>
              </a:rPr>
              <a:t>resilienssiä</a:t>
            </a:r>
            <a:r>
              <a:rPr lang="fi-FI" sz="1700" dirty="0">
                <a:hlinkClick r:id="rId2"/>
              </a:rPr>
              <a:t> - </a:t>
            </a:r>
            <a:r>
              <a:rPr lang="fi-FI" sz="1700" dirty="0" err="1">
                <a:hlinkClick r:id="rId2"/>
              </a:rPr>
              <a:t>Evermind</a:t>
            </a:r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61486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E0016F-4FF2-091B-EFFF-989BE6EB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Resilienssi</a:t>
            </a:r>
            <a:r>
              <a:rPr lang="fi-FI" dirty="0"/>
              <a:t> antaa toivoa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1CF95B-DC92-2944-30BC-C860D2863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Yhteys toisiin , tuetuksi ja nähdyksi tuleminen vahvistaa toivoa</a:t>
            </a:r>
          </a:p>
          <a:p>
            <a:r>
              <a:rPr lang="fi-FI" sz="2800" dirty="0"/>
              <a:t>Toivottomuuden tunteet eristävät – silloin on hyvä, että joku huomaa. </a:t>
            </a:r>
            <a:r>
              <a:rPr lang="fi-FI" sz="2800" dirty="0" err="1"/>
              <a:t>Resilienssiä</a:t>
            </a:r>
            <a:r>
              <a:rPr lang="fi-FI" sz="2800" dirty="0"/>
              <a:t> ei enää ole käytettävissä, se on heräteltävä ja heräteltävissä.</a:t>
            </a:r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fi-FI" sz="2800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36FC4DD-A5A9-04C6-2A1A-53A57211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Systeemiset Oy Marjo Panttila</a:t>
            </a:r>
          </a:p>
        </p:txBody>
      </p:sp>
    </p:spTree>
    <p:extLst>
      <p:ext uri="{BB962C8B-B14F-4D97-AF65-F5344CB8AC3E}">
        <p14:creationId xmlns:p14="http://schemas.microsoft.com/office/powerpoint/2010/main" val="2432813607"/>
      </p:ext>
    </p:extLst>
  </p:cSld>
  <p:clrMapOvr>
    <a:masterClrMapping/>
  </p:clrMapOvr>
</p:sld>
</file>

<file path=ppt/theme/theme1.xml><?xml version="1.0" encoding="utf-8"?>
<a:theme xmlns:a="http://schemas.openxmlformats.org/drawingml/2006/main" name="MarrakeshVTI">
  <a:themeElements>
    <a:clrScheme name="AnalogousFromDarkSeedLeftStep">
      <a:dk1>
        <a:srgbClr val="000000"/>
      </a:dk1>
      <a:lt1>
        <a:srgbClr val="FFFFFF"/>
      </a:lt1>
      <a:dk2>
        <a:srgbClr val="1B2F2F"/>
      </a:dk2>
      <a:lt2>
        <a:srgbClr val="F2F3F0"/>
      </a:lt2>
      <a:accent1>
        <a:srgbClr val="633BD5"/>
      </a:accent1>
      <a:accent2>
        <a:srgbClr val="374DC7"/>
      </a:accent2>
      <a:accent3>
        <a:srgbClr val="3B93D5"/>
      </a:accent3>
      <a:accent4>
        <a:srgbClr val="28BDBF"/>
      </a:accent4>
      <a:accent5>
        <a:srgbClr val="36C289"/>
      </a:accent5>
      <a:accent6>
        <a:srgbClr val="29C345"/>
      </a:accent6>
      <a:hlink>
        <a:srgbClr val="349C83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B24"/>
      </a:dk2>
      <a:lt2>
        <a:srgbClr val="E6E2E8"/>
      </a:lt2>
      <a:accent1>
        <a:srgbClr val="4BB821"/>
      </a:accent1>
      <a:accent2>
        <a:srgbClr val="81B113"/>
      </a:accent2>
      <a:accent3>
        <a:srgbClr val="B1A11F"/>
      </a:accent3>
      <a:accent4>
        <a:srgbClr val="D57017"/>
      </a:accent4>
      <a:accent5>
        <a:srgbClr val="E73329"/>
      </a:accent5>
      <a:accent6>
        <a:srgbClr val="D5175C"/>
      </a:accent6>
      <a:hlink>
        <a:srgbClr val="BF5B3F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</TotalTime>
  <Words>498</Words>
  <Application>Microsoft Office PowerPoint</Application>
  <PresentationFormat>Laajakuva</PresentationFormat>
  <Paragraphs>83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9" baseType="lpstr">
      <vt:lpstr>Arial</vt:lpstr>
      <vt:lpstr>Arimo</vt:lpstr>
      <vt:lpstr>Calibri</vt:lpstr>
      <vt:lpstr>Goudy Old Style</vt:lpstr>
      <vt:lpstr>Modern Love</vt:lpstr>
      <vt:lpstr>The Hand</vt:lpstr>
      <vt:lpstr>Wingdings</vt:lpstr>
      <vt:lpstr>MarrakeshVTI</vt:lpstr>
      <vt:lpstr>SketchyVTI</vt:lpstr>
      <vt:lpstr>Resilienssi ja aggressio</vt:lpstr>
      <vt:lpstr>Elämä yllättää miedät jatkuvasti</vt:lpstr>
      <vt:lpstr>Resilienssi</vt:lpstr>
      <vt:lpstr>PowerPoint-esitys</vt:lpstr>
      <vt:lpstr>Resilienssi</vt:lpstr>
      <vt:lpstr>Resilienssi on:</vt:lpstr>
      <vt:lpstr>Yhteys Perhe Ylisukupolvisuus</vt:lpstr>
      <vt:lpstr>Resilienssi on</vt:lpstr>
      <vt:lpstr>Resilienssi antaa toivoa</vt:lpstr>
      <vt:lpstr>Yhteisön voima – yhteenkuuluvuuden tarve</vt:lpstr>
      <vt:lpstr>Yhteisön resilienssi</vt:lpstr>
      <vt:lpstr>Positiivinen psykologia</vt:lpstr>
      <vt:lpstr>Resilienssiä vahvistavat</vt:lpstr>
      <vt:lpstr>Resilienssin vahvistaminen</vt:lpstr>
      <vt:lpstr>”Jos haluat olla onnellinen kehitä myötätuntoa” ”Itselle annettu myötätunto on ensimmäinen askel antaa myötätuntoa toisille”         Dalai Lama</vt:lpstr>
      <vt:lpstr>TURVA</vt:lpstr>
      <vt:lpstr>IHMISYYS</vt:lpstr>
      <vt:lpstr>Itsetuntemus</vt:lpstr>
      <vt:lpstr> </vt:lpstr>
      <vt:lpstr>KIITOS!   Marjo Panttila Perhe- ja pariterapian kouluttajpsykoterapeutti Psykiatrinen sairaanhoitaja Työnohjaaja  Elämänihmettelijä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Traumatietoisuutta ihmisten kohtaamiseen</dc:title>
  <dc:creator>Marjo Panttila</dc:creator>
  <cp:lastModifiedBy>Marjo Panttila</cp:lastModifiedBy>
  <cp:revision>12</cp:revision>
  <dcterms:created xsi:type="dcterms:W3CDTF">2022-01-14T09:15:53Z</dcterms:created>
  <dcterms:modified xsi:type="dcterms:W3CDTF">2024-01-16T18:51:00Z</dcterms:modified>
</cp:coreProperties>
</file>