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Robo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Roboto-bold.fntdata"/><Relationship Id="rId41" Type="http://schemas.openxmlformats.org/officeDocument/2006/relationships/font" Target="fonts/Roboto-regular.fntdata"/><Relationship Id="rId22" Type="http://schemas.openxmlformats.org/officeDocument/2006/relationships/slide" Target="slides/slide17.xml"/><Relationship Id="rId44" Type="http://schemas.openxmlformats.org/officeDocument/2006/relationships/font" Target="fonts/Roboto-boldItalic.fntdata"/><Relationship Id="rId21" Type="http://schemas.openxmlformats.org/officeDocument/2006/relationships/slide" Target="slides/slide16.xml"/><Relationship Id="rId43" Type="http://schemas.openxmlformats.org/officeDocument/2006/relationships/font" Target="fonts/Robo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3345dea0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03345dea0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03345dea0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03345dea0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03345dea0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03345dea0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03345dea0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03345dea0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03345dea0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03345dea0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d6c39ca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7d6c39ca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03345dea0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03345dea0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03345dea0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03345dea0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041d5346b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041d5346b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3345dea02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03345dea02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03345dea0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03345dea0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041d5346b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041d5346b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03345dea0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03345dea0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04fe9254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04fe9254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04fe9254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04fe9254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04fe925401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04fe925401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04fe92540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04fe92540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04fe92540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04fe92540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04fe92540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04fe92540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04fe92540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04fe92540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7d6c39cac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7d6c39cac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03345dea0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03345dea0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03345dea0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03345dea0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7d6c39cac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7d6c39cac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7d6c39cac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7d6c39cac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7ebcbb4f1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7ebcbb4f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7ebcbb4f1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7ebcbb4f1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7d6c39cac5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7d6c39cac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7d6c39cac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7d6c39cac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03345dea0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03345dea0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03345dea0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03345dea0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e32ab8e7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e32ab8e7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3345dea0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03345dea0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3345dea0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3345dea0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Relationship Id="rId4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Relationship Id="rId4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www.youtube.com/watch?v=7d5Iy6ZY820" TargetMode="External"/><Relationship Id="rId4" Type="http://schemas.openxmlformats.org/officeDocument/2006/relationships/image" Target="../media/image47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54383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/>
              <a:t>Vastuullinen vaatetus -luento ja työpaja</a:t>
            </a:r>
            <a:r>
              <a:rPr b="1" lang="en" sz="3600"/>
              <a:t> </a:t>
            </a:r>
            <a:endParaRPr b="1" sz="36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/>
              <a:t>TPO Vaatetus 1</a:t>
            </a:r>
            <a:endParaRPr b="1" sz="36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2364142"/>
            <a:ext cx="3810000" cy="253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6AA84F"/>
                </a:solidFill>
              </a:rPr>
              <a:t>Ekologinen näkökulma vaate ja muotiteollisuuteen</a:t>
            </a:r>
            <a:endParaRPr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Polyesteri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494650"/>
            <a:ext cx="538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Polyesterin kysyntä on tuplaantunut vuodesta 2000 vuoteen 2014 ja on nykyään maailman tuotetuin tekstiilimateriaali.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Suurimmat haasteet polyesterin tuotannossa ovat energian kulutus ja luonnonvaran (öljyn) </a:t>
            </a:r>
            <a:r>
              <a:rPr b="1" lang="en">
                <a:solidFill>
                  <a:schemeClr val="dk1"/>
                </a:solidFill>
              </a:rPr>
              <a:t>uusiutumattomuus</a:t>
            </a:r>
            <a:r>
              <a:rPr lang="en">
                <a:solidFill>
                  <a:schemeClr val="dk1"/>
                </a:solidFill>
              </a:rPr>
              <a:t>. Se myös aiheuttaa päästöjä veteen ja ilmaan.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Polyesterin biohajoamattomuus yhdistettynä sen kertakäyttöiseen luonteeseen, johtaa siihen, että polyesteri rikkoutuu pieniksi palasiksi jotka päätyvät maahan ja vesistöihin (ja sieltä ravintoketjuun).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2825" y="1017725"/>
            <a:ext cx="2693974" cy="202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7300" y="3038201"/>
            <a:ext cx="2699265" cy="180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Ekologinen näkökulma vaate ja muotiteollisuuteen</a:t>
            </a:r>
            <a:endParaRPr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Tekstiilimateriaalien monimuotoisuus</a:t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311700" y="1727100"/>
            <a:ext cx="4854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b="1" lang="en" sz="1875">
                <a:solidFill>
                  <a:schemeClr val="dk1"/>
                </a:solidFill>
              </a:rPr>
              <a:t>Kahden kuidun valta-asema on riskialtis.</a:t>
            </a:r>
            <a:r>
              <a:rPr lang="en" sz="1875">
                <a:solidFill>
                  <a:schemeClr val="dk1"/>
                </a:solidFill>
              </a:rPr>
              <a:t> Jos öljyn tai veden saanti jossain vaiheessa takkuaa, iso osa materiaalin tuotannosta on pulassa.</a:t>
            </a:r>
            <a:endParaRPr sz="18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875">
                <a:solidFill>
                  <a:schemeClr val="dk1"/>
                </a:solidFill>
              </a:rPr>
              <a:t>Biodiversiteetti eli luonnon monimuotoisuus vähenee, jos maata raivataan yhtä varten.</a:t>
            </a:r>
            <a:endParaRPr sz="18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b="1" lang="en" sz="1875">
                <a:solidFill>
                  <a:schemeClr val="dk1"/>
                </a:solidFill>
              </a:rPr>
              <a:t>..ja tylsä.</a:t>
            </a:r>
            <a:r>
              <a:rPr lang="en" sz="1875">
                <a:solidFill>
                  <a:schemeClr val="dk1"/>
                </a:solidFill>
              </a:rPr>
              <a:t> Haluan pukeutua myös muunlaisiin tekstiilimateriaaleihin!</a:t>
            </a:r>
            <a:endParaRPr sz="1875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720"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050" y="1875575"/>
            <a:ext cx="3459750" cy="18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6AA84F"/>
                </a:solidFill>
              </a:rPr>
              <a:t>Ekologinen näkökulma vaate ja muotiteollisuuteen</a:t>
            </a:r>
            <a:endParaRPr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Vaateteollisuus ja maailman vesistöt</a:t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311700" y="1766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Kankaan värjäämiseen tarvitaan väripigmenttiä (kemikaalista tai luonnon), purete, sekä vettä väripaljuun ja huuhteluun.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23" y="2922688"/>
            <a:ext cx="2647650" cy="1344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4375" y="2933200"/>
            <a:ext cx="2647650" cy="13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0850" y="2846500"/>
            <a:ext cx="2332462" cy="155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103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6AA84F"/>
                </a:solidFill>
              </a:rPr>
              <a:t>Ekologinen näkökulma vaate ja muotiteollisuuteen</a:t>
            </a:r>
            <a:endParaRPr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669401"/>
            <a:ext cx="8520600" cy="28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Vuosikymmenten ajan jokia ja vesistöja on käytetty “kätevinä” jätteenpoistopaikkoina, joista on jäänyt jälkeen valtava määrä haitallista, kemiallista saastetta.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Suurimmassa osassa länsimaista tuotantoa vaaralliset kemikaalit on kielletty ja jätevedenpuhdistamot ovat kunnossa.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Globaalin pikamuodin myötä ongelmat on ulkoistettu vaatemerkkien hallinnon läheisyydestä </a:t>
            </a:r>
            <a:r>
              <a:rPr lang="en">
                <a:solidFill>
                  <a:schemeClr val="dk1"/>
                </a:solidFill>
              </a:rPr>
              <a:t>kauas halvemman </a:t>
            </a:r>
            <a:r>
              <a:rPr lang="en">
                <a:solidFill>
                  <a:schemeClr val="dk1"/>
                </a:solidFill>
              </a:rPr>
              <a:t>tuotannon maihin - välittämättä paikallisten resurssien puutteesta.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Mitä tummemmaksi kangas värjätään, sitä enemmän siihen tarvitaan pigmenttiä…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200" y="3074250"/>
            <a:ext cx="281940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625" y="3074250"/>
            <a:ext cx="3022589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5"/>
          <p:cNvSpPr txBox="1"/>
          <p:nvPr/>
        </p:nvSpPr>
        <p:spPr>
          <a:xfrm>
            <a:off x="762450" y="4693500"/>
            <a:ext cx="746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River Buriganga, Dhaka, Bangladesh</a:t>
            </a:r>
            <a:endParaRPr/>
          </a:p>
        </p:txBody>
      </p:sp>
      <p:sp>
        <p:nvSpPr>
          <p:cNvPr id="152" name="Google Shape;152;p25"/>
          <p:cNvSpPr txBox="1"/>
          <p:nvPr/>
        </p:nvSpPr>
        <p:spPr>
          <a:xfrm>
            <a:off x="4785000" y="4693500"/>
            <a:ext cx="4199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River Citarum, Jakarta, Indonesia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3D85C6"/>
                </a:solidFill>
              </a:rPr>
              <a:t>Sosiaalinen</a:t>
            </a:r>
            <a:r>
              <a:rPr lang="en">
                <a:solidFill>
                  <a:srgbClr val="3D85C6"/>
                </a:solidFill>
              </a:rPr>
              <a:t> näkökulma vaate ja muotiteollisuuteen</a:t>
            </a:r>
            <a:endParaRPr>
              <a:solidFill>
                <a:srgbClr val="3D85C6"/>
              </a:solidFill>
            </a:endParaRPr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1152475"/>
            <a:ext cx="8520600" cy="19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Huhtikuun 24, 2013, Rana Plaza -rakennus Bangladeshissa romahti.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1138 ihmistä kuoli ja 2500 haavoittui.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Viidellä vaatetehtaalla oli tilat rakennuksessa, ja kaikki niistä valmistivat tuotteita länsimaisille markkinoille.</a:t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550" y="2901525"/>
            <a:ext cx="2847975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/>
        </p:nvSpPr>
        <p:spPr>
          <a:xfrm>
            <a:off x="311700" y="3029025"/>
            <a:ext cx="86346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Karmiva esimerkki vaatetehtaiden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todellisuudesta.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3D85C6"/>
                </a:solidFill>
              </a:rPr>
              <a:t>Sosiaalinen näkökulma vaate ja muotiteollisuuteen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152475"/>
            <a:ext cx="498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-Moderni orjuus ja hikipajat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-Lapsityövoima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-Vaatteiden halpa hinta ja paine vielä halvemmasta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-Alihankintaketjut, joissa kukaan ei ota vastuuta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650" y="1017725"/>
            <a:ext cx="3395651" cy="260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551" y="3004075"/>
            <a:ext cx="2817176" cy="187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920">
                <a:solidFill>
                  <a:srgbClr val="A64D79"/>
                </a:solidFill>
              </a:rPr>
              <a:t>Pikamuodin ylinopeus - </a:t>
            </a:r>
            <a:r>
              <a:rPr b="1" lang="en" sz="2920">
                <a:solidFill>
                  <a:srgbClr val="A64D79"/>
                </a:solidFill>
              </a:rPr>
              <a:t>y</a:t>
            </a:r>
            <a:r>
              <a:rPr b="1" lang="en" sz="2920">
                <a:solidFill>
                  <a:srgbClr val="A64D79"/>
                </a:solidFill>
              </a:rPr>
              <a:t>lituotanto</a:t>
            </a:r>
            <a:r>
              <a:rPr lang="en" sz="2920">
                <a:solidFill>
                  <a:srgbClr val="A64D79"/>
                </a:solidFill>
              </a:rPr>
              <a:t> ja </a:t>
            </a:r>
            <a:r>
              <a:rPr b="1" lang="en" sz="2920">
                <a:solidFill>
                  <a:srgbClr val="A64D79"/>
                </a:solidFill>
              </a:rPr>
              <a:t>ylikulutus</a:t>
            </a:r>
            <a:endParaRPr b="1" sz="3820">
              <a:solidFill>
                <a:srgbClr val="A64D79"/>
              </a:solidFill>
            </a:endParaRPr>
          </a:p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>
            <a:off x="311700" y="1360625"/>
            <a:ext cx="5406900" cy="35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3">
                <a:solidFill>
                  <a:schemeClr val="dk1"/>
                </a:solidFill>
              </a:rPr>
              <a:t>Yksi jäteautollinen tekstiiliä poltetaan tai viedään kaatopaikalle joka sekunti.</a:t>
            </a:r>
            <a:endParaRPr sz="250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3">
                <a:solidFill>
                  <a:schemeClr val="dk1"/>
                </a:solidFill>
              </a:rPr>
              <a:t>Noin 73 % määrästä syntyy ihmisten heittäessä ne pois käytön jälkeen.</a:t>
            </a:r>
            <a:endParaRPr sz="250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3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3">
                <a:solidFill>
                  <a:srgbClr val="222222"/>
                </a:solidFill>
                <a:highlight>
                  <a:schemeClr val="lt1"/>
                </a:highlight>
              </a:rPr>
              <a:t>10% hävitetään tuotannon aikana leikkuujätteenä.</a:t>
            </a:r>
            <a:endParaRPr sz="2503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3">
                <a:solidFill>
                  <a:srgbClr val="222222"/>
                </a:solidFill>
                <a:highlight>
                  <a:schemeClr val="lt1"/>
                </a:highlight>
              </a:rPr>
              <a:t>2% hävitetään tuotannon ja kaupan välissä.</a:t>
            </a:r>
            <a:endParaRPr sz="2503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3">
                <a:solidFill>
                  <a:srgbClr val="222222"/>
                </a:solidFill>
                <a:highlight>
                  <a:schemeClr val="lt1"/>
                </a:highlight>
              </a:rPr>
              <a:t>2% hävitetään käytettyjen vaatteiden keräyksen ja lajittelun yhteydessä.</a:t>
            </a:r>
            <a:endParaRPr sz="2503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45588"/>
              <a:buFont typeface="Arial"/>
              <a:buNone/>
            </a:pPr>
            <a:r>
              <a:t/>
            </a:r>
            <a:endParaRPr sz="2412">
              <a:solidFill>
                <a:schemeClr val="dk1"/>
              </a:solidFill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675" y="1477325"/>
            <a:ext cx="3335950" cy="235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4D79"/>
                </a:solidFill>
              </a:rPr>
              <a:t>Ylituotanto ja ylikulutus arjessa</a:t>
            </a:r>
            <a:endParaRPr>
              <a:solidFill>
                <a:srgbClr val="A64D79"/>
              </a:solidFill>
            </a:endParaRPr>
          </a:p>
        </p:txBody>
      </p:sp>
      <p:sp>
        <p:nvSpPr>
          <p:cNvPr id="181" name="Google Shape;181;p29"/>
          <p:cNvSpPr txBox="1"/>
          <p:nvPr>
            <p:ph idx="1" type="body"/>
          </p:nvPr>
        </p:nvSpPr>
        <p:spPr>
          <a:xfrm>
            <a:off x="311700" y="1152475"/>
            <a:ext cx="4497900" cy="29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Näkyy arjessa ja mediassa</a:t>
            </a:r>
            <a:r>
              <a:rPr lang="en">
                <a:solidFill>
                  <a:schemeClr val="dk1"/>
                </a:solidFill>
              </a:rPr>
              <a:t>,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ks. Marie Kondo tai Kaaoksen kesyttäjät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Mitä enemmän on varaa, sitä enemmän kulutetaan.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Tunnetko hamstraajan tai onko omat kaapit koko ajan ääriään myöten täynnä?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Miksi?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151" y="780050"/>
            <a:ext cx="2959725" cy="19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3150" y="2905600"/>
            <a:ext cx="2959724" cy="197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674EA7"/>
                </a:solidFill>
              </a:rPr>
              <a:t>Aikamoinen soppa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189" name="Google Shape;189;p30"/>
          <p:cNvSpPr txBox="1"/>
          <p:nvPr>
            <p:ph idx="1" type="body"/>
          </p:nvPr>
        </p:nvSpPr>
        <p:spPr>
          <a:xfrm>
            <a:off x="311700" y="1152475"/>
            <a:ext cx="5448600" cy="38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Pikamuodin kausiluontoisuus ja nopeasti vaihtuvat trendit, luodaan tarve “uudistua” (Myös kotiompelijoille!)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+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Hintojen alas polkeminen kilpailuttamalla materiaalin tuottajia ja vaatteiden valmistajia, luonnon ja työntekijöiden kustannuksella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+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Pitkiä a</a:t>
            </a:r>
            <a:r>
              <a:rPr lang="en">
                <a:solidFill>
                  <a:schemeClr val="dk1"/>
                </a:solidFill>
              </a:rPr>
              <a:t>lihankintaketjuja</a:t>
            </a:r>
            <a:r>
              <a:rPr lang="en">
                <a:solidFill>
                  <a:schemeClr val="dk1"/>
                </a:solidFill>
              </a:rPr>
              <a:t>, kukaan ei ota vastuuta (vaatemerkit harvoin omistavat vaatetehtaita)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+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Ylituotanto- ja kulutus, tekstiilijäte vaikuttaa sekä luontoon että ihmisiin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0300" y="866850"/>
            <a:ext cx="2887525" cy="19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0299" y="2786225"/>
            <a:ext cx="2887526" cy="216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311700" y="102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</a:rPr>
              <a:t>Kiertotalous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311700" y="1803425"/>
            <a:ext cx="8520600" cy="27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Kiertotalous tarkoittaa tuotannon ja kuluttamisen mallia, jossa jo olemassaolevia materiaaleja ja tuotteita käytetään mahdollisimman pitkään</a:t>
            </a:r>
            <a:r>
              <a:rPr i="1" lang="en">
                <a:solidFill>
                  <a:schemeClr val="dk1"/>
                </a:solidFill>
              </a:rPr>
              <a:t> jakamalla, vuokraamalla, uudelleen käyttämällä, korjaamalla ja kierrättämällä.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Tavoitteena on pidentää tuotteen elinkaarta ja minimoida jäte.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Kiertotalouden vastakohta on lineaarinen talous, jossa tuotteita valmistetaan, käytetään ja heitetään “pois”.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PS. Mikään määrä uutta kiertotalousteknologiaa tai tekstiilikuituinnovaatioita ei riitä hyödyntämään sitä volyymia vaatteita, jota nyt ylituotetaan.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562" y="132463"/>
            <a:ext cx="3292826" cy="119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/>
        </p:nvSpPr>
        <p:spPr>
          <a:xfrm>
            <a:off x="5376988" y="1356550"/>
            <a:ext cx="322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https://aaltouniversity.shorthandstories.com/future/</a:t>
            </a:r>
            <a:endParaRPr sz="1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0" y="197825"/>
            <a:ext cx="8520600" cy="10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476088"/>
            <a:ext cx="5652300" cy="40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Aino Riiho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Taitoaineiden vs. suunnittelijaopettaja, Järvenpään Opisto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Tekstiilityö, taiteen perusopetus käsitöissä, askartelu, tekninen työ ja kotitalous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Yrittäjätausta, oma pieni vastuullisen muodin yritys Pohjois-Carolinassa vuosina 2014-2020.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Gradu Helsingin Yliopistolla otsikolla “How to structure a course on sustainable fashion? Design-Based Research on an Online Course”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Kestävän muodin teemat hyvin lähellä sydäntä :)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8324" y="708175"/>
            <a:ext cx="1899100" cy="253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23746"/>
            <a:ext cx="9144003" cy="919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</a:rPr>
              <a:t>Viherpesu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205" name="Google Shape;205;p32"/>
          <p:cNvSpPr txBox="1"/>
          <p:nvPr>
            <p:ph idx="1" type="body"/>
          </p:nvPr>
        </p:nvSpPr>
        <p:spPr>
          <a:xfrm>
            <a:off x="311700" y="1152475"/>
            <a:ext cx="551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Viherpesulla tarkoitetaan yrityksen toimintaa, jossa </a:t>
            </a:r>
            <a:r>
              <a:rPr b="1" lang="en">
                <a:solidFill>
                  <a:schemeClr val="dk1"/>
                </a:solidFill>
              </a:rPr>
              <a:t>luodaan mielikuvia todellista vastuullisemmasta toiminnasta.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Esim. yksi luomupuuvillamallisto nostetaan markkinoinnissa suureen rooliin, todellisuudessa </a:t>
            </a:r>
            <a:r>
              <a:rPr lang="en">
                <a:solidFill>
                  <a:schemeClr val="dk1"/>
                </a:solidFill>
              </a:rPr>
              <a:t>on hyvin pieni osa</a:t>
            </a:r>
            <a:r>
              <a:rPr lang="en">
                <a:solidFill>
                  <a:schemeClr val="dk1"/>
                </a:solidFill>
              </a:rPr>
              <a:t> koko pikamuotiketjun toiminnasta.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Kriittinen kuluttaja näkee viherpesun läpi. Yksi TPO:n tavoitteista?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4725" y="669175"/>
            <a:ext cx="218457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</a:rPr>
              <a:t>Kun on aika luopua käytetystä vaatteesta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212" name="Google Shape;212;p33"/>
          <p:cNvSpPr txBox="1"/>
          <p:nvPr>
            <p:ph idx="1" type="body"/>
          </p:nvPr>
        </p:nvSpPr>
        <p:spPr>
          <a:xfrm>
            <a:off x="311700" y="789125"/>
            <a:ext cx="5126100" cy="403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Lahjaksi ystävälle?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Erityisesti lasten vaatteet kiertävät helposti nuoremmille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Myyn kirpputorilla?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Hyvä mieli kun oma vaate saa uuden kodin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Lahjoitan hyväntekeväisyysjärjestölle?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Mukaan VAIN </a:t>
            </a:r>
            <a:r>
              <a:rPr b="1" lang="en">
                <a:solidFill>
                  <a:schemeClr val="dk1"/>
                </a:solidFill>
              </a:rPr>
              <a:t>puhtaita, ehjiä, käyttökelpoisia vaatteita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Vien tekstiilijätteen keräykseen?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Mukaan VAIN </a:t>
            </a:r>
            <a:r>
              <a:rPr b="1" lang="en">
                <a:solidFill>
                  <a:schemeClr val="dk1"/>
                </a:solidFill>
              </a:rPr>
              <a:t>puhtaat, kuivat vaatteet ja kodintekstiilit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13" name="Google Shape;21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4953" y="1336825"/>
            <a:ext cx="3702724" cy="246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/>
        </p:nvSpPr>
        <p:spPr>
          <a:xfrm>
            <a:off x="5892225" y="4085525"/>
            <a:ext cx="236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Vannon, kautta kiven ja kannon…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F9000"/>
                </a:solidFill>
              </a:rPr>
              <a:t>Tekstiilin jätekeräys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220" name="Google Shape;220;p34"/>
          <p:cNvSpPr txBox="1"/>
          <p:nvPr>
            <p:ph idx="1" type="body"/>
          </p:nvPr>
        </p:nvSpPr>
        <p:spPr>
          <a:xfrm>
            <a:off x="311700" y="1152475"/>
            <a:ext cx="539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Materiaali pääsee takaisin käyttöön, joten uutta ei tarvitse tuottaa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Materiaali ei joudu luontoon eikä ravintoketjuun</a:t>
            </a:r>
            <a:endParaRPr/>
          </a:p>
          <a:p>
            <a:pPr indent="0" lvl="0" marL="0" rtl="0" algn="l">
              <a:lnSpc>
                <a:spcPct val="133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66666"/>
              <a:buFont typeface="Arial"/>
              <a:buNone/>
            </a:pPr>
            <a:r>
              <a:rPr lang="en" sz="1650">
                <a:solidFill>
                  <a:schemeClr val="dk1"/>
                </a:solidFill>
              </a:rPr>
              <a:t>Kiertokapula on aloittanut poistotekstiilien keräyksen 3.1.2023 alkaen. Käityötalolla syntyvä tekstiilijäte viedään sinne.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9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Puolmatkan jätteidenkäsittelyalue, Hyötykuja 3, Järvenpää (avoinna ma-pe 7-19)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9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Jotkut vaateketjut, esim. Lindex, ottavat vastaan tekstiilijätettä.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21" name="Google Shape;22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5650" y="559025"/>
            <a:ext cx="2362136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Käytännössä 1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227" name="Google Shape;227;p35"/>
          <p:cNvSpPr txBox="1"/>
          <p:nvPr>
            <p:ph idx="1" type="body"/>
          </p:nvPr>
        </p:nvSpPr>
        <p:spPr>
          <a:xfrm>
            <a:off x="311700" y="1017725"/>
            <a:ext cx="5075100" cy="42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Hidastetaan ostamista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-ostan koska tarvitsen, vai ostan koska on paha mieli (tunne- vai tarvekulutus)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-lainaan tai vuokraan esimerkiksi vaatteita joita tarvitsen harvemmin (juhlavaatteet)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-käytän pokkana samaa sopivaa juhlamekkoa kaikissa juhlissa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-panostan laatuun määrän sijaan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-tunnen itseni ja tyylini joten en tee hutiostoksia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-muuta?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6600" y="661263"/>
            <a:ext cx="2370279" cy="3820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>
            <p:ph type="title"/>
          </p:nvPr>
        </p:nvSpPr>
        <p:spPr>
          <a:xfrm>
            <a:off x="311700" y="257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0B5394"/>
                </a:solidFill>
              </a:rPr>
              <a:t>Vastuullisuusvaikuttaja Outi Pyyn vinkit vaateostopaikkoihin:</a:t>
            </a:r>
            <a:endParaRPr sz="2420">
              <a:solidFill>
                <a:srgbClr val="0B5394"/>
              </a:solidFill>
            </a:endParaRPr>
          </a:p>
        </p:txBody>
      </p:sp>
      <p:sp>
        <p:nvSpPr>
          <p:cNvPr id="234" name="Google Shape;234;p36"/>
          <p:cNvSpPr txBox="1"/>
          <p:nvPr>
            <p:ph idx="1" type="body"/>
          </p:nvPr>
        </p:nvSpPr>
        <p:spPr>
          <a:xfrm>
            <a:off x="311700" y="8635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1666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" sz="7200">
                <a:solidFill>
                  <a:schemeClr val="dk1"/>
                </a:solidFill>
              </a:rPr>
              <a:t>Jos ostat, osta tässä järjestyksessä</a:t>
            </a:r>
            <a:endParaRPr b="1" sz="72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Käytetty vaate kotimaiselta alustalta, sovelluksesta tai kivijalkakaupasta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Kotimaisen firman Suomessa valmistettu vaate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Kotimaisen firman vaate, valmistettu ­ EU-maassa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Kotimaisen firman laadukas vaate, valmistettu EU-alueen ulkopuolella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Käytetty vaate ulkomaiselta alustalta tai sovelluksesta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Vastuullisen ulkomaisen brändin vaate heidän nettikaupastaan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Vastuullisen ulkomaisen brändin vaate jälleenmyyjän nettikaupasta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Laadukkaan, mutta vastuuttoman brändin vaate heidän netti­kaupastaan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Halpamerkin tuote suomalaisesta kivi­jalkamyymälästä</a:t>
            </a:r>
            <a:endParaRPr sz="7200">
              <a:solidFill>
                <a:srgbClr val="44444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ct val="100000"/>
              <a:buAutoNum type="arabicPeriod"/>
            </a:pPr>
            <a:r>
              <a:rPr lang="en" sz="7200">
                <a:solidFill>
                  <a:srgbClr val="444444"/>
                </a:solidFill>
              </a:rPr>
              <a:t>Halpamerkin tuote ulkomaisesta ­nettikaupasta.</a:t>
            </a:r>
            <a:endParaRPr sz="7200">
              <a:solidFill>
                <a:srgbClr val="444444"/>
              </a:solidFill>
            </a:endParaRPr>
          </a:p>
          <a:p>
            <a:pPr indent="0" lvl="0" marL="0" rtl="0" algn="l">
              <a:spcBef>
                <a:spcPts val="4500"/>
              </a:spcBef>
              <a:spcAft>
                <a:spcPts val="120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</a:rPr>
              <a:t>Vaatteen hinta</a:t>
            </a:r>
            <a:endParaRPr>
              <a:solidFill>
                <a:srgbClr val="0B5394"/>
              </a:solidFill>
            </a:endParaRPr>
          </a:p>
        </p:txBody>
      </p:sp>
      <p:sp>
        <p:nvSpPr>
          <p:cNvPr id="240" name="Google Shape;240;p37"/>
          <p:cNvSpPr txBox="1"/>
          <p:nvPr>
            <p:ph idx="1" type="body"/>
          </p:nvPr>
        </p:nvSpPr>
        <p:spPr>
          <a:xfrm>
            <a:off x="311700" y="1152475"/>
            <a:ext cx="526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Kotimaisen firman Suomessa valmistettu vaate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Vs.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Halpamerkin tuote ulkomaisesta ­nettikaupasta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Kotimainen vaikuttaa varmasti moninkertaisesti kalliimmalta.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Ongelma ei kuitenkaan ole sen kallis hinta vaan kuluttajan tottuminen halpamerkin vaarallisen pieniin hintoihin. </a:t>
            </a:r>
            <a:endParaRPr/>
          </a:p>
        </p:txBody>
      </p:sp>
      <p:pic>
        <p:nvPicPr>
          <p:cNvPr id="241" name="Google Shape;2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4500" y="445025"/>
            <a:ext cx="1697399" cy="278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4999" y="1649875"/>
            <a:ext cx="1687300" cy="2421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38761D"/>
                </a:solidFill>
              </a:rPr>
              <a:t>Käytännössä 2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248" name="Google Shape;248;p38"/>
          <p:cNvSpPr txBox="1"/>
          <p:nvPr>
            <p:ph idx="1" type="body"/>
          </p:nvPr>
        </p:nvSpPr>
        <p:spPr>
          <a:xfrm>
            <a:off x="311700" y="1152475"/>
            <a:ext cx="5278800" cy="3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Huolletaan vaatteita, jotta ne kestävät kauemmin käytössä. Pienet konkreettiset asiat.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-hyvin huolletusta tulee rakas ja rakkaasta pitää huolta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-opettelen tarvittavia käsityötaitoja, ja/tai etsin lähistöltä korjausompelijan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-noudatan pesuohjeita ja korvaan pesuja tuulettamalla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-olen ylpeä vanhoista vaatteistani, joihin liittyy muistoja ja tarinoita (ja elämisen jälkiä) - lempivaate :)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9" name="Google Shape;24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2425" y="2571750"/>
            <a:ext cx="2219667" cy="16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2425" y="1017725"/>
            <a:ext cx="2219675" cy="14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>
            <p:ph type="title"/>
          </p:nvPr>
        </p:nvSpPr>
        <p:spPr>
          <a:xfrm>
            <a:off x="311700" y="231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674EA7"/>
                </a:solidFill>
              </a:rPr>
              <a:t>Käytännössä 3</a:t>
            </a:r>
            <a:endParaRPr>
              <a:solidFill>
                <a:srgbClr val="674EA7"/>
              </a:solidFill>
            </a:endParaRPr>
          </a:p>
        </p:txBody>
      </p:sp>
      <p:sp>
        <p:nvSpPr>
          <p:cNvPr id="256" name="Google Shape;256;p39"/>
          <p:cNvSpPr txBox="1"/>
          <p:nvPr>
            <p:ph idx="1" type="body"/>
          </p:nvPr>
        </p:nvSpPr>
        <p:spPr>
          <a:xfrm>
            <a:off x="311700" y="1017725"/>
            <a:ext cx="4939200" cy="370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Harkitaan tarkemmin mikä on vaatteiden loppusijoituspaikka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-”pois” -nimistä paikkaa ei ole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-omat vaatekaapit siisteiksi, ettei sinne huku asioita, eikä osteta uutta “tilalle” (capsule wardrobe)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-kotiin hylly tai laatikot, jotka nimetty esimerkiksi: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KORJAUKSEEN, KIRPPISMYYNTIIN, HYVÄNTEKEVÄISYYTEEN, KIERRÄTYKSEEN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800" y="1017725"/>
            <a:ext cx="3129100" cy="31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 txBox="1"/>
          <p:nvPr>
            <p:ph type="title"/>
          </p:nvPr>
        </p:nvSpPr>
        <p:spPr>
          <a:xfrm>
            <a:off x="311700" y="772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Professori Arto O. Salonen:</a:t>
            </a:r>
            <a:endParaRPr sz="2020"/>
          </a:p>
        </p:txBody>
      </p:sp>
      <p:sp>
        <p:nvSpPr>
          <p:cNvPr id="263" name="Google Shape;263;p40"/>
          <p:cNvSpPr txBox="1"/>
          <p:nvPr>
            <p:ph idx="1" type="body"/>
          </p:nvPr>
        </p:nvSpPr>
        <p:spPr>
          <a:xfrm>
            <a:off x="311700" y="1383625"/>
            <a:ext cx="395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“Yksilöä korostava kulutuskulttuuri on kestämättömän kehityksen selkäranka. Kun tätä ei kyseenalaisteta, ohitamme varsinaiset asiat, kuten ystävyyden ja yhteisöllisyyden, jotka tuovat meille hyvinvointia.”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Vapaan sivistystyön harrastustoiminta on yhteisöllistä, ja tuo hyvinvointia! Hyvä me :)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4899600" y="2781925"/>
            <a:ext cx="3932700" cy="20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64">
                <a:solidFill>
                  <a:schemeClr val="dk1"/>
                </a:solidFill>
              </a:rPr>
              <a:t>“An interesting finding in the study was that the people thought clothing maintenance at workshops was a pleasant activity, but at home it was considered a time-consuming chore. (Gwilt, 2015, 5.)”</a:t>
            </a:r>
            <a:endParaRPr sz="1100"/>
          </a:p>
        </p:txBody>
      </p:sp>
      <p:pic>
        <p:nvPicPr>
          <p:cNvPr id="265" name="Google Shape;26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938" y="1017725"/>
            <a:ext cx="2669225" cy="16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0"/>
          <p:cNvSpPr txBox="1"/>
          <p:nvPr/>
        </p:nvSpPr>
        <p:spPr>
          <a:xfrm>
            <a:off x="5210650" y="326125"/>
            <a:ext cx="2851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50">
                <a:solidFill>
                  <a:srgbClr val="0F1419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Tuntematon, 1933: Pitäjänmäen raittiusyhdistyksen ompeluseura. (Kaupunginmuseo)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 txBox="1"/>
          <p:nvPr>
            <p:ph type="title"/>
          </p:nvPr>
        </p:nvSpPr>
        <p:spPr>
          <a:xfrm>
            <a:off x="311700" y="16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AA84F"/>
                </a:solidFill>
              </a:rPr>
              <a:t>Lisää aiheesta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272" name="Google Shape;272;p41"/>
          <p:cNvSpPr txBox="1"/>
          <p:nvPr>
            <p:ph idx="1" type="body"/>
          </p:nvPr>
        </p:nvSpPr>
        <p:spPr>
          <a:xfrm>
            <a:off x="311700" y="839850"/>
            <a:ext cx="5978100" cy="42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Englanniksi: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-Ohjelmia: River Blue (netissä), Slay (Youtube), Textile Mountain(Youtube), Tidying up with Marie Kondo (Netflix)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-Podcast: Wardrobe Crisis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-Kirjoja: Marie Kondo: Life changing magic of tidying up, Orsola de Castro: Loved Clothes Last, Celia Pym: On Mending, Katrina Rodabaugh: Mending Matters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-Nettisivuja: fashionrevolution.org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Suomeksi: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-Ohjelmia: Kaaoksen kesyttäjät (MTV Katsomo), Verta, hikeä ja t-paitoja/ luksusta (Yle Areena?)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 Jaakko Keso (YouTube) 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Näin pikamuoti vaikuttaa ympäristöön – Jaakko Keso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-Ohjelmia: Vastuullisuuspodcast &amp; Outi Pyy &amp; Maija Lumme, Studio NO_GO, Studio Planet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-Kirjoja: </a:t>
            </a:r>
            <a:r>
              <a:rPr lang="en">
                <a:solidFill>
                  <a:schemeClr val="dk1"/>
                </a:solidFill>
              </a:rPr>
              <a:t>Anniina Nurmi: </a:t>
            </a:r>
            <a:r>
              <a:rPr lang="en">
                <a:solidFill>
                  <a:schemeClr val="dk1"/>
                </a:solidFill>
              </a:rPr>
              <a:t>Rakastan ja vihaan vaatteita, Arounna Khounnoraj: Parsi ja paikkaa - näkyvästi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1975" y="0"/>
            <a:ext cx="1549148" cy="154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4812" y="1143675"/>
            <a:ext cx="1549151" cy="154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5025" y="2099925"/>
            <a:ext cx="1549151" cy="154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35004" y="3649075"/>
            <a:ext cx="1896274" cy="126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Saa keskeyttää ja keskustella :)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+lopuksi pohdintatehtäviä 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95700"/>
            <a:ext cx="4769700" cy="37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Ekologinen näkökulma muotiteollisuuteen (mistä vaatteet on tehty?)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-yleisimmät tekstiilikuidut, vaatteet ja vesi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Sosiaalinen </a:t>
            </a:r>
            <a:r>
              <a:rPr b="1" lang="en">
                <a:solidFill>
                  <a:schemeClr val="dk1"/>
                </a:solidFill>
              </a:rPr>
              <a:t>näkökulma muotiteollisuuteen</a:t>
            </a:r>
            <a:r>
              <a:rPr b="1" lang="en">
                <a:solidFill>
                  <a:schemeClr val="dk1"/>
                </a:solidFill>
              </a:rPr>
              <a:t> (kuka vaatteet on tehnyt?)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-alihankintaketjut, vaateteollisuuden työolot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Mitä voin tehdä?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-kriittinen kuluttaja, käytännön ratkaisuja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accent5"/>
              </a:solidFill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1403" y="1021950"/>
            <a:ext cx="388107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Keskustelua</a:t>
            </a:r>
            <a:endParaRPr/>
          </a:p>
        </p:txBody>
      </p:sp>
      <p:sp>
        <p:nvSpPr>
          <p:cNvPr id="282" name="Google Shape;28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Mikä mietitytti?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Mikä oli uutta?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Omat vinkit kestävämpään muotiin?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45720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2"/>
          <p:cNvSpPr txBox="1"/>
          <p:nvPr/>
        </p:nvSpPr>
        <p:spPr>
          <a:xfrm>
            <a:off x="1431575" y="2226275"/>
            <a:ext cx="430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4" name="Google Shape;2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125" y="2030469"/>
            <a:ext cx="3810000" cy="2538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TAUKO :)</a:t>
            </a:r>
            <a:endParaRPr/>
          </a:p>
        </p:txBody>
      </p:sp>
      <p:sp>
        <p:nvSpPr>
          <p:cNvPr id="290" name="Google Shape;290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139" y="1040725"/>
            <a:ext cx="5359725" cy="363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Pohdintatehtävä 1.</a:t>
            </a:r>
            <a:endParaRPr/>
          </a:p>
        </p:txBody>
      </p:sp>
      <p:sp>
        <p:nvSpPr>
          <p:cNvPr id="297" name="Google Shape;297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Who made my clothes? </a:t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Etsitään kaikista vaatteistamme “made in” -laput ja laitetaan merkit kartalle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8" name="Google Shape;29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076" y="2314946"/>
            <a:ext cx="4766351" cy="266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Pohdintatehtävä 2.</a:t>
            </a:r>
            <a:endParaRPr/>
          </a:p>
        </p:txBody>
      </p:sp>
      <p:sp>
        <p:nvSpPr>
          <p:cNvPr id="304" name="Google Shape;304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Kuka on vastuussa tästä sopasta? </a:t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Laita järjestykseen muotiteollisuuden toimijat, ylimmäksi se jolla on suurin vastuu.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KANSALAINEN / KULUTTAJA				MEDIA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MUOTIBRÄNDIT				MUOTISUUNNITTELIJAT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OPETTAJAT					MARKKINOINTIFIRMAT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KIERRÄTYS- JA JÄTEHUOLLON ORGANISAATIOT	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EU 			YK			KUKA MUU?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2425" y="2571750"/>
            <a:ext cx="2914650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Pohdintatehtävä 3.</a:t>
            </a:r>
            <a:endParaRPr/>
          </a:p>
        </p:txBody>
      </p:sp>
      <p:sp>
        <p:nvSpPr>
          <p:cNvPr id="311" name="Google Shape;311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Uusia tavoitteita - voisinko olla radikaalimpi?</a:t>
            </a:r>
            <a:endParaRPr b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Kirjoita ylös mitä voisin tehdä vaikuttaakseni positiivisesti muotiteollisuuden systeemiseen muutokseen, alkaen tänään. 5 min aikaa, sitten jaetaan parin kanssa.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7287" y="2648325"/>
            <a:ext cx="2649426" cy="198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Kiitos :)</a:t>
            </a:r>
            <a:endParaRPr/>
          </a:p>
        </p:txBody>
      </p:sp>
      <p:sp>
        <p:nvSpPr>
          <p:cNvPr id="318" name="Google Shape;318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Kysy lisää tai vinkkaa kiinnostavista lähteistä!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aino.riiho@jarvenpaa.fi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29" y="928900"/>
            <a:ext cx="2702425" cy="271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6075" y="1502850"/>
            <a:ext cx="3922275" cy="392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Tunnin säännöt :)</a:t>
            </a:r>
            <a:endParaRPr/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152475"/>
            <a:ext cx="8520600" cy="386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</a:rPr>
              <a:t>Dialogi on avainasemassa aikuisopetuksessa (osallistuminen JA kuunteleminen)</a:t>
            </a:r>
            <a:endParaRPr sz="16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Keskustelu vastuullisen muodin teemoista voi kääntyä henkilökohtaiseksi tai poliittiseksi ja se on OK.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</a:rPr>
              <a:t>Kunnioituksen avulla keskustelusta tulee hedelmällistä. Voimme olla yhtä mieltä siitä, että olemme eri mieltä.</a:t>
            </a:r>
            <a:endParaRPr sz="16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Tämä on turvallinen tila. Ei syrjintää, eikä oletuksia ihmisten sukupuolesta, taustasta, seksuaalisuudesta tai varallisuudesta.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</a:rPr>
              <a:t>Osa infosta saattaa aiheuttaa inhoa ihmislajia kohtaan, mutta älä anna sen masentaa. Paras lääke pikamuoti- ja ilmastoahdistukseen on toiminta.</a:t>
            </a:r>
            <a:endParaRPr sz="1600"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Hauska tutustua!</a:t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4973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Mikä on suhteesi vaatteisiin ja muotiin?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Kestävän / vastuullisen muodin termit tuttuja?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-Kiertotalous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-Viherpesu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-Luomupuuvilla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-Reilun kaupan kankaat / vaatteet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-Uusiutuvat / uusiutumattomat luonnonvarat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-Hikipaja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148" y="152800"/>
            <a:ext cx="3403151" cy="226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7500" y="2571375"/>
            <a:ext cx="3397399" cy="22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487200" y="430325"/>
            <a:ext cx="865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Ekologinen &amp; sosiaalinen, ihmiset &amp; ympäristö, ekologinen &amp; eettinen..</a:t>
            </a:r>
            <a:endParaRPr>
              <a:solidFill>
                <a:schemeClr val="dk1"/>
              </a:solidFill>
            </a:endParaRPr>
          </a:p>
          <a:p>
            <a:pPr indent="0" lvl="0" marL="22860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Kaikki on yhteydessä, mutta ajattelua helpottaa jos pohtii valtavaa kokonaisuutta yksi osa-alue kerrallaan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052" y="1951675"/>
            <a:ext cx="7089900" cy="29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/>
          <p:nvPr/>
        </p:nvSpPr>
        <p:spPr>
          <a:xfrm>
            <a:off x="1100775" y="973325"/>
            <a:ext cx="1422900" cy="711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C78D8"/>
                </a:solidFill>
              </a:rPr>
              <a:t>Vastuullinen						</a:t>
            </a:r>
            <a:r>
              <a:rPr lang="en">
                <a:solidFill>
                  <a:schemeClr val="accent5"/>
                </a:solidFill>
              </a:rPr>
              <a:t>K</a:t>
            </a:r>
            <a:r>
              <a:rPr lang="en">
                <a:solidFill>
                  <a:schemeClr val="accent5"/>
                </a:solidFill>
              </a:rPr>
              <a:t>estävä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311700" y="1170125"/>
            <a:ext cx="408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Juuret etiikassa, kytkeytyy toimijaan	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Suhteellinen (enemmän tai vähemmän vastuullinen)			</a:t>
            </a:r>
            <a:endParaRPr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accent1"/>
                </a:solidFill>
              </a:rPr>
              <a:t>Ei välttämättä liity ympäristöön</a:t>
            </a:r>
            <a:r>
              <a:rPr lang="en"/>
              <a:t>				</a:t>
            </a: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4392600" y="1152475"/>
            <a:ext cx="4605000" cy="9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5"/>
                </a:solidFill>
              </a:rPr>
              <a:t>Juuret ympäristötieteessä, asiantila</a:t>
            </a:r>
            <a:endParaRPr sz="18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accent5"/>
                </a:solidFill>
              </a:rPr>
              <a:t>Absoluuttinen (joko kestävä tai ei)</a:t>
            </a:r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4333350" y="2440800"/>
            <a:ext cx="47235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accent5"/>
                </a:solidFill>
              </a:rPr>
              <a:t>Aina yhteydessä ympäristöön (ilman 	ekologista kestävyyttä ei ole sosiaalista eikä taloudellista kestävyyttä)</a:t>
            </a: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4392600" y="3893825"/>
            <a:ext cx="43512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767676"/>
                </a:solidFill>
                <a:highlight>
                  <a:srgbClr val="FFFFFF"/>
                </a:highlight>
              </a:rPr>
              <a:t>Heikkurinen, P. (2014). Kestävyyden käsitteen ulottuvuudet. </a:t>
            </a:r>
            <a:r>
              <a:rPr i="1" lang="en" sz="1050">
                <a:solidFill>
                  <a:srgbClr val="767676"/>
                </a:solidFill>
                <a:highlight>
                  <a:srgbClr val="FFFFFF"/>
                </a:highlight>
              </a:rPr>
              <a:t>Tieteessä Tapahtuu</a:t>
            </a:r>
            <a:r>
              <a:rPr lang="en" sz="1050">
                <a:solidFill>
                  <a:srgbClr val="767676"/>
                </a:solidFill>
                <a:highlight>
                  <a:srgbClr val="FFFFFF"/>
                </a:highlight>
              </a:rPr>
              <a:t>, </a:t>
            </a:r>
            <a:r>
              <a:rPr i="1" lang="en" sz="1050">
                <a:solidFill>
                  <a:srgbClr val="767676"/>
                </a:solidFill>
                <a:highlight>
                  <a:srgbClr val="FFFFFF"/>
                </a:highlight>
              </a:rPr>
              <a:t>32</a:t>
            </a:r>
            <a:r>
              <a:rPr lang="en" sz="1050">
                <a:solidFill>
                  <a:srgbClr val="767676"/>
                </a:solidFill>
                <a:highlight>
                  <a:srgbClr val="FFFFFF"/>
                </a:highlight>
              </a:rPr>
              <a:t>(4). Noudettu osoitteesta https://journal.fi/tt/article/view/46149</a:t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6750" y="2958800"/>
            <a:ext cx="2046350" cy="20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Ekologinen näkökulma vaate ja muotiteollisuuteen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941525"/>
            <a:ext cx="5312700" cy="37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Iso osa vaateteollisuuden haasteista liittyy </a:t>
            </a:r>
            <a:r>
              <a:rPr b="1" lang="en">
                <a:solidFill>
                  <a:schemeClr val="accent2"/>
                </a:solidFill>
              </a:rPr>
              <a:t>tekstiilimateriaaleihin</a:t>
            </a:r>
            <a:r>
              <a:rPr lang="en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Puuvilla ja polyesteri ovat tällä hetkellä maailman käytetyimmät tekstiilimateriaalit (85% kaikista tekstiileistä).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“Keskeiset ongelmat tekstiilikuitujen vastuullisessa valmistamisessa ovat erilaisia eri kuiduilla. Tekstiilimateriaalien arviointi tarkoittaa kulutettujen resurssien tutkimista (energia, vesi, kemikaalit, maa) sekä jätteen ja päästöjen määrän laskemista (veden, ilman tai maaperän saastuminen). 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(Fletcher, 2014, 11. Sustainable fashion and textiles. New York: Routledge.)”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5025" y="941525"/>
            <a:ext cx="5871382" cy="377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>
                <a:solidFill>
                  <a:srgbClr val="6AA84F"/>
                </a:solidFill>
              </a:rPr>
              <a:t>Ekologinen näkökulma vaate ja muotiteollisuuteen</a:t>
            </a:r>
            <a:endParaRPr>
              <a:solidFill>
                <a:srgbClr val="6AA84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Puuvilla</a:t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2019825"/>
            <a:ext cx="515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Puuvillan tuotannon suurimmat haasteet ovat sen </a:t>
            </a:r>
            <a:r>
              <a:rPr b="1" lang="en">
                <a:solidFill>
                  <a:schemeClr val="accent2"/>
                </a:solidFill>
              </a:rPr>
              <a:t>vedenkulutus</a:t>
            </a:r>
            <a:r>
              <a:rPr lang="en">
                <a:solidFill>
                  <a:schemeClr val="accent2"/>
                </a:solidFill>
              </a:rPr>
              <a:t> ja kasvatusprosessissa käytettävät kemikaaliset lannoitteet ja tuholaismyrkyt.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Yhden puuvillakilon kasvattamiseen voidaan tarvita jopa 3800 litraa vettä. Vaikka noin puolet puuvillasta kastellaan sadevedellä, kastelu on valtava ongelma.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             </a:t>
            </a:r>
            <a:endParaRPr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650" y="2545125"/>
            <a:ext cx="2327575" cy="212948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6264600" y="4655100"/>
            <a:ext cx="287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Aral järvi 1977-2014</a:t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3060" y="1030997"/>
            <a:ext cx="2046308" cy="136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