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0" r:id="rId9"/>
    <p:sldId id="261" r:id="rId10"/>
    <p:sldId id="262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C09EA-AE16-464E-9A58-434BB0B39869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F606-AD99-40BE-BB9F-54F028D7B2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29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1381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635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60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990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fi-FI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8261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20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268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952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178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546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714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927015C-7F9F-4F46-9641-5F327119593B}" type="datetimeFigureOut">
              <a:rPr lang="fi-FI" smtClean="0"/>
              <a:t>31.1.2019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D6B3FCF-B9C0-4963-A17B-858064702688}" type="slidenum">
              <a:rPr lang="fi-FI" smtClean="0"/>
              <a:t>‹#›</a:t>
            </a:fld>
            <a:endParaRPr lang="fi-FI"/>
          </a:p>
        </p:txBody>
      </p:sp>
      <p:pic>
        <p:nvPicPr>
          <p:cNvPr id="1026" name="Picture 2" descr="Kuvahaun tulos haulle polar"/>
          <p:cNvPicPr>
            <a:picLocks noChangeAspect="1" noChangeArrowheads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824" y="5959177"/>
            <a:ext cx="1966175" cy="8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47B0E3-07C8-47C8-8D24-2CF294A5B2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Polar a370 -aktiivisuusmittari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B0F2BDA-4037-4826-967D-700A48D0DB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Marko </a:t>
            </a:r>
            <a:r>
              <a:rPr lang="fi-FI" dirty="0" smtClean="0"/>
              <a:t>Tanskanen</a:t>
            </a:r>
          </a:p>
          <a:p>
            <a:r>
              <a:rPr lang="fi-FI" dirty="0" smtClean="0"/>
              <a:t>marko.tanskanen@jamsa.fi</a:t>
            </a:r>
            <a:endParaRPr lang="fi-FI" dirty="0"/>
          </a:p>
          <a:p>
            <a:r>
              <a:rPr lang="fi-FI" dirty="0"/>
              <a:t>Liikkuva koulu -hanketyöntekijä</a:t>
            </a:r>
          </a:p>
        </p:txBody>
      </p:sp>
      <p:pic>
        <p:nvPicPr>
          <p:cNvPr id="2050" name="Picture 2" descr="Kuvahaun tulos haulle polar a3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46" y="4468031"/>
            <a:ext cx="1772104" cy="214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4. ”asetukset”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Asetukset-valikossa voit asettaa päälle ja pois ominaisuuksia, kuten </a:t>
            </a:r>
            <a:r>
              <a:rPr lang="fi-FI" dirty="0" smtClean="0"/>
              <a:t>”Jatkuva sykeseuranta”, ”Lentotila”, ”Älä </a:t>
            </a:r>
            <a:r>
              <a:rPr lang="fi-FI" dirty="0"/>
              <a:t>häiritse ‑</a:t>
            </a:r>
            <a:r>
              <a:rPr lang="fi-FI" dirty="0" smtClean="0"/>
              <a:t>tila” </a:t>
            </a:r>
            <a:r>
              <a:rPr lang="fi-FI" dirty="0"/>
              <a:t>ja </a:t>
            </a:r>
            <a:r>
              <a:rPr lang="fi-FI" dirty="0" smtClean="0"/>
              <a:t>”Sykesensoritila”, </a:t>
            </a:r>
            <a:r>
              <a:rPr lang="fi-FI" dirty="0"/>
              <a:t>sammuttaa laitteen virran, nollata Bluetooth-yhteydet ja tarkastella laitekohtaisia tietoja</a:t>
            </a:r>
            <a:r>
              <a:rPr lang="fi-FI" dirty="0" smtClean="0"/>
              <a:t>.</a:t>
            </a:r>
          </a:p>
          <a:p>
            <a:r>
              <a:rPr lang="fi-FI" dirty="0" smtClean="0"/>
              <a:t>Kannattaa pitää </a:t>
            </a:r>
            <a:r>
              <a:rPr lang="fi-FI" u="sng" dirty="0" smtClean="0"/>
              <a:t>jatkuva sykeseuranta </a:t>
            </a:r>
            <a:r>
              <a:rPr lang="fi-FI" dirty="0" smtClean="0"/>
              <a:t>koko ajan päällä.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855705"/>
            <a:ext cx="1237044" cy="2316495"/>
          </a:xfrm>
          <a:prstGeom prst="rect">
            <a:avLst/>
          </a:prstGeom>
        </p:spPr>
      </p:pic>
      <p:sp>
        <p:nvSpPr>
          <p:cNvPr id="11" name="Nuoli oikealle 10"/>
          <p:cNvSpPr/>
          <p:nvPr/>
        </p:nvSpPr>
        <p:spPr>
          <a:xfrm>
            <a:off x="2533374" y="4689135"/>
            <a:ext cx="803965" cy="647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Alanuoli 11"/>
          <p:cNvSpPr/>
          <p:nvPr/>
        </p:nvSpPr>
        <p:spPr>
          <a:xfrm>
            <a:off x="3905076" y="3609613"/>
            <a:ext cx="535194" cy="72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641" y="4574934"/>
            <a:ext cx="874446" cy="87592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088" y="4574934"/>
            <a:ext cx="936906" cy="875925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995" y="4574934"/>
            <a:ext cx="947317" cy="875925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313" y="4574934"/>
            <a:ext cx="874446" cy="875925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760" y="4574934"/>
            <a:ext cx="923940" cy="875925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2701" y="4574934"/>
            <a:ext cx="816882" cy="87671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5584" y="4574934"/>
            <a:ext cx="1093057" cy="8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Mittarin huoltaminen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69848" y="2121408"/>
            <a:ext cx="5840403" cy="405079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b="1" dirty="0"/>
              <a:t>Voit ladata akun </a:t>
            </a:r>
            <a:r>
              <a:rPr lang="fi-FI" b="1" dirty="0" err="1" smtClean="0"/>
              <a:t>miniUSB</a:t>
            </a:r>
            <a:r>
              <a:rPr lang="fi-FI" b="1" dirty="0" smtClean="0"/>
              <a:t> -johdolla </a:t>
            </a:r>
            <a:r>
              <a:rPr lang="fi-FI" dirty="0" smtClean="0"/>
              <a:t>tietokoneella tai seinäpistorasiasta USB-sovittimella. 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Kun liität A370:n tietokoneeseen tai latauslaitteeseen, </a:t>
            </a:r>
            <a:r>
              <a:rPr lang="fi-FI" b="1" dirty="0" smtClean="0"/>
              <a:t>tarkista ettei A370:n USB-liittimessä ole kosteutta, hiuksia, pölyä tai likaa. 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Pyyhi lika pyyhkimällä kevyesti kostealla paperipyyhkeellä. </a:t>
            </a:r>
          </a:p>
          <a:p>
            <a:pPr marL="457200" indent="-457200">
              <a:buFont typeface="+mj-lt"/>
              <a:buAutoNum type="arabicPeriod"/>
            </a:pPr>
            <a:r>
              <a:rPr lang="fi-FI" b="1" dirty="0" smtClean="0"/>
              <a:t>Pese laite </a:t>
            </a:r>
            <a:r>
              <a:rPr lang="fi-FI" b="1" dirty="0"/>
              <a:t>ja </a:t>
            </a:r>
            <a:r>
              <a:rPr lang="fi-FI" b="1" dirty="0" smtClean="0"/>
              <a:t>ranneke </a:t>
            </a:r>
            <a:r>
              <a:rPr lang="fi-FI" b="1" dirty="0"/>
              <a:t>kunkin harjoituskerran jälkeen </a:t>
            </a:r>
            <a:r>
              <a:rPr lang="fi-FI" dirty="0"/>
              <a:t>juoksevan veden alla miedolla saippualla ja vedellä. </a:t>
            </a:r>
            <a:endParaRPr lang="fi-FI" dirty="0" smtClean="0"/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Ihoärsytystä ehkäiset pesemällä laitteen ja ranteen.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Käyttölämpötila </a:t>
            </a:r>
            <a:r>
              <a:rPr lang="fi-FI" dirty="0"/>
              <a:t>on -10 °C ... +50 °C.</a:t>
            </a:r>
          </a:p>
          <a:p>
            <a:endParaRPr lang="fi-FI" dirty="0"/>
          </a:p>
        </p:txBody>
      </p:sp>
      <p:pic>
        <p:nvPicPr>
          <p:cNvPr id="1028" name="Picture 4" descr="https://support.polar.com/e_manuals/A370/Polar_A370_user_manual_Suomi/Content/Images/charger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366" y="390117"/>
            <a:ext cx="3620969" cy="245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pport.polar.com/e_manuals/A370/Polar_A370_user_manual_Suomi/Content/Images/coveropen_usbin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693" y="2779396"/>
            <a:ext cx="4666317" cy="2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pport.polar.com/e_manuals/A370/Polar_A370_user_manual_Suomi/Content/Images/usbnotwe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693" y="4581544"/>
            <a:ext cx="2164611" cy="191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6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Ohjeet mittausjaksoon: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dirty="0" smtClean="0"/>
              <a:t>Pidetään mittaria ranteessa päivin öin, niin saadaan luotettava aktiivisuusmittaus.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Voit ottaa mittarin pois suihkun ja saunan ajaksi.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Pese samalla mittari ja puhdista mahdollisesta liasta.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Lataa mittaria tarvittaessa </a:t>
            </a:r>
            <a:r>
              <a:rPr lang="fi-FI" dirty="0" err="1" smtClean="0"/>
              <a:t>miniUSB</a:t>
            </a:r>
            <a:r>
              <a:rPr lang="fi-FI" dirty="0" smtClean="0"/>
              <a:t>-johdolla. Anna mittarin kuivua ennen latausta.</a:t>
            </a:r>
          </a:p>
          <a:p>
            <a:pPr marL="457200" indent="-457200">
              <a:buFont typeface="+mj-lt"/>
              <a:buAutoNum type="arabicPeriod"/>
            </a:pPr>
            <a:endParaRPr lang="fi-FI" dirty="0"/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Voit elää tavallista elämää, eli sinun ei tarvitse liikkua enempää kuin tavallisesti.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Mittari arvioi unesi laatua käden liikkeistä. Joskus siinä saattaa olla myös mittausvirheitä, mutta on suositeltavaa käyttää mittaria myös yöllä.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Jos harrastat erikseen liikuntaa, niin kannattaa käyttää mittarin harjoitustoimintoa luotettavamman mittauksen saavuttamiseksi.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991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Kysyttävää?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Ongelmatilanteissa Markoon saa yhteyden sähköpostilla marko.tanskanen@jamsa.fi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374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Polar a370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69848" y="2121408"/>
            <a:ext cx="5357078" cy="405079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dirty="0" smtClean="0"/>
              <a:t>Jatkuva sykkeen mittaus.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Päivittäiset askeleet ja poltetut kalorit.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Älykkäät harjoitusominaisuudet.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Edistynyt </a:t>
            </a:r>
            <a:r>
              <a:rPr lang="fi-FI" dirty="0"/>
              <a:t>Polar </a:t>
            </a:r>
            <a:r>
              <a:rPr lang="fi-FI" dirty="0" err="1"/>
              <a:t>Sleep</a:t>
            </a:r>
            <a:r>
              <a:rPr lang="fi-FI" dirty="0"/>
              <a:t> Plus </a:t>
            </a:r>
            <a:r>
              <a:rPr lang="fi-FI" dirty="0" smtClean="0"/>
              <a:t>‑unianalyysi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Opit ymmärtämään, miten valintasi ja elämäntapasi vaikuttavat hyvinvointiisi.</a:t>
            </a:r>
          </a:p>
          <a:p>
            <a:endParaRPr lang="fi-FI" dirty="0" smtClean="0"/>
          </a:p>
          <a:p>
            <a:r>
              <a:rPr lang="fi-FI" dirty="0" smtClean="0"/>
              <a:t>Jos puhelimeen on asennettu </a:t>
            </a:r>
            <a:r>
              <a:rPr lang="fi-FI" b="1" dirty="0" smtClean="0"/>
              <a:t>Polar </a:t>
            </a:r>
            <a:r>
              <a:rPr lang="fi-FI" b="1" dirty="0" err="1" smtClean="0"/>
              <a:t>Flow</a:t>
            </a:r>
            <a:r>
              <a:rPr lang="fi-FI" dirty="0" smtClean="0"/>
              <a:t>:</a:t>
            </a:r>
            <a:endParaRPr lang="fi-FI" dirty="0"/>
          </a:p>
          <a:p>
            <a:pPr lvl="1"/>
            <a:r>
              <a:rPr lang="fi-FI" dirty="0" smtClean="0"/>
              <a:t>Laite voi käyttää puhelimesi </a:t>
            </a:r>
            <a:r>
              <a:rPr lang="fi-FI" dirty="0"/>
              <a:t>GPS-tietoja nopeuden ja matkan </a:t>
            </a:r>
            <a:r>
              <a:rPr lang="fi-FI" dirty="0" smtClean="0"/>
              <a:t>seuraamiseen.</a:t>
            </a:r>
            <a:r>
              <a:rPr lang="fi-FI" dirty="0"/>
              <a:t> </a:t>
            </a:r>
            <a:endParaRPr lang="fi-FI" dirty="0" smtClean="0"/>
          </a:p>
          <a:p>
            <a:pPr lvl="1"/>
            <a:r>
              <a:rPr lang="fi-FI" dirty="0"/>
              <a:t>Ilmoitukset </a:t>
            </a:r>
            <a:r>
              <a:rPr lang="fi-FI" dirty="0" smtClean="0"/>
              <a:t>älypuhelimesta.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247" y="282884"/>
            <a:ext cx="4838056" cy="588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5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valikkorakenne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69848" y="2121408"/>
            <a:ext cx="5135009" cy="4050792"/>
          </a:xfrm>
        </p:spPr>
        <p:txBody>
          <a:bodyPr/>
          <a:lstStyle/>
          <a:p>
            <a:r>
              <a:rPr lang="fi-FI" dirty="0"/>
              <a:t>Voit aktivoida näytön liikuttamalla rannetta tai painamalla sivupainiketta.</a:t>
            </a:r>
          </a:p>
          <a:p>
            <a:r>
              <a:rPr lang="fi-FI" dirty="0"/>
              <a:t>Siirry valikkoon ja selaa valikoita pyyhkäisemällä kosketusnäyttöä </a:t>
            </a:r>
            <a:r>
              <a:rPr lang="fi-FI" dirty="0" err="1"/>
              <a:t>ylös-</a:t>
            </a:r>
            <a:r>
              <a:rPr lang="fi-FI" dirty="0"/>
              <a:t> tai alaspäin. </a:t>
            </a:r>
            <a:endParaRPr lang="fi-FI" dirty="0" smtClean="0"/>
          </a:p>
          <a:p>
            <a:r>
              <a:rPr lang="fi-FI" dirty="0" smtClean="0"/>
              <a:t>Valitse </a:t>
            </a:r>
            <a:r>
              <a:rPr lang="fi-FI" dirty="0"/>
              <a:t>kohteita napsauttamalla kuvakkeita ja palaa painamalla laitteen sivulla olevaa painiketta.</a:t>
            </a:r>
          </a:p>
          <a:p>
            <a:endParaRPr lang="fi-FI" dirty="0"/>
          </a:p>
        </p:txBody>
      </p:sp>
      <p:pic>
        <p:nvPicPr>
          <p:cNvPr id="3074" name="Picture 2" descr="https://support.polar.com/e_manuals/A370/Polar_A370_user_manual_Suomi/Content/Images/A360%20gettoknow_finnis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18" y="1380792"/>
            <a:ext cx="3862587" cy="41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1128248" y="1537700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/>
              <a:t>1.</a:t>
            </a:r>
            <a:endParaRPr lang="fi-FI" sz="2800" dirty="0"/>
          </a:p>
        </p:txBody>
      </p:sp>
      <p:sp>
        <p:nvSpPr>
          <p:cNvPr id="6" name="Tekstiruutu 5"/>
          <p:cNvSpPr txBox="1"/>
          <p:nvPr/>
        </p:nvSpPr>
        <p:spPr>
          <a:xfrm>
            <a:off x="11128248" y="2630472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/>
              <a:t>2.</a:t>
            </a:r>
            <a:endParaRPr lang="fi-FI" sz="2800" dirty="0"/>
          </a:p>
        </p:txBody>
      </p:sp>
      <p:sp>
        <p:nvSpPr>
          <p:cNvPr id="7" name="Tekstiruutu 6"/>
          <p:cNvSpPr txBox="1"/>
          <p:nvPr/>
        </p:nvSpPr>
        <p:spPr>
          <a:xfrm>
            <a:off x="11143394" y="3618542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/>
              <a:t>3.</a:t>
            </a:r>
            <a:endParaRPr lang="fi-FI" sz="2800" dirty="0"/>
          </a:p>
        </p:txBody>
      </p:sp>
      <p:sp>
        <p:nvSpPr>
          <p:cNvPr id="8" name="Tekstiruutu 7"/>
          <p:cNvSpPr txBox="1"/>
          <p:nvPr/>
        </p:nvSpPr>
        <p:spPr>
          <a:xfrm>
            <a:off x="11143394" y="4685473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/>
              <a:t>4.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8859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1. ”Minun päiväni”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Tästä näet tarkemmin päivittäisen </a:t>
            </a:r>
            <a:r>
              <a:rPr lang="fi-FI" dirty="0">
                <a:solidFill>
                  <a:srgbClr val="00B050"/>
                </a:solidFill>
              </a:rPr>
              <a:t>aktiivisuustavoitteesi</a:t>
            </a:r>
            <a:r>
              <a:rPr lang="fi-FI" dirty="0"/>
              <a:t> edistymisen, </a:t>
            </a:r>
            <a:r>
              <a:rPr lang="fi-FI" dirty="0">
                <a:solidFill>
                  <a:srgbClr val="00B050"/>
                </a:solidFill>
              </a:rPr>
              <a:t>askeleet</a:t>
            </a:r>
            <a:r>
              <a:rPr lang="fi-FI" dirty="0"/>
              <a:t>, ja kulutetut </a:t>
            </a:r>
            <a:r>
              <a:rPr lang="fi-FI" dirty="0">
                <a:solidFill>
                  <a:srgbClr val="00B050"/>
                </a:solidFill>
              </a:rPr>
              <a:t>kalorit</a:t>
            </a:r>
            <a:r>
              <a:rPr lang="fi-FI" dirty="0"/>
              <a:t> sekä kaikki kuluvan päivän aikana tekemäsi </a:t>
            </a:r>
            <a:r>
              <a:rPr lang="fi-FI" dirty="0" smtClean="0">
                <a:solidFill>
                  <a:srgbClr val="00B050"/>
                </a:solidFill>
              </a:rPr>
              <a:t>harjoitukset</a:t>
            </a:r>
            <a:r>
              <a:rPr lang="fi-FI" dirty="0" smtClean="0"/>
              <a:t>. </a:t>
            </a:r>
          </a:p>
          <a:p>
            <a:r>
              <a:rPr lang="fi-FI" dirty="0" smtClean="0"/>
              <a:t>Jos </a:t>
            </a:r>
            <a:r>
              <a:rPr lang="fi-FI" dirty="0"/>
              <a:t>pidät A370-laitetta öisin, näet edeltävän yön </a:t>
            </a:r>
            <a:r>
              <a:rPr lang="fi-FI" dirty="0">
                <a:solidFill>
                  <a:srgbClr val="00B050"/>
                </a:solidFill>
              </a:rPr>
              <a:t>unitiedot</a:t>
            </a:r>
            <a:r>
              <a:rPr lang="fi-FI" dirty="0"/>
              <a:t>. </a:t>
            </a:r>
            <a:endParaRPr lang="fi-FI" dirty="0" smtClean="0"/>
          </a:p>
          <a:p>
            <a:r>
              <a:rPr lang="fi-FI" dirty="0" smtClean="0"/>
              <a:t>Näet </a:t>
            </a:r>
            <a:r>
              <a:rPr lang="fi-FI" dirty="0"/>
              <a:t>päivän kunkin tapahtuman tiedot napsauttamalla sitä. Napsauta aktiivisuustietojasi, niin näet mitä sinun vielä pitää tehdä saavuttaaksesi päivittäisen aktiivisuustavoitteesi.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994" y="4687261"/>
            <a:ext cx="1052650" cy="195520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330" y="4687261"/>
            <a:ext cx="1014704" cy="195520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484" y="4687261"/>
            <a:ext cx="1009934" cy="1955201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012" y="4687261"/>
            <a:ext cx="1078868" cy="1955201"/>
          </a:xfrm>
          <a:prstGeom prst="rect">
            <a:avLst/>
          </a:prstGeom>
        </p:spPr>
      </p:pic>
      <p:sp>
        <p:nvSpPr>
          <p:cNvPr id="9" name="Nuoli oikealle 8"/>
          <p:cNvSpPr/>
          <p:nvPr/>
        </p:nvSpPr>
        <p:spPr>
          <a:xfrm>
            <a:off x="5222393" y="5341099"/>
            <a:ext cx="803965" cy="647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02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 smtClean="0"/>
              <a:t>Aktiivisuuden seuranta 24/7</a:t>
            </a:r>
            <a:endParaRPr lang="fi-FI" sz="44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A370 seuraa aktiivisuuttasi laitteen sisäisellä 3D-kiihtyvyysanturilla, </a:t>
            </a:r>
            <a:r>
              <a:rPr lang="fi-FI" dirty="0" smtClean="0"/>
              <a:t>ja jatkuvalla sykkeen seurannalla ranteesta. </a:t>
            </a:r>
          </a:p>
          <a:p>
            <a:r>
              <a:rPr lang="fi-FI" dirty="0" smtClean="0">
                <a:solidFill>
                  <a:srgbClr val="00B050"/>
                </a:solidFill>
              </a:rPr>
              <a:t>Aktiivisuustavoitteesi perustuu keskimääräisen yläkoululaisen tietoihin</a:t>
            </a:r>
          </a:p>
          <a:p>
            <a:pPr lvl="1"/>
            <a:r>
              <a:rPr lang="fi-FI" dirty="0" smtClean="0">
                <a:solidFill>
                  <a:srgbClr val="00B050"/>
                </a:solidFill>
              </a:rPr>
              <a:t>Liikuntaa 1-3 tuntia viikossa, unitavoite vähintään 8 tuntia yössä</a:t>
            </a:r>
          </a:p>
          <a:p>
            <a:r>
              <a:rPr lang="fi-FI" dirty="0" smtClean="0"/>
              <a:t>A370:n </a:t>
            </a:r>
            <a:r>
              <a:rPr lang="fi-FI" dirty="0"/>
              <a:t>aktiivisuuspalkki täyttyy asteittain ja osoittaa edistymisen kohti päivittäistä tavoitetta. Kun palkki on täynnä, olet saavuttanut tavoitteesi ja saat värinähälytyksen</a:t>
            </a:r>
            <a:r>
              <a:rPr lang="fi-FI" dirty="0" smtClean="0"/>
              <a:t>.</a:t>
            </a:r>
            <a:r>
              <a:rPr lang="fi-FI" dirty="0"/>
              <a:t> </a:t>
            </a:r>
            <a:endParaRPr lang="fi-FI" dirty="0" smtClean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330" y="4687261"/>
            <a:ext cx="1014704" cy="195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 smtClean="0"/>
              <a:t>aktiivisuusmuistutus</a:t>
            </a:r>
            <a:endParaRPr lang="fi-FI" sz="44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Fyysisellä aktiivisuudella ja istumisen välttämisellä </a:t>
            </a:r>
            <a:r>
              <a:rPr lang="fi-FI" dirty="0"/>
              <a:t>on suuri merkitys terveyden ylläpidossa. </a:t>
            </a:r>
            <a:endParaRPr lang="fi-FI" dirty="0" smtClean="0"/>
          </a:p>
          <a:p>
            <a:r>
              <a:rPr lang="fi-FI" dirty="0" smtClean="0"/>
              <a:t>Pitkäaikainen </a:t>
            </a:r>
            <a:r>
              <a:rPr lang="fi-FI" dirty="0"/>
              <a:t>istuminen on terveydelle haitallista myös niinä päivinä, kun harjoittelet ja saavutat päivittäisen </a:t>
            </a:r>
            <a:r>
              <a:rPr lang="fi-FI" dirty="0" smtClean="0"/>
              <a:t>aktiivisuustavoitteesi</a:t>
            </a:r>
            <a:r>
              <a:rPr lang="fi-FI" dirty="0"/>
              <a:t>. </a:t>
            </a:r>
            <a:endParaRPr lang="fi-FI" dirty="0" smtClean="0"/>
          </a:p>
          <a:p>
            <a:r>
              <a:rPr lang="fi-FI" dirty="0" smtClean="0"/>
              <a:t>Jos </a:t>
            </a:r>
            <a:r>
              <a:rPr lang="fi-FI" dirty="0"/>
              <a:t>olet istunut paikallasi </a:t>
            </a:r>
            <a:r>
              <a:rPr lang="fi-FI" dirty="0">
                <a:solidFill>
                  <a:srgbClr val="C00000"/>
                </a:solidFill>
              </a:rPr>
              <a:t>55 minuutin ajan</a:t>
            </a:r>
            <a:r>
              <a:rPr lang="fi-FI" dirty="0"/>
              <a:t>, saat aktiivisuusmuistutuksen: Näytössä näkyy ilmoitus </a:t>
            </a:r>
            <a:r>
              <a:rPr lang="fi-FI" b="1" dirty="0"/>
              <a:t>Aika lähteä liikkeelle</a:t>
            </a:r>
            <a:r>
              <a:rPr lang="fi-FI" b="1" dirty="0" smtClean="0"/>
              <a:t>! </a:t>
            </a:r>
            <a:r>
              <a:rPr lang="fi-FI" dirty="0" smtClean="0"/>
              <a:t>ja </a:t>
            </a:r>
            <a:r>
              <a:rPr lang="fi-FI" dirty="0"/>
              <a:t>saat pienen värinähälytyksen. </a:t>
            </a:r>
            <a:endParaRPr lang="fi-FI" dirty="0" smtClean="0"/>
          </a:p>
          <a:p>
            <a:pPr lvl="1"/>
            <a:r>
              <a:rPr lang="fi-FI" dirty="0" smtClean="0">
                <a:solidFill>
                  <a:srgbClr val="00B050"/>
                </a:solidFill>
              </a:rPr>
              <a:t>Nouse </a:t>
            </a:r>
            <a:r>
              <a:rPr lang="fi-FI" dirty="0">
                <a:solidFill>
                  <a:srgbClr val="00B050"/>
                </a:solidFill>
              </a:rPr>
              <a:t>ylös ja liiku haluamallasi </a:t>
            </a:r>
            <a:r>
              <a:rPr lang="fi-FI" dirty="0" smtClean="0">
                <a:solidFill>
                  <a:srgbClr val="00B050"/>
                </a:solidFill>
              </a:rPr>
              <a:t>tavalla (lyhyt kävely, venyttely tai liikkuminen muuten). </a:t>
            </a:r>
          </a:p>
          <a:p>
            <a:pPr lvl="1"/>
            <a:r>
              <a:rPr lang="fi-FI" dirty="0" smtClean="0"/>
              <a:t>Jos </a:t>
            </a:r>
            <a:r>
              <a:rPr lang="fi-FI" dirty="0"/>
              <a:t>et lähde liikkeelle viiden minuutin kuluessa, saat </a:t>
            </a:r>
            <a:r>
              <a:rPr lang="fi-FI" dirty="0">
                <a:solidFill>
                  <a:srgbClr val="C00000"/>
                </a:solidFill>
              </a:rPr>
              <a:t>passiivisuusleiman</a:t>
            </a:r>
            <a:r>
              <a:rPr lang="fi-FI" dirty="0" smtClean="0"/>
              <a:t>.</a:t>
            </a:r>
            <a:endParaRPr lang="fi-FI" dirty="0"/>
          </a:p>
        </p:txBody>
      </p:sp>
      <p:pic>
        <p:nvPicPr>
          <p:cNvPr id="4098" name="Picture 2" descr="https://support.polar.com/e_manuals/A370/Polar_A370_user_manual_Suomi/Content/Images/Inactivity_alert_38x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6" y="4950822"/>
            <a:ext cx="735713" cy="63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3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 smtClean="0"/>
              <a:t>Unta koskevat tiedot</a:t>
            </a:r>
            <a:endParaRPr lang="fi-FI" sz="44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Polar-laitteiden ympärivuorokautinen aktiivisuudenseuranta havaitsee ranteesi liikkeistä automaattisesti, milloin nukahdat, olet unessa tai heräät. </a:t>
            </a:r>
            <a:endParaRPr lang="fi-FI" dirty="0" smtClean="0"/>
          </a:p>
          <a:p>
            <a:r>
              <a:rPr lang="fi-FI" dirty="0" smtClean="0">
                <a:solidFill>
                  <a:srgbClr val="00B050"/>
                </a:solidFill>
              </a:rPr>
              <a:t>Unen </a:t>
            </a:r>
            <a:r>
              <a:rPr lang="fi-FI" dirty="0">
                <a:solidFill>
                  <a:srgbClr val="00B050"/>
                </a:solidFill>
              </a:rPr>
              <a:t>seuranta mahdollistaa unirytmin tarkkailun, joten saat tietää, olisiko sinun syytä muuttaa tai parantaa jotain. </a:t>
            </a:r>
            <a:endParaRPr lang="fi-FI" dirty="0" smtClean="0">
              <a:solidFill>
                <a:srgbClr val="00B050"/>
              </a:solidFill>
            </a:endParaRPr>
          </a:p>
          <a:p>
            <a:r>
              <a:rPr lang="fi-FI" dirty="0" smtClean="0"/>
              <a:t>Polar </a:t>
            </a:r>
            <a:r>
              <a:rPr lang="fi-FI" dirty="0" err="1"/>
              <a:t>Sleep</a:t>
            </a:r>
            <a:r>
              <a:rPr lang="fi-FI" dirty="0"/>
              <a:t> </a:t>
            </a:r>
            <a:r>
              <a:rPr lang="fi-FI" dirty="0" err="1"/>
              <a:t>Plus</a:t>
            </a:r>
            <a:r>
              <a:rPr lang="fi-FI" baseline="30000" dirty="0" err="1"/>
              <a:t>TM</a:t>
            </a:r>
            <a:r>
              <a:rPr lang="fi-FI" dirty="0"/>
              <a:t> – mittausten ja unen seurannan keskeiset </a:t>
            </a:r>
            <a:r>
              <a:rPr lang="fi-FI" dirty="0" smtClean="0"/>
              <a:t>ominaisuudet:</a:t>
            </a:r>
          </a:p>
          <a:p>
            <a:pPr marL="617220" lvl="1" indent="-342900">
              <a:buFont typeface="+mj-lt"/>
              <a:buAutoNum type="arabicPeriod"/>
            </a:pPr>
            <a:r>
              <a:rPr lang="fi-FI" dirty="0" smtClean="0"/>
              <a:t>Uniaika</a:t>
            </a:r>
          </a:p>
          <a:p>
            <a:pPr marL="617220" lvl="1" indent="-342900">
              <a:buFont typeface="+mj-lt"/>
              <a:buAutoNum type="arabicPeriod"/>
            </a:pPr>
            <a:r>
              <a:rPr lang="fi-FI" dirty="0"/>
              <a:t>Varsinainen </a:t>
            </a:r>
            <a:r>
              <a:rPr lang="fi-FI" dirty="0" smtClean="0"/>
              <a:t>uni</a:t>
            </a:r>
          </a:p>
          <a:p>
            <a:pPr marL="617220" lvl="1" indent="-342900">
              <a:buFont typeface="+mj-lt"/>
              <a:buAutoNum type="arabicPeriod"/>
            </a:pPr>
            <a:r>
              <a:rPr lang="fi-FI" dirty="0" smtClean="0"/>
              <a:t>Unen keskeytykset</a:t>
            </a:r>
          </a:p>
          <a:p>
            <a:pPr marL="617220" lvl="1" indent="-342900">
              <a:buFont typeface="+mj-lt"/>
              <a:buAutoNum type="arabicPeriod"/>
            </a:pPr>
            <a:r>
              <a:rPr lang="fi-FI" dirty="0"/>
              <a:t>Unen </a:t>
            </a:r>
            <a:r>
              <a:rPr lang="fi-FI" dirty="0" smtClean="0"/>
              <a:t>yhtenäisyys: arvioidaan </a:t>
            </a:r>
            <a:r>
              <a:rPr lang="fi-FI" dirty="0"/>
              <a:t>asteikolla </a:t>
            </a:r>
            <a:r>
              <a:rPr lang="fi-FI" dirty="0" smtClean="0"/>
              <a:t>1–5 (5 </a:t>
            </a:r>
            <a:r>
              <a:rPr lang="fi-FI" dirty="0"/>
              <a:t>tarkoittaa erittäin yhtäjaksoista </a:t>
            </a:r>
            <a:r>
              <a:rPr lang="fi-FI" dirty="0" smtClean="0"/>
              <a:t>unta).</a:t>
            </a:r>
            <a:r>
              <a:rPr lang="fi-FI" dirty="0"/>
              <a:t> </a:t>
            </a:r>
            <a:endParaRPr lang="fi-FI" dirty="0" smtClean="0"/>
          </a:p>
          <a:p>
            <a:pPr marL="617220" lvl="1" indent="-342900">
              <a:buFont typeface="+mj-lt"/>
              <a:buAutoNum type="arabicPeriod"/>
            </a:pPr>
            <a:r>
              <a:rPr lang="fi-FI" dirty="0"/>
              <a:t>Itsearviointi</a:t>
            </a:r>
            <a:endParaRPr lang="fi-FI" dirty="0" smtClean="0"/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327" y="4029238"/>
            <a:ext cx="1078868" cy="195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2. ”Harjoittelu”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Tästä käynnistät harjoituksesi. Napsauta kuvaketta, niin pääset lajivalikkoon. </a:t>
            </a:r>
            <a:endParaRPr lang="fi-FI" dirty="0" smtClean="0"/>
          </a:p>
          <a:p>
            <a:r>
              <a:rPr lang="fi-FI" dirty="0" smtClean="0"/>
              <a:t>Aloita </a:t>
            </a:r>
            <a:r>
              <a:rPr lang="fi-FI" dirty="0"/>
              <a:t>harjoitus odottamalla, että sykkeesi tulee näkyviin lajin kuvakkeen viereen ja napauta lajin kuvaketta, niin harjoitus alkaa.</a:t>
            </a:r>
          </a:p>
          <a:p>
            <a:r>
              <a:rPr lang="fi-FI" dirty="0" smtClean="0"/>
              <a:t>Saat </a:t>
            </a:r>
            <a:r>
              <a:rPr lang="fi-FI" dirty="0" smtClean="0"/>
              <a:t>lopetettua harjoituksen painamalla stop-nappia pohjassa.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14" y="4043139"/>
            <a:ext cx="1078280" cy="195520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319" y="4043139"/>
            <a:ext cx="1026571" cy="195520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715" y="4043139"/>
            <a:ext cx="1040768" cy="1955201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682" y="4043139"/>
            <a:ext cx="1020669" cy="1955201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470" y="4043140"/>
            <a:ext cx="1044591" cy="195520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2180" y="4024599"/>
            <a:ext cx="1022145" cy="195802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1048" y="4024599"/>
            <a:ext cx="1050016" cy="1973741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848" y="4043139"/>
            <a:ext cx="986953" cy="1955201"/>
          </a:xfrm>
          <a:prstGeom prst="rect">
            <a:avLst/>
          </a:prstGeom>
        </p:spPr>
      </p:pic>
      <p:sp>
        <p:nvSpPr>
          <p:cNvPr id="13" name="Nuoli oikealle 12"/>
          <p:cNvSpPr/>
          <p:nvPr/>
        </p:nvSpPr>
        <p:spPr>
          <a:xfrm>
            <a:off x="2119505" y="4696977"/>
            <a:ext cx="803965" cy="647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91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3. ”sykkeeni”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Tästä voit tarkistaa nopeasti kulloisenkin sykkeesi</a:t>
            </a:r>
            <a:r>
              <a:rPr lang="fi-FI" dirty="0" smtClean="0"/>
              <a:t>.</a:t>
            </a:r>
          </a:p>
          <a:p>
            <a:r>
              <a:rPr lang="fi-FI" dirty="0" smtClean="0"/>
              <a:t>Kannattaa kokeilla sykettä eri tilanteissa. Mikä on sinun leposykkeesi ja maksimisykkeesi?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834424"/>
            <a:ext cx="1213122" cy="233777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037" y="3850926"/>
            <a:ext cx="1216688" cy="2348706"/>
          </a:xfrm>
          <a:prstGeom prst="rect">
            <a:avLst/>
          </a:prstGeom>
        </p:spPr>
      </p:pic>
      <p:sp>
        <p:nvSpPr>
          <p:cNvPr id="6" name="Nuoli oikealle 5"/>
          <p:cNvSpPr/>
          <p:nvPr/>
        </p:nvSpPr>
        <p:spPr>
          <a:xfrm>
            <a:off x="2514548" y="4679550"/>
            <a:ext cx="803965" cy="647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410" y="3852784"/>
            <a:ext cx="1202390" cy="2346848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836" y="3834424"/>
            <a:ext cx="1199535" cy="23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3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utyyppi">
  <a:themeElements>
    <a:clrScheme name="Puutyyppi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uutyyppi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uutyyppi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TM03090434[[fn=Puutyyppi]]</Template>
  <TotalTime>1290</TotalTime>
  <Words>586</Words>
  <Application>Microsoft Office PowerPoint</Application>
  <PresentationFormat>Laajakuva</PresentationFormat>
  <Paragraphs>74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Calibri</vt:lpstr>
      <vt:lpstr>Rockwell</vt:lpstr>
      <vt:lpstr>Rockwell Condensed</vt:lpstr>
      <vt:lpstr>Wingdings</vt:lpstr>
      <vt:lpstr>Puutyyppi</vt:lpstr>
      <vt:lpstr>Polar a370 -aktiivisuusmittari</vt:lpstr>
      <vt:lpstr>Polar a370</vt:lpstr>
      <vt:lpstr>valikkorakenne</vt:lpstr>
      <vt:lpstr>1. ”Minun päiväni”</vt:lpstr>
      <vt:lpstr>Aktiivisuuden seuranta 24/7</vt:lpstr>
      <vt:lpstr>aktiivisuusmuistutus</vt:lpstr>
      <vt:lpstr>Unta koskevat tiedot</vt:lpstr>
      <vt:lpstr>2. ”Harjoittelu”</vt:lpstr>
      <vt:lpstr>3. ”sykkeeni”</vt:lpstr>
      <vt:lpstr>4. ”asetukset”</vt:lpstr>
      <vt:lpstr>Mittarin huoltaminen</vt:lpstr>
      <vt:lpstr>Ohjeet mittausjaksoon:</vt:lpstr>
      <vt:lpstr>Kysyttävää?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Koululaisen fyysinen aktiivisuus</dc:title>
  <dc:creator>Marko Tanskanen</dc:creator>
  <cp:lastModifiedBy>Marko Tanskanen</cp:lastModifiedBy>
  <cp:revision>61</cp:revision>
  <dcterms:created xsi:type="dcterms:W3CDTF">2018-10-19T06:13:01Z</dcterms:created>
  <dcterms:modified xsi:type="dcterms:W3CDTF">2019-01-31T08:23:28Z</dcterms:modified>
</cp:coreProperties>
</file>