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</p:sldMasterIdLst>
  <p:sldIdLst>
    <p:sldId id="256" r:id="rId3"/>
    <p:sldId id="266" r:id="rId4"/>
    <p:sldId id="258" r:id="rId5"/>
    <p:sldId id="259" r:id="rId6"/>
    <p:sldId id="260" r:id="rId7"/>
    <p:sldId id="257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B2D02D-04AC-45AD-9458-97433A548CE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6B404B65-56AB-4F85-A945-2590487098EE}">
      <dgm:prSet phldrT="[Teksti]" custT="1"/>
      <dgm:spPr>
        <a:solidFill>
          <a:srgbClr val="00B050"/>
        </a:solidFill>
      </dgm:spPr>
      <dgm:t>
        <a:bodyPr/>
        <a:lstStyle/>
        <a:p>
          <a:r>
            <a:rPr lang="fi-FI" sz="1100" dirty="0" smtClean="0"/>
            <a:t>Koulu/Työ</a:t>
          </a:r>
          <a:endParaRPr lang="fi-FI" sz="900" dirty="0"/>
        </a:p>
      </dgm:t>
    </dgm:pt>
    <dgm:pt modelId="{1048DCD1-3EC4-44A9-BB0C-CA05B6F00F53}" type="parTrans" cxnId="{D5EBED37-69F4-4561-BFDB-89F3837042E7}">
      <dgm:prSet/>
      <dgm:spPr/>
      <dgm:t>
        <a:bodyPr/>
        <a:lstStyle/>
        <a:p>
          <a:endParaRPr lang="fi-FI"/>
        </a:p>
      </dgm:t>
    </dgm:pt>
    <dgm:pt modelId="{394173E1-448A-47E4-BDB0-188C93A88BA7}" type="sibTrans" cxnId="{D5EBED37-69F4-4561-BFDB-89F3837042E7}">
      <dgm:prSet/>
      <dgm:spPr/>
      <dgm:t>
        <a:bodyPr/>
        <a:lstStyle/>
        <a:p>
          <a:endParaRPr lang="fi-FI"/>
        </a:p>
      </dgm:t>
    </dgm:pt>
    <dgm:pt modelId="{EF853E52-365A-4D35-8CEA-E647C18DFC4C}">
      <dgm:prSet phldrT="[Teksti]" custT="1"/>
      <dgm:spPr>
        <a:solidFill>
          <a:srgbClr val="0070C0"/>
        </a:solidFill>
      </dgm:spPr>
      <dgm:t>
        <a:bodyPr/>
        <a:lstStyle/>
        <a:p>
          <a:r>
            <a:rPr lang="fi-FI" sz="1100" dirty="0" smtClean="0"/>
            <a:t>Vapaa-aika</a:t>
          </a:r>
          <a:endParaRPr lang="fi-FI" sz="1700" dirty="0"/>
        </a:p>
      </dgm:t>
    </dgm:pt>
    <dgm:pt modelId="{DA8732F5-6A86-442A-907E-FE472B9D8039}" type="parTrans" cxnId="{42D7050B-4D22-457E-8B2E-594F1D133983}">
      <dgm:prSet/>
      <dgm:spPr/>
      <dgm:t>
        <a:bodyPr/>
        <a:lstStyle/>
        <a:p>
          <a:endParaRPr lang="fi-FI"/>
        </a:p>
      </dgm:t>
    </dgm:pt>
    <dgm:pt modelId="{4866B7F3-0158-41AA-A49A-64A6BF3C06DA}" type="sibTrans" cxnId="{42D7050B-4D22-457E-8B2E-594F1D133983}">
      <dgm:prSet/>
      <dgm:spPr/>
      <dgm:t>
        <a:bodyPr/>
        <a:lstStyle/>
        <a:p>
          <a:endParaRPr lang="fi-FI"/>
        </a:p>
      </dgm:t>
    </dgm:pt>
    <dgm:pt modelId="{302E1B56-B331-4FFC-B06D-79AA8BB295CB}">
      <dgm:prSet phldrT="[Teksti]" custT="1"/>
      <dgm:spPr>
        <a:solidFill>
          <a:srgbClr val="002060"/>
        </a:solidFill>
      </dgm:spPr>
      <dgm:t>
        <a:bodyPr/>
        <a:lstStyle/>
        <a:p>
          <a:r>
            <a:rPr lang="fi-FI" sz="1100" dirty="0" smtClean="0"/>
            <a:t>Nukkuminen</a:t>
          </a:r>
          <a:endParaRPr lang="fi-FI" sz="900" dirty="0"/>
        </a:p>
      </dgm:t>
    </dgm:pt>
    <dgm:pt modelId="{260ADE3E-8D88-472F-A790-878949778702}" type="parTrans" cxnId="{9176F399-4D8B-46A3-801E-6751C19F79CF}">
      <dgm:prSet/>
      <dgm:spPr/>
      <dgm:t>
        <a:bodyPr/>
        <a:lstStyle/>
        <a:p>
          <a:endParaRPr lang="fi-FI"/>
        </a:p>
      </dgm:t>
    </dgm:pt>
    <dgm:pt modelId="{E7B6420C-46C1-4CB3-A9CD-7DAE3203FA02}" type="sibTrans" cxnId="{9176F399-4D8B-46A3-801E-6751C19F79CF}">
      <dgm:prSet/>
      <dgm:spPr/>
      <dgm:t>
        <a:bodyPr/>
        <a:lstStyle/>
        <a:p>
          <a:endParaRPr lang="fi-FI"/>
        </a:p>
      </dgm:t>
    </dgm:pt>
    <dgm:pt modelId="{D5F22F96-8BA4-4E65-BEEE-B8C035BB2457}" type="pres">
      <dgm:prSet presAssocID="{F8B2D02D-04AC-45AD-9458-97433A548CE8}" presName="compositeShape" presStyleCnt="0">
        <dgm:presLayoutVars>
          <dgm:chMax val="7"/>
          <dgm:dir/>
          <dgm:resizeHandles val="exact"/>
        </dgm:presLayoutVars>
      </dgm:prSet>
      <dgm:spPr/>
    </dgm:pt>
    <dgm:pt modelId="{1AC36BDE-88B9-4DD2-85D1-94B5F24C0410}" type="pres">
      <dgm:prSet presAssocID="{F8B2D02D-04AC-45AD-9458-97433A548CE8}" presName="wedge1" presStyleLbl="node1" presStyleIdx="0" presStyleCnt="3"/>
      <dgm:spPr/>
      <dgm:t>
        <a:bodyPr/>
        <a:lstStyle/>
        <a:p>
          <a:endParaRPr lang="fi-FI"/>
        </a:p>
      </dgm:t>
    </dgm:pt>
    <dgm:pt modelId="{129A202D-7418-4FE7-A5D9-6E0DBF6758B9}" type="pres">
      <dgm:prSet presAssocID="{F8B2D02D-04AC-45AD-9458-97433A548CE8}" presName="dummy1a" presStyleCnt="0"/>
      <dgm:spPr/>
    </dgm:pt>
    <dgm:pt modelId="{A03C5DBF-298D-4C26-8550-31A8165483D7}" type="pres">
      <dgm:prSet presAssocID="{F8B2D02D-04AC-45AD-9458-97433A548CE8}" presName="dummy1b" presStyleCnt="0"/>
      <dgm:spPr/>
    </dgm:pt>
    <dgm:pt modelId="{7408F9A8-326C-4FEB-81D2-E07D5F51AA38}" type="pres">
      <dgm:prSet presAssocID="{F8B2D02D-04AC-45AD-9458-97433A548CE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B081136-2ADF-4B33-9CA4-163995A0A383}" type="pres">
      <dgm:prSet presAssocID="{F8B2D02D-04AC-45AD-9458-97433A548CE8}" presName="wedge2" presStyleLbl="node1" presStyleIdx="1" presStyleCnt="3"/>
      <dgm:spPr/>
      <dgm:t>
        <a:bodyPr/>
        <a:lstStyle/>
        <a:p>
          <a:endParaRPr lang="fi-FI"/>
        </a:p>
      </dgm:t>
    </dgm:pt>
    <dgm:pt modelId="{0989EC66-EE56-4421-8D2E-01B232241F78}" type="pres">
      <dgm:prSet presAssocID="{F8B2D02D-04AC-45AD-9458-97433A548CE8}" presName="dummy2a" presStyleCnt="0"/>
      <dgm:spPr/>
    </dgm:pt>
    <dgm:pt modelId="{692A673D-9F3B-4842-950B-E00B45BF850E}" type="pres">
      <dgm:prSet presAssocID="{F8B2D02D-04AC-45AD-9458-97433A548CE8}" presName="dummy2b" presStyleCnt="0"/>
      <dgm:spPr/>
    </dgm:pt>
    <dgm:pt modelId="{2D4DC3A9-F2BB-4794-BCC0-C08571D5870E}" type="pres">
      <dgm:prSet presAssocID="{F8B2D02D-04AC-45AD-9458-97433A548CE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8688745-6A1D-47B3-8A45-2C5432BDCAAA}" type="pres">
      <dgm:prSet presAssocID="{F8B2D02D-04AC-45AD-9458-97433A548CE8}" presName="wedge3" presStyleLbl="node1" presStyleIdx="2" presStyleCnt="3"/>
      <dgm:spPr/>
      <dgm:t>
        <a:bodyPr/>
        <a:lstStyle/>
        <a:p>
          <a:endParaRPr lang="fi-FI"/>
        </a:p>
      </dgm:t>
    </dgm:pt>
    <dgm:pt modelId="{B80CAEA4-5BBD-44A7-8861-22CF3CA6324E}" type="pres">
      <dgm:prSet presAssocID="{F8B2D02D-04AC-45AD-9458-97433A548CE8}" presName="dummy3a" presStyleCnt="0"/>
      <dgm:spPr/>
    </dgm:pt>
    <dgm:pt modelId="{2C402E55-9E61-43C3-B022-E39D118A7B4E}" type="pres">
      <dgm:prSet presAssocID="{F8B2D02D-04AC-45AD-9458-97433A548CE8}" presName="dummy3b" presStyleCnt="0"/>
      <dgm:spPr/>
    </dgm:pt>
    <dgm:pt modelId="{06CA73A9-0D37-451C-B767-067F93B8F034}" type="pres">
      <dgm:prSet presAssocID="{F8B2D02D-04AC-45AD-9458-97433A548CE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C4AE58D-0B23-4A12-8897-651D8B26014C}" type="pres">
      <dgm:prSet presAssocID="{394173E1-448A-47E4-BDB0-188C93A88BA7}" presName="arrowWedge1" presStyleLbl="fgSibTrans2D1" presStyleIdx="0" presStyleCnt="3"/>
      <dgm:spPr/>
    </dgm:pt>
    <dgm:pt modelId="{6E8215D4-1E75-4F27-A1E6-EB9FA19A2319}" type="pres">
      <dgm:prSet presAssocID="{4866B7F3-0158-41AA-A49A-64A6BF3C06DA}" presName="arrowWedge2" presStyleLbl="fgSibTrans2D1" presStyleIdx="1" presStyleCnt="3"/>
      <dgm:spPr/>
    </dgm:pt>
    <dgm:pt modelId="{55ACEEB7-DF5A-4C7D-9985-404EEEB68E12}" type="pres">
      <dgm:prSet presAssocID="{E7B6420C-46C1-4CB3-A9CD-7DAE3203FA02}" presName="arrowWedge3" presStyleLbl="fgSibTrans2D1" presStyleIdx="2" presStyleCnt="3"/>
      <dgm:spPr/>
    </dgm:pt>
  </dgm:ptLst>
  <dgm:cxnLst>
    <dgm:cxn modelId="{F41221B9-CE94-4852-ACAB-DE58F7C2DF15}" type="presOf" srcId="{EF853E52-365A-4D35-8CEA-E647C18DFC4C}" destId="{8B081136-2ADF-4B33-9CA4-163995A0A383}" srcOrd="0" destOrd="0" presId="urn:microsoft.com/office/officeart/2005/8/layout/cycle8"/>
    <dgm:cxn modelId="{B01328D8-B916-44F8-8A84-C15F2962BD8A}" type="presOf" srcId="{6B404B65-56AB-4F85-A945-2590487098EE}" destId="{7408F9A8-326C-4FEB-81D2-E07D5F51AA38}" srcOrd="1" destOrd="0" presId="urn:microsoft.com/office/officeart/2005/8/layout/cycle8"/>
    <dgm:cxn modelId="{9176F399-4D8B-46A3-801E-6751C19F79CF}" srcId="{F8B2D02D-04AC-45AD-9458-97433A548CE8}" destId="{302E1B56-B331-4FFC-B06D-79AA8BB295CB}" srcOrd="2" destOrd="0" parTransId="{260ADE3E-8D88-472F-A790-878949778702}" sibTransId="{E7B6420C-46C1-4CB3-A9CD-7DAE3203FA02}"/>
    <dgm:cxn modelId="{8B40CA49-142B-4CD6-B96D-1F962C2549BF}" type="presOf" srcId="{302E1B56-B331-4FFC-B06D-79AA8BB295CB}" destId="{A8688745-6A1D-47B3-8A45-2C5432BDCAAA}" srcOrd="0" destOrd="0" presId="urn:microsoft.com/office/officeart/2005/8/layout/cycle8"/>
    <dgm:cxn modelId="{C476CDEA-31FE-4594-81A5-BE5E5145668B}" type="presOf" srcId="{302E1B56-B331-4FFC-B06D-79AA8BB295CB}" destId="{06CA73A9-0D37-451C-B767-067F93B8F034}" srcOrd="1" destOrd="0" presId="urn:microsoft.com/office/officeart/2005/8/layout/cycle8"/>
    <dgm:cxn modelId="{D5EBED37-69F4-4561-BFDB-89F3837042E7}" srcId="{F8B2D02D-04AC-45AD-9458-97433A548CE8}" destId="{6B404B65-56AB-4F85-A945-2590487098EE}" srcOrd="0" destOrd="0" parTransId="{1048DCD1-3EC4-44A9-BB0C-CA05B6F00F53}" sibTransId="{394173E1-448A-47E4-BDB0-188C93A88BA7}"/>
    <dgm:cxn modelId="{D82A1527-21DB-4803-909A-FE3B3F58C309}" type="presOf" srcId="{F8B2D02D-04AC-45AD-9458-97433A548CE8}" destId="{D5F22F96-8BA4-4E65-BEEE-B8C035BB2457}" srcOrd="0" destOrd="0" presId="urn:microsoft.com/office/officeart/2005/8/layout/cycle8"/>
    <dgm:cxn modelId="{1A943286-E6B5-4EB8-91BB-C331402F96C3}" type="presOf" srcId="{EF853E52-365A-4D35-8CEA-E647C18DFC4C}" destId="{2D4DC3A9-F2BB-4794-BCC0-C08571D5870E}" srcOrd="1" destOrd="0" presId="urn:microsoft.com/office/officeart/2005/8/layout/cycle8"/>
    <dgm:cxn modelId="{42D7050B-4D22-457E-8B2E-594F1D133983}" srcId="{F8B2D02D-04AC-45AD-9458-97433A548CE8}" destId="{EF853E52-365A-4D35-8CEA-E647C18DFC4C}" srcOrd="1" destOrd="0" parTransId="{DA8732F5-6A86-442A-907E-FE472B9D8039}" sibTransId="{4866B7F3-0158-41AA-A49A-64A6BF3C06DA}"/>
    <dgm:cxn modelId="{38509019-8BA9-433C-B742-BD9ED01F0264}" type="presOf" srcId="{6B404B65-56AB-4F85-A945-2590487098EE}" destId="{1AC36BDE-88B9-4DD2-85D1-94B5F24C0410}" srcOrd="0" destOrd="0" presId="urn:microsoft.com/office/officeart/2005/8/layout/cycle8"/>
    <dgm:cxn modelId="{1C0974BF-341E-419D-80B2-CF6976C8AFC1}" type="presParOf" srcId="{D5F22F96-8BA4-4E65-BEEE-B8C035BB2457}" destId="{1AC36BDE-88B9-4DD2-85D1-94B5F24C0410}" srcOrd="0" destOrd="0" presId="urn:microsoft.com/office/officeart/2005/8/layout/cycle8"/>
    <dgm:cxn modelId="{D3763C94-7051-4D99-9FED-5C8A4E502A40}" type="presParOf" srcId="{D5F22F96-8BA4-4E65-BEEE-B8C035BB2457}" destId="{129A202D-7418-4FE7-A5D9-6E0DBF6758B9}" srcOrd="1" destOrd="0" presId="urn:microsoft.com/office/officeart/2005/8/layout/cycle8"/>
    <dgm:cxn modelId="{EB58DC51-75EB-4B35-B15D-115FE755F943}" type="presParOf" srcId="{D5F22F96-8BA4-4E65-BEEE-B8C035BB2457}" destId="{A03C5DBF-298D-4C26-8550-31A8165483D7}" srcOrd="2" destOrd="0" presId="urn:microsoft.com/office/officeart/2005/8/layout/cycle8"/>
    <dgm:cxn modelId="{06E6D477-4BBE-45AD-9734-9B3D33B5CD10}" type="presParOf" srcId="{D5F22F96-8BA4-4E65-BEEE-B8C035BB2457}" destId="{7408F9A8-326C-4FEB-81D2-E07D5F51AA38}" srcOrd="3" destOrd="0" presId="urn:microsoft.com/office/officeart/2005/8/layout/cycle8"/>
    <dgm:cxn modelId="{9C86CA77-CE6D-4418-A961-29B32BA44398}" type="presParOf" srcId="{D5F22F96-8BA4-4E65-BEEE-B8C035BB2457}" destId="{8B081136-2ADF-4B33-9CA4-163995A0A383}" srcOrd="4" destOrd="0" presId="urn:microsoft.com/office/officeart/2005/8/layout/cycle8"/>
    <dgm:cxn modelId="{EEA2538D-1D7B-4FDB-8209-DC70B81F09BE}" type="presParOf" srcId="{D5F22F96-8BA4-4E65-BEEE-B8C035BB2457}" destId="{0989EC66-EE56-4421-8D2E-01B232241F78}" srcOrd="5" destOrd="0" presId="urn:microsoft.com/office/officeart/2005/8/layout/cycle8"/>
    <dgm:cxn modelId="{4117D87D-2FA4-48B9-B1A7-A900EBEAF9F0}" type="presParOf" srcId="{D5F22F96-8BA4-4E65-BEEE-B8C035BB2457}" destId="{692A673D-9F3B-4842-950B-E00B45BF850E}" srcOrd="6" destOrd="0" presId="urn:microsoft.com/office/officeart/2005/8/layout/cycle8"/>
    <dgm:cxn modelId="{C8B834A9-90AA-4859-B1EF-5AED01C137DB}" type="presParOf" srcId="{D5F22F96-8BA4-4E65-BEEE-B8C035BB2457}" destId="{2D4DC3A9-F2BB-4794-BCC0-C08571D5870E}" srcOrd="7" destOrd="0" presId="urn:microsoft.com/office/officeart/2005/8/layout/cycle8"/>
    <dgm:cxn modelId="{A8C2330C-1519-4D04-80DE-BB7C59AC9630}" type="presParOf" srcId="{D5F22F96-8BA4-4E65-BEEE-B8C035BB2457}" destId="{A8688745-6A1D-47B3-8A45-2C5432BDCAAA}" srcOrd="8" destOrd="0" presId="urn:microsoft.com/office/officeart/2005/8/layout/cycle8"/>
    <dgm:cxn modelId="{C30A8961-1F7A-4378-BEE6-A6AC5456E830}" type="presParOf" srcId="{D5F22F96-8BA4-4E65-BEEE-B8C035BB2457}" destId="{B80CAEA4-5BBD-44A7-8861-22CF3CA6324E}" srcOrd="9" destOrd="0" presId="urn:microsoft.com/office/officeart/2005/8/layout/cycle8"/>
    <dgm:cxn modelId="{44FB56A1-996B-4A30-9502-18C550C6E357}" type="presParOf" srcId="{D5F22F96-8BA4-4E65-BEEE-B8C035BB2457}" destId="{2C402E55-9E61-43C3-B022-E39D118A7B4E}" srcOrd="10" destOrd="0" presId="urn:microsoft.com/office/officeart/2005/8/layout/cycle8"/>
    <dgm:cxn modelId="{9FAE7F11-F06B-4FC8-BBD8-679235B8319D}" type="presParOf" srcId="{D5F22F96-8BA4-4E65-BEEE-B8C035BB2457}" destId="{06CA73A9-0D37-451C-B767-067F93B8F034}" srcOrd="11" destOrd="0" presId="urn:microsoft.com/office/officeart/2005/8/layout/cycle8"/>
    <dgm:cxn modelId="{2672CB2F-ECA2-4142-9E08-C2578CEB2339}" type="presParOf" srcId="{D5F22F96-8BA4-4E65-BEEE-B8C035BB2457}" destId="{DC4AE58D-0B23-4A12-8897-651D8B26014C}" srcOrd="12" destOrd="0" presId="urn:microsoft.com/office/officeart/2005/8/layout/cycle8"/>
    <dgm:cxn modelId="{B1061F0E-7DC5-44DD-A99F-DF3D9977AF13}" type="presParOf" srcId="{D5F22F96-8BA4-4E65-BEEE-B8C035BB2457}" destId="{6E8215D4-1E75-4F27-A1E6-EB9FA19A2319}" srcOrd="13" destOrd="0" presId="urn:microsoft.com/office/officeart/2005/8/layout/cycle8"/>
    <dgm:cxn modelId="{6C39D2C7-1C79-4C3F-8A66-6E4D60066B3E}" type="presParOf" srcId="{D5F22F96-8BA4-4E65-BEEE-B8C035BB2457}" destId="{55ACEEB7-DF5A-4C7D-9985-404EEEB68E12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2D57E-DD6B-4F2C-B3E5-DA4590A822C9}" type="doc">
      <dgm:prSet loTypeId="urn:microsoft.com/office/officeart/2005/8/layout/chart3" loCatId="cycle" qsTypeId="urn:microsoft.com/office/officeart/2005/8/quickstyle/simple1" qsCatId="simple" csTypeId="urn:microsoft.com/office/officeart/2005/8/colors/colorful4" csCatId="colorful" phldr="1"/>
      <dgm:spPr/>
    </dgm:pt>
    <dgm:pt modelId="{995BA9AE-9B23-4611-85DD-D5BD56F80514}">
      <dgm:prSet phldrT="[Teksti]"/>
      <dgm:spPr/>
      <dgm:t>
        <a:bodyPr/>
        <a:lstStyle/>
        <a:p>
          <a:r>
            <a:rPr lang="fi-FI" dirty="0" smtClean="0"/>
            <a:t>Uni</a:t>
          </a:r>
          <a:endParaRPr lang="fi-FI" dirty="0"/>
        </a:p>
      </dgm:t>
    </dgm:pt>
    <dgm:pt modelId="{057B864D-B44D-4D87-9BEA-65D1F237345F}" type="parTrans" cxnId="{C64E1339-8B6A-4D7A-A669-FBFDAEA316FA}">
      <dgm:prSet/>
      <dgm:spPr/>
      <dgm:t>
        <a:bodyPr/>
        <a:lstStyle/>
        <a:p>
          <a:endParaRPr lang="fi-FI"/>
        </a:p>
      </dgm:t>
    </dgm:pt>
    <dgm:pt modelId="{D9A2436D-A5CB-443F-8758-3E95584E9C86}" type="sibTrans" cxnId="{C64E1339-8B6A-4D7A-A669-FBFDAEA316FA}">
      <dgm:prSet/>
      <dgm:spPr/>
      <dgm:t>
        <a:bodyPr/>
        <a:lstStyle/>
        <a:p>
          <a:endParaRPr lang="fi-FI"/>
        </a:p>
      </dgm:t>
    </dgm:pt>
    <dgm:pt modelId="{E3C94E7E-E318-4791-AEE7-E4AD81A3F7FB}">
      <dgm:prSet phldrT="[Teksti]"/>
      <dgm:spPr/>
      <dgm:t>
        <a:bodyPr/>
        <a:lstStyle/>
        <a:p>
          <a:r>
            <a:rPr lang="fi-FI" dirty="0" smtClean="0"/>
            <a:t>Ravinto</a:t>
          </a:r>
          <a:endParaRPr lang="fi-FI" dirty="0"/>
        </a:p>
      </dgm:t>
    </dgm:pt>
    <dgm:pt modelId="{6CC2A5EE-82EC-495D-A0BD-D60811E754B6}" type="parTrans" cxnId="{7D705AD0-916F-402E-A1CE-762B222CAF71}">
      <dgm:prSet/>
      <dgm:spPr/>
      <dgm:t>
        <a:bodyPr/>
        <a:lstStyle/>
        <a:p>
          <a:endParaRPr lang="fi-FI"/>
        </a:p>
      </dgm:t>
    </dgm:pt>
    <dgm:pt modelId="{D929553C-57FE-4088-A0CB-B68B3E5D1544}" type="sibTrans" cxnId="{7D705AD0-916F-402E-A1CE-762B222CAF71}">
      <dgm:prSet/>
      <dgm:spPr/>
      <dgm:t>
        <a:bodyPr/>
        <a:lstStyle/>
        <a:p>
          <a:endParaRPr lang="fi-FI"/>
        </a:p>
      </dgm:t>
    </dgm:pt>
    <dgm:pt modelId="{5E32F5B1-AA57-475D-B16E-4B9C524E7454}">
      <dgm:prSet phldrT="[Teksti]"/>
      <dgm:spPr/>
      <dgm:t>
        <a:bodyPr/>
        <a:lstStyle/>
        <a:p>
          <a:r>
            <a:rPr lang="fi-FI" dirty="0" smtClean="0"/>
            <a:t>Liikunta</a:t>
          </a:r>
          <a:endParaRPr lang="fi-FI" dirty="0"/>
        </a:p>
      </dgm:t>
    </dgm:pt>
    <dgm:pt modelId="{50CA2C3F-E17E-4384-9364-894057301B55}" type="parTrans" cxnId="{0DE44E25-382D-44E0-A304-DDAEE320F7F4}">
      <dgm:prSet/>
      <dgm:spPr/>
      <dgm:t>
        <a:bodyPr/>
        <a:lstStyle/>
        <a:p>
          <a:endParaRPr lang="fi-FI"/>
        </a:p>
      </dgm:t>
    </dgm:pt>
    <dgm:pt modelId="{D1D05194-9506-44FA-8893-3896588AF5B8}" type="sibTrans" cxnId="{0DE44E25-382D-44E0-A304-DDAEE320F7F4}">
      <dgm:prSet/>
      <dgm:spPr/>
      <dgm:t>
        <a:bodyPr/>
        <a:lstStyle/>
        <a:p>
          <a:endParaRPr lang="fi-FI"/>
        </a:p>
      </dgm:t>
    </dgm:pt>
    <dgm:pt modelId="{CA894030-01CE-4515-AE35-55704E10FCBB}" type="pres">
      <dgm:prSet presAssocID="{2A12D57E-DD6B-4F2C-B3E5-DA4590A822C9}" presName="compositeShape" presStyleCnt="0">
        <dgm:presLayoutVars>
          <dgm:chMax val="7"/>
          <dgm:dir/>
          <dgm:resizeHandles val="exact"/>
        </dgm:presLayoutVars>
      </dgm:prSet>
      <dgm:spPr/>
    </dgm:pt>
    <dgm:pt modelId="{EB5AB06C-596C-4776-A21C-00C9954871E9}" type="pres">
      <dgm:prSet presAssocID="{2A12D57E-DD6B-4F2C-B3E5-DA4590A822C9}" presName="wedge1" presStyleLbl="node1" presStyleIdx="0" presStyleCnt="3"/>
      <dgm:spPr/>
      <dgm:t>
        <a:bodyPr/>
        <a:lstStyle/>
        <a:p>
          <a:endParaRPr lang="fi-FI"/>
        </a:p>
      </dgm:t>
    </dgm:pt>
    <dgm:pt modelId="{D408AD92-6CBD-4F96-A397-B458FB82AAC6}" type="pres">
      <dgm:prSet presAssocID="{2A12D57E-DD6B-4F2C-B3E5-DA4590A822C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0681FDA-187A-4EBC-A313-B2815BE9367E}" type="pres">
      <dgm:prSet presAssocID="{2A12D57E-DD6B-4F2C-B3E5-DA4590A822C9}" presName="wedge2" presStyleLbl="node1" presStyleIdx="1" presStyleCnt="3"/>
      <dgm:spPr/>
      <dgm:t>
        <a:bodyPr/>
        <a:lstStyle/>
        <a:p>
          <a:endParaRPr lang="fi-FI"/>
        </a:p>
      </dgm:t>
    </dgm:pt>
    <dgm:pt modelId="{24E8B724-9DFC-4304-B09F-27BF66784793}" type="pres">
      <dgm:prSet presAssocID="{2A12D57E-DD6B-4F2C-B3E5-DA4590A822C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A722FF3-A350-4EE3-AFEB-850D3B49F596}" type="pres">
      <dgm:prSet presAssocID="{2A12D57E-DD6B-4F2C-B3E5-DA4590A822C9}" presName="wedge3" presStyleLbl="node1" presStyleIdx="2" presStyleCnt="3"/>
      <dgm:spPr/>
      <dgm:t>
        <a:bodyPr/>
        <a:lstStyle/>
        <a:p>
          <a:endParaRPr lang="fi-FI"/>
        </a:p>
      </dgm:t>
    </dgm:pt>
    <dgm:pt modelId="{B1A00EA1-AED9-473F-AFB8-2928F0DA54A2}" type="pres">
      <dgm:prSet presAssocID="{2A12D57E-DD6B-4F2C-B3E5-DA4590A822C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CA1FD32A-0ADA-46DF-9F22-41F8765F9B34}" type="presOf" srcId="{5E32F5B1-AA57-475D-B16E-4B9C524E7454}" destId="{B1A00EA1-AED9-473F-AFB8-2928F0DA54A2}" srcOrd="1" destOrd="0" presId="urn:microsoft.com/office/officeart/2005/8/layout/chart3"/>
    <dgm:cxn modelId="{04EF4D17-0F3D-4AC7-982A-6AA5D0A4EBC3}" type="presOf" srcId="{995BA9AE-9B23-4611-85DD-D5BD56F80514}" destId="{EB5AB06C-596C-4776-A21C-00C9954871E9}" srcOrd="0" destOrd="0" presId="urn:microsoft.com/office/officeart/2005/8/layout/chart3"/>
    <dgm:cxn modelId="{0DE44E25-382D-44E0-A304-DDAEE320F7F4}" srcId="{2A12D57E-DD6B-4F2C-B3E5-DA4590A822C9}" destId="{5E32F5B1-AA57-475D-B16E-4B9C524E7454}" srcOrd="2" destOrd="0" parTransId="{50CA2C3F-E17E-4384-9364-894057301B55}" sibTransId="{D1D05194-9506-44FA-8893-3896588AF5B8}"/>
    <dgm:cxn modelId="{8603754A-A8B0-44CA-BB87-01903C9A6C88}" type="presOf" srcId="{5E32F5B1-AA57-475D-B16E-4B9C524E7454}" destId="{7A722FF3-A350-4EE3-AFEB-850D3B49F596}" srcOrd="0" destOrd="0" presId="urn:microsoft.com/office/officeart/2005/8/layout/chart3"/>
    <dgm:cxn modelId="{7D705AD0-916F-402E-A1CE-762B222CAF71}" srcId="{2A12D57E-DD6B-4F2C-B3E5-DA4590A822C9}" destId="{E3C94E7E-E318-4791-AEE7-E4AD81A3F7FB}" srcOrd="1" destOrd="0" parTransId="{6CC2A5EE-82EC-495D-A0BD-D60811E754B6}" sibTransId="{D929553C-57FE-4088-A0CB-B68B3E5D1544}"/>
    <dgm:cxn modelId="{62DB7ACD-EF91-4AFD-8930-F752A41EC421}" type="presOf" srcId="{995BA9AE-9B23-4611-85DD-D5BD56F80514}" destId="{D408AD92-6CBD-4F96-A397-B458FB82AAC6}" srcOrd="1" destOrd="0" presId="urn:microsoft.com/office/officeart/2005/8/layout/chart3"/>
    <dgm:cxn modelId="{C64E1339-8B6A-4D7A-A669-FBFDAEA316FA}" srcId="{2A12D57E-DD6B-4F2C-B3E5-DA4590A822C9}" destId="{995BA9AE-9B23-4611-85DD-D5BD56F80514}" srcOrd="0" destOrd="0" parTransId="{057B864D-B44D-4D87-9BEA-65D1F237345F}" sibTransId="{D9A2436D-A5CB-443F-8758-3E95584E9C86}"/>
    <dgm:cxn modelId="{AC224F42-4628-4B89-843F-F9E9AF9026DB}" type="presOf" srcId="{2A12D57E-DD6B-4F2C-B3E5-DA4590A822C9}" destId="{CA894030-01CE-4515-AE35-55704E10FCBB}" srcOrd="0" destOrd="0" presId="urn:microsoft.com/office/officeart/2005/8/layout/chart3"/>
    <dgm:cxn modelId="{BED66893-DA0F-444A-AD1B-17D6A65A78E7}" type="presOf" srcId="{E3C94E7E-E318-4791-AEE7-E4AD81A3F7FB}" destId="{D0681FDA-187A-4EBC-A313-B2815BE9367E}" srcOrd="0" destOrd="0" presId="urn:microsoft.com/office/officeart/2005/8/layout/chart3"/>
    <dgm:cxn modelId="{F2B264E0-4A36-45E0-8B24-75D19F57F5EC}" type="presOf" srcId="{E3C94E7E-E318-4791-AEE7-E4AD81A3F7FB}" destId="{24E8B724-9DFC-4304-B09F-27BF66784793}" srcOrd="1" destOrd="0" presId="urn:microsoft.com/office/officeart/2005/8/layout/chart3"/>
    <dgm:cxn modelId="{796D783F-B5E4-43A6-B5F6-0F423230DAA3}" type="presParOf" srcId="{CA894030-01CE-4515-AE35-55704E10FCBB}" destId="{EB5AB06C-596C-4776-A21C-00C9954871E9}" srcOrd="0" destOrd="0" presId="urn:microsoft.com/office/officeart/2005/8/layout/chart3"/>
    <dgm:cxn modelId="{DE42FE5F-078A-45FB-97F1-7C6DBF15D22A}" type="presParOf" srcId="{CA894030-01CE-4515-AE35-55704E10FCBB}" destId="{D408AD92-6CBD-4F96-A397-B458FB82AAC6}" srcOrd="1" destOrd="0" presId="urn:microsoft.com/office/officeart/2005/8/layout/chart3"/>
    <dgm:cxn modelId="{40387C46-DA1B-4B53-A842-3849138EAAF0}" type="presParOf" srcId="{CA894030-01CE-4515-AE35-55704E10FCBB}" destId="{D0681FDA-187A-4EBC-A313-B2815BE9367E}" srcOrd="2" destOrd="0" presId="urn:microsoft.com/office/officeart/2005/8/layout/chart3"/>
    <dgm:cxn modelId="{0D6DDBBE-3349-469B-A7A9-78FE2F882AF5}" type="presParOf" srcId="{CA894030-01CE-4515-AE35-55704E10FCBB}" destId="{24E8B724-9DFC-4304-B09F-27BF66784793}" srcOrd="3" destOrd="0" presId="urn:microsoft.com/office/officeart/2005/8/layout/chart3"/>
    <dgm:cxn modelId="{DC0F7840-F9AB-44FB-875E-F6DAA1F1AED5}" type="presParOf" srcId="{CA894030-01CE-4515-AE35-55704E10FCBB}" destId="{7A722FF3-A350-4EE3-AFEB-850D3B49F596}" srcOrd="4" destOrd="0" presId="urn:microsoft.com/office/officeart/2005/8/layout/chart3"/>
    <dgm:cxn modelId="{9CC2B90A-4497-49D8-BC5D-86D181355E61}" type="presParOf" srcId="{CA894030-01CE-4515-AE35-55704E10FCBB}" destId="{B1A00EA1-AED9-473F-AFB8-2928F0DA54A2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36BDE-88B9-4DD2-85D1-94B5F24C0410}">
      <dsp:nvSpPr>
        <dsp:cNvPr id="0" name=""/>
        <dsp:cNvSpPr/>
      </dsp:nvSpPr>
      <dsp:spPr>
        <a:xfrm>
          <a:off x="942016" y="184251"/>
          <a:ext cx="2381097" cy="2381097"/>
        </a:xfrm>
        <a:prstGeom prst="pie">
          <a:avLst>
            <a:gd name="adj1" fmla="val 16200000"/>
            <a:gd name="adj2" fmla="val 180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Koulu/Työ</a:t>
          </a:r>
          <a:endParaRPr lang="fi-FI" sz="900" kern="1200" dirty="0"/>
        </a:p>
      </dsp:txBody>
      <dsp:txXfrm>
        <a:off x="2196912" y="688817"/>
        <a:ext cx="850392" cy="708660"/>
      </dsp:txXfrm>
    </dsp:sp>
    <dsp:sp modelId="{8B081136-2ADF-4B33-9CA4-163995A0A383}">
      <dsp:nvSpPr>
        <dsp:cNvPr id="0" name=""/>
        <dsp:cNvSpPr/>
      </dsp:nvSpPr>
      <dsp:spPr>
        <a:xfrm>
          <a:off x="892977" y="269290"/>
          <a:ext cx="2381097" cy="2381097"/>
        </a:xfrm>
        <a:prstGeom prst="pie">
          <a:avLst>
            <a:gd name="adj1" fmla="val 1800000"/>
            <a:gd name="adj2" fmla="val 900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Vapaa-aika</a:t>
          </a:r>
          <a:endParaRPr lang="fi-FI" sz="1700" kern="1200" dirty="0"/>
        </a:p>
      </dsp:txBody>
      <dsp:txXfrm>
        <a:off x="1459905" y="1814169"/>
        <a:ext cx="1275588" cy="623620"/>
      </dsp:txXfrm>
    </dsp:sp>
    <dsp:sp modelId="{A8688745-6A1D-47B3-8A45-2C5432BDCAAA}">
      <dsp:nvSpPr>
        <dsp:cNvPr id="0" name=""/>
        <dsp:cNvSpPr/>
      </dsp:nvSpPr>
      <dsp:spPr>
        <a:xfrm>
          <a:off x="843938" y="184251"/>
          <a:ext cx="2381097" cy="2381097"/>
        </a:xfrm>
        <a:prstGeom prst="pie">
          <a:avLst>
            <a:gd name="adj1" fmla="val 9000000"/>
            <a:gd name="adj2" fmla="val 1620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Nukkuminen</a:t>
          </a:r>
          <a:endParaRPr lang="fi-FI" sz="900" kern="1200" dirty="0"/>
        </a:p>
      </dsp:txBody>
      <dsp:txXfrm>
        <a:off x="1119748" y="688817"/>
        <a:ext cx="850392" cy="708660"/>
      </dsp:txXfrm>
    </dsp:sp>
    <dsp:sp modelId="{DC4AE58D-0B23-4A12-8897-651D8B26014C}">
      <dsp:nvSpPr>
        <dsp:cNvPr id="0" name=""/>
        <dsp:cNvSpPr/>
      </dsp:nvSpPr>
      <dsp:spPr>
        <a:xfrm>
          <a:off x="794812" y="36850"/>
          <a:ext cx="2675900" cy="2675900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215D4-1E75-4F27-A1E6-EB9FA19A2319}">
      <dsp:nvSpPr>
        <dsp:cNvPr id="0" name=""/>
        <dsp:cNvSpPr/>
      </dsp:nvSpPr>
      <dsp:spPr>
        <a:xfrm>
          <a:off x="745576" y="121738"/>
          <a:ext cx="2675900" cy="267590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CEEB7-DF5A-4C7D-9985-404EEEB68E12}">
      <dsp:nvSpPr>
        <dsp:cNvPr id="0" name=""/>
        <dsp:cNvSpPr/>
      </dsp:nvSpPr>
      <dsp:spPr>
        <a:xfrm>
          <a:off x="696340" y="36850"/>
          <a:ext cx="2675900" cy="267590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5AB06C-596C-4776-A21C-00C9954871E9}">
      <dsp:nvSpPr>
        <dsp:cNvPr id="0" name=""/>
        <dsp:cNvSpPr/>
      </dsp:nvSpPr>
      <dsp:spPr>
        <a:xfrm>
          <a:off x="663684" y="170976"/>
          <a:ext cx="2127707" cy="2127707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Uni</a:t>
          </a:r>
          <a:endParaRPr lang="fi-FI" sz="1400" kern="1200" dirty="0"/>
        </a:p>
      </dsp:txBody>
      <dsp:txXfrm>
        <a:off x="1820498" y="563589"/>
        <a:ext cx="721900" cy="709235"/>
      </dsp:txXfrm>
    </dsp:sp>
    <dsp:sp modelId="{D0681FDA-187A-4EBC-A313-B2815BE9367E}">
      <dsp:nvSpPr>
        <dsp:cNvPr id="0" name=""/>
        <dsp:cNvSpPr/>
      </dsp:nvSpPr>
      <dsp:spPr>
        <a:xfrm>
          <a:off x="554006" y="234301"/>
          <a:ext cx="2127707" cy="2127707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Ravinto</a:t>
          </a:r>
          <a:endParaRPr lang="fi-FI" sz="1400" kern="1200" dirty="0"/>
        </a:p>
      </dsp:txBody>
      <dsp:txXfrm>
        <a:off x="1136592" y="1576783"/>
        <a:ext cx="962534" cy="658576"/>
      </dsp:txXfrm>
    </dsp:sp>
    <dsp:sp modelId="{7A722FF3-A350-4EE3-AFEB-850D3B49F596}">
      <dsp:nvSpPr>
        <dsp:cNvPr id="0" name=""/>
        <dsp:cNvSpPr/>
      </dsp:nvSpPr>
      <dsp:spPr>
        <a:xfrm>
          <a:off x="554006" y="234301"/>
          <a:ext cx="2127707" cy="2127707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Liikunta</a:t>
          </a:r>
          <a:endParaRPr lang="fi-FI" sz="1400" kern="1200" dirty="0"/>
        </a:p>
      </dsp:txBody>
      <dsp:txXfrm>
        <a:off x="781974" y="652243"/>
        <a:ext cx="721900" cy="709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3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782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4047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i-FI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2150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6467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0989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5044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761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2" descr="Kuvahaun tulos haulle terve koululainen">
            <a:extLst>
              <a:ext uri="{FF2B5EF4-FFF2-40B4-BE49-F238E27FC236}">
                <a16:creationId xmlns:a16="http://schemas.microsoft.com/office/drawing/2014/main" id="{85FB3C87-2B20-460F-A7A9-83924B52A9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5400063"/>
            <a:ext cx="2109355" cy="145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8820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9899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294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12/18/2018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927015C-7F9F-4F46-9641-5F327119593B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Picture 2" descr="Kuvahaun tulos haulle terve koululainen">
            <a:extLst>
              <a:ext uri="{FF2B5EF4-FFF2-40B4-BE49-F238E27FC236}">
                <a16:creationId xmlns:a16="http://schemas.microsoft.com/office/drawing/2014/main" id="{85FB3C87-2B20-460F-A7A9-83924B52A9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5400063"/>
            <a:ext cx="2109355" cy="145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27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Yl5hNw4GCk" TargetMode="External"/><Relationship Id="rId4" Type="http://schemas.openxmlformats.org/officeDocument/2006/relationships/hyperlink" Target="https://youtu.be/UYl5hNw4GC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Koululaisen lepo ja uni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Marko Tanskanen</a:t>
            </a:r>
          </a:p>
          <a:p>
            <a:r>
              <a:rPr lang="fi-FI" dirty="0" smtClean="0"/>
              <a:t>marko.tanskanen@jamsa.fi</a:t>
            </a:r>
          </a:p>
          <a:p>
            <a:r>
              <a:rPr lang="fi-FI" dirty="0" smtClean="0"/>
              <a:t>Liikkuva koulu -hanketyöntekijä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577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561" y="269829"/>
            <a:ext cx="6200775" cy="148590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1561" y="2003515"/>
            <a:ext cx="6286500" cy="2085975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1561" y="4337276"/>
            <a:ext cx="66103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Unen tarpeen tunnistaminen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848" y="1768753"/>
            <a:ext cx="5996736" cy="4744346"/>
          </a:xfrm>
          <a:prstGeom prst="rect">
            <a:avLst/>
          </a:prstGeom>
        </p:spPr>
      </p:pic>
      <p:sp>
        <p:nvSpPr>
          <p:cNvPr id="5" name="Nuoli oikealle 4"/>
          <p:cNvSpPr/>
          <p:nvPr/>
        </p:nvSpPr>
        <p:spPr>
          <a:xfrm>
            <a:off x="5590038" y="3696789"/>
            <a:ext cx="2338252" cy="888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8138160" y="3600344"/>
            <a:ext cx="3579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/>
              <a:t>MITÄ TOIMENPITEITÄ ?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47599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Aluksi pieni kilpailu!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Muodostakaa 2-4 hengen ryhmiä</a:t>
            </a:r>
          </a:p>
          <a:p>
            <a:r>
              <a:rPr lang="fi-FI" dirty="0" smtClean="0"/>
              <a:t>Ladatkaa älypuhelimelle </a:t>
            </a:r>
            <a:r>
              <a:rPr lang="fi-FI" b="1" dirty="0" err="1" smtClean="0"/>
              <a:t>Kahoot</a:t>
            </a:r>
            <a:r>
              <a:rPr lang="fi-FI" b="1" dirty="0" smtClean="0"/>
              <a:t>!</a:t>
            </a:r>
            <a:r>
              <a:rPr lang="fi-FI" dirty="0" smtClean="0"/>
              <a:t>-sovellus tai menkää nettisivulle </a:t>
            </a:r>
            <a:r>
              <a:rPr lang="fi-FI" b="1" dirty="0" smtClean="0"/>
              <a:t>kahoot.it</a:t>
            </a:r>
          </a:p>
          <a:p>
            <a:r>
              <a:rPr lang="fi-FI" dirty="0" smtClean="0"/>
              <a:t>Kirjoittakaa aloitussivulle näyttämäni PIN-koodi</a:t>
            </a:r>
          </a:p>
          <a:p>
            <a:r>
              <a:rPr lang="fi-FI" dirty="0" smtClean="0"/>
              <a:t>Tehdään tietovisa </a:t>
            </a:r>
            <a:r>
              <a:rPr lang="fi-FI" u="sng" dirty="0" smtClean="0"/>
              <a:t>seisten</a:t>
            </a:r>
            <a:r>
              <a:rPr lang="fi-FI" dirty="0" smtClean="0"/>
              <a:t> ryhmittäin!</a:t>
            </a:r>
            <a:endParaRPr lang="fi-FI" dirty="0"/>
          </a:p>
        </p:txBody>
      </p:sp>
      <p:pic>
        <p:nvPicPr>
          <p:cNvPr id="4" name="Picture 2" descr="Kuvahaun tulos haulle smart moves suo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349" y="4050418"/>
            <a:ext cx="1476777" cy="147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uvahaun tulos haulle kah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29" y="4259956"/>
            <a:ext cx="2508068" cy="214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3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1487585162"/>
              </p:ext>
            </p:extLst>
          </p:nvPr>
        </p:nvGraphicFramePr>
        <p:xfrm>
          <a:off x="6099048" y="4146804"/>
          <a:ext cx="4167053" cy="2834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Lepo ja uni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Ihminen käyttää suunnilleen </a:t>
            </a:r>
            <a:r>
              <a:rPr lang="fi-FI" b="1" dirty="0"/>
              <a:t>kolmasosan</a:t>
            </a:r>
            <a:r>
              <a:rPr lang="fi-FI" dirty="0"/>
              <a:t> ajastaan nukkumiseen. </a:t>
            </a:r>
            <a:endParaRPr lang="fi-FI" dirty="0" smtClean="0"/>
          </a:p>
          <a:p>
            <a:r>
              <a:rPr lang="fi-FI" dirty="0" smtClean="0">
                <a:solidFill>
                  <a:srgbClr val="00B050"/>
                </a:solidFill>
              </a:rPr>
              <a:t>Kehittyminen</a:t>
            </a:r>
            <a:r>
              <a:rPr lang="fi-FI" dirty="0"/>
              <a:t>, </a:t>
            </a:r>
            <a:r>
              <a:rPr lang="fi-FI" dirty="0">
                <a:solidFill>
                  <a:srgbClr val="00B050"/>
                </a:solidFill>
              </a:rPr>
              <a:t>kasvaminen</a:t>
            </a:r>
            <a:r>
              <a:rPr lang="fi-FI" dirty="0"/>
              <a:t> ja myös </a:t>
            </a:r>
            <a:r>
              <a:rPr lang="fi-FI" dirty="0">
                <a:solidFill>
                  <a:srgbClr val="00B050"/>
                </a:solidFill>
              </a:rPr>
              <a:t>liikunnasta</a:t>
            </a:r>
            <a:r>
              <a:rPr lang="fi-FI" dirty="0"/>
              <a:t> </a:t>
            </a:r>
            <a:r>
              <a:rPr lang="fi-FI" dirty="0">
                <a:solidFill>
                  <a:srgbClr val="00B050"/>
                </a:solidFill>
              </a:rPr>
              <a:t>palautuminen</a:t>
            </a:r>
            <a:r>
              <a:rPr lang="fi-FI" dirty="0"/>
              <a:t> edellyttävät riittävää nukkumista ja lepäämistä. </a:t>
            </a:r>
            <a:endParaRPr lang="fi-FI" dirty="0" smtClean="0"/>
          </a:p>
          <a:p>
            <a:r>
              <a:rPr lang="fi-FI" dirty="0" smtClean="0"/>
              <a:t>Liian </a:t>
            </a:r>
            <a:r>
              <a:rPr lang="fi-FI" dirty="0"/>
              <a:t>lyhyt tai katkonainen yöuni </a:t>
            </a:r>
            <a:r>
              <a:rPr lang="fi-FI" dirty="0">
                <a:solidFill>
                  <a:srgbClr val="C00000"/>
                </a:solidFill>
              </a:rPr>
              <a:t>huonontaa muistamista</a:t>
            </a:r>
            <a:r>
              <a:rPr lang="fi-FI" dirty="0"/>
              <a:t>, </a:t>
            </a:r>
            <a:r>
              <a:rPr lang="fi-FI" dirty="0">
                <a:solidFill>
                  <a:srgbClr val="C00000"/>
                </a:solidFill>
              </a:rPr>
              <a:t>oivaltamista ja tiedon sekä taitojen oppimista</a:t>
            </a:r>
            <a:r>
              <a:rPr lang="fi-FI" dirty="0"/>
              <a:t> niin opiskelussa kuin harrastuksissakin. </a:t>
            </a:r>
            <a:endParaRPr lang="fi-FI" dirty="0" smtClean="0"/>
          </a:p>
          <a:p>
            <a:r>
              <a:rPr lang="fi-FI" dirty="0" smtClean="0"/>
              <a:t>Univaje </a:t>
            </a:r>
            <a:r>
              <a:rPr lang="fi-FI" dirty="0"/>
              <a:t>lisää myös </a:t>
            </a:r>
            <a:r>
              <a:rPr lang="fi-FI" dirty="0">
                <a:solidFill>
                  <a:srgbClr val="C00000"/>
                </a:solidFill>
              </a:rPr>
              <a:t>tapaturmien</a:t>
            </a:r>
            <a:r>
              <a:rPr lang="fi-FI" dirty="0"/>
              <a:t> ja onnettomuuksien määrää keskittymiskyvyn heikentyessä.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742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2421011707"/>
              </p:ext>
            </p:extLst>
          </p:nvPr>
        </p:nvGraphicFramePr>
        <p:xfrm>
          <a:off x="7091825" y="4454433"/>
          <a:ext cx="3345398" cy="2532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Unentarve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Riittävä uni on hyvinvoinnillemme yhtä tärkeää kuin monipuolinen ravinto ja säännöllinen liikunta. </a:t>
            </a:r>
            <a:r>
              <a:rPr lang="fi-FI" dirty="0"/>
              <a:t>Suurin osa 14-vuotiaista tarvitsee </a:t>
            </a:r>
            <a:r>
              <a:rPr lang="fi-FI" dirty="0">
                <a:solidFill>
                  <a:srgbClr val="00B050"/>
                </a:solidFill>
              </a:rPr>
              <a:t>8−10 tuntia unta joka yö</a:t>
            </a:r>
            <a:r>
              <a:rPr lang="fi-FI" dirty="0"/>
              <a:t>.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dirty="0"/>
              <a:t>Uni auttaa pysymään henkisesti </a:t>
            </a:r>
            <a:r>
              <a:rPr lang="fi-FI" dirty="0">
                <a:solidFill>
                  <a:srgbClr val="00B050"/>
                </a:solidFill>
              </a:rPr>
              <a:t>virkeänä ja terveenä</a:t>
            </a:r>
            <a:r>
              <a:rPr lang="fi-FI" dirty="0"/>
              <a:t>. </a:t>
            </a:r>
            <a:endParaRPr lang="fi-FI" dirty="0" smtClean="0"/>
          </a:p>
          <a:p>
            <a:pPr marL="617220" lvl="1" indent="-342900">
              <a:buFont typeface="+mj-lt"/>
              <a:buAutoNum type="arabicPeriod"/>
            </a:pPr>
            <a:r>
              <a:rPr lang="fi-FI" dirty="0" smtClean="0"/>
              <a:t>Päivällä </a:t>
            </a:r>
            <a:r>
              <a:rPr lang="fi-FI" dirty="0"/>
              <a:t>opitut tiedot ja taidot </a:t>
            </a:r>
            <a:r>
              <a:rPr lang="fi-FI" dirty="0">
                <a:solidFill>
                  <a:srgbClr val="00B050"/>
                </a:solidFill>
              </a:rPr>
              <a:t>siirtyvät unen aikana muistijäljiksi aivoihin</a:t>
            </a:r>
            <a:r>
              <a:rPr lang="fi-FI" dirty="0"/>
              <a:t>. </a:t>
            </a:r>
            <a:endParaRPr lang="fi-FI" dirty="0" smtClean="0"/>
          </a:p>
          <a:p>
            <a:pPr marL="617220" lvl="1" indent="-342900">
              <a:buFont typeface="+mj-lt"/>
              <a:buAutoNum type="arabicPeriod"/>
            </a:pPr>
            <a:r>
              <a:rPr lang="fi-FI" dirty="0" smtClean="0"/>
              <a:t>Nuorelle </a:t>
            </a:r>
            <a:r>
              <a:rPr lang="fi-FI" dirty="0"/>
              <a:t>uni on tärkeä voimapankki, sillä jo pelkästään </a:t>
            </a:r>
            <a:r>
              <a:rPr lang="fi-FI" dirty="0">
                <a:solidFill>
                  <a:srgbClr val="00B050"/>
                </a:solidFill>
              </a:rPr>
              <a:t>fyysinen kasvu vaatii unta</a:t>
            </a:r>
            <a:r>
              <a:rPr lang="fi-FI" dirty="0"/>
              <a:t>.</a:t>
            </a:r>
          </a:p>
          <a:p>
            <a:r>
              <a:rPr lang="fi-FI" dirty="0" smtClean="0"/>
              <a:t>Fyysinen </a:t>
            </a:r>
            <a:r>
              <a:rPr lang="fi-FI" dirty="0"/>
              <a:t>ja psyykkinen ponnistelu lisää unen </a:t>
            </a:r>
            <a:r>
              <a:rPr lang="fi-FI" dirty="0" smtClean="0"/>
              <a:t>tarvetta.</a:t>
            </a:r>
          </a:p>
          <a:p>
            <a:r>
              <a:rPr lang="fi-FI" dirty="0" smtClean="0"/>
              <a:t>Illalla </a:t>
            </a:r>
            <a:r>
              <a:rPr lang="fi-FI" dirty="0"/>
              <a:t>tulisi varata riittävästi aikaa nukkumiseen ja ennen nukkumaan menoa pitäisi olla aikaa myös rauhoittumiselle. 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0531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uvahaun tulos haulle sleeping stick 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955220"/>
            <a:ext cx="2487294" cy="190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Unenpuutteen vaikutukset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Kun </a:t>
            </a:r>
            <a:r>
              <a:rPr lang="fi-FI" dirty="0"/>
              <a:t>ihminen nukkuu noin viisi vuorokautta yhtäjaksoisesti liian vähän, olotila vastaa </a:t>
            </a:r>
            <a:r>
              <a:rPr lang="fi-FI" dirty="0">
                <a:solidFill>
                  <a:srgbClr val="C00000"/>
                </a:solidFill>
              </a:rPr>
              <a:t>yhden promillen humalaa tai yhtäjaksoista 24-tunnin valvomista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/>
              <a:t>Pitkäaikainen unen puute sen sijaan vaikuttaa jo moniin eri perustoimintoihin: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dirty="0" smtClean="0">
                <a:solidFill>
                  <a:srgbClr val="C00000"/>
                </a:solidFill>
              </a:rPr>
              <a:t>Keskittymiskyky, muisti ja oppiminen </a:t>
            </a:r>
            <a:r>
              <a:rPr lang="fi-FI" dirty="0">
                <a:solidFill>
                  <a:srgbClr val="C00000"/>
                </a:solidFill>
              </a:rPr>
              <a:t>heikkenee.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dirty="0">
                <a:solidFill>
                  <a:srgbClr val="C00000"/>
                </a:solidFill>
              </a:rPr>
              <a:t>Tapaturmien ja onnettomuuksien riski kasvaa.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dirty="0" smtClean="0">
                <a:solidFill>
                  <a:srgbClr val="C00000"/>
                </a:solidFill>
              </a:rPr>
              <a:t>Paino </a:t>
            </a:r>
            <a:r>
              <a:rPr lang="fi-FI" dirty="0">
                <a:solidFill>
                  <a:srgbClr val="C00000"/>
                </a:solidFill>
              </a:rPr>
              <a:t>nousee ruokahalun </a:t>
            </a:r>
            <a:r>
              <a:rPr lang="fi-FI" dirty="0" smtClean="0">
                <a:solidFill>
                  <a:srgbClr val="C00000"/>
                </a:solidFill>
              </a:rPr>
              <a:t>kasvaessa.</a:t>
            </a:r>
            <a:endParaRPr lang="fi-FI" dirty="0">
              <a:solidFill>
                <a:srgbClr val="C00000"/>
              </a:solidFill>
            </a:endParaRPr>
          </a:p>
          <a:p>
            <a:pPr marL="617220" lvl="1" indent="-342900">
              <a:buFont typeface="+mj-lt"/>
              <a:buAutoNum type="arabicPeriod"/>
            </a:pPr>
            <a:r>
              <a:rPr lang="fi-FI" dirty="0">
                <a:solidFill>
                  <a:srgbClr val="C00000"/>
                </a:solidFill>
              </a:rPr>
              <a:t>Turhaantuu ja tulee helposti pahantuuliseksi.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dirty="0">
                <a:solidFill>
                  <a:srgbClr val="C00000"/>
                </a:solidFill>
              </a:rPr>
              <a:t>Uupuu helposti</a:t>
            </a:r>
            <a:r>
              <a:rPr lang="fi-FI" dirty="0" smtClean="0">
                <a:solidFill>
                  <a:srgbClr val="C00000"/>
                </a:solidFill>
              </a:rPr>
              <a:t>. Ei jaksa liikkua.</a:t>
            </a:r>
            <a:endParaRPr lang="fi-FI" dirty="0">
              <a:solidFill>
                <a:srgbClr val="C00000"/>
              </a:solidFill>
            </a:endParaRPr>
          </a:p>
          <a:p>
            <a:pPr marL="617220" lvl="1" indent="-342900">
              <a:buFont typeface="+mj-lt"/>
              <a:buAutoNum type="arabicPeriod"/>
            </a:pPr>
            <a:r>
              <a:rPr lang="fi-FI" dirty="0">
                <a:solidFill>
                  <a:srgbClr val="C00000"/>
                </a:solidFill>
              </a:rPr>
              <a:t>Vastustuskyky heikkenee (</a:t>
            </a:r>
            <a:r>
              <a:rPr lang="fi-FI" dirty="0" smtClean="0">
                <a:solidFill>
                  <a:srgbClr val="C00000"/>
                </a:solidFill>
              </a:rPr>
              <a:t>flunssaherkkyys, masennus).</a:t>
            </a:r>
            <a:endParaRPr lang="fi-FI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92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 koululainen – uni ja lepo</a:t>
            </a:r>
            <a:endParaRPr lang="fi-FI" dirty="0"/>
          </a:p>
        </p:txBody>
      </p:sp>
      <p:pic>
        <p:nvPicPr>
          <p:cNvPr id="4" name="UYl5hNw4GC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94560" y="1967593"/>
            <a:ext cx="7797655" cy="4386181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195506" y="1967593"/>
            <a:ext cx="1999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hlinkClick r:id="rId4"/>
              </a:rPr>
              <a:t>https://</a:t>
            </a:r>
            <a:r>
              <a:rPr lang="fi-FI" dirty="0" smtClean="0">
                <a:hlinkClick r:id="rId4"/>
              </a:rPr>
              <a:t>youtu.be/UYl5hNw4GCk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224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Unen eri vaiheet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>
                <a:solidFill>
                  <a:srgbClr val="00B050"/>
                </a:solidFill>
              </a:rPr>
              <a:t>Uni </a:t>
            </a:r>
            <a:r>
              <a:rPr lang="fi-FI" dirty="0">
                <a:solidFill>
                  <a:srgbClr val="00B050"/>
                </a:solidFill>
              </a:rPr>
              <a:t>voidaan jakaa viiteen erilaiseen vaiheeseen </a:t>
            </a:r>
            <a:r>
              <a:rPr lang="fi-FI" dirty="0"/>
              <a:t>sen mukaan, miten syvää uni on ja miten elimistö unen aikana toimii. </a:t>
            </a:r>
            <a:endParaRPr lang="fi-FI" dirty="0" smtClean="0"/>
          </a:p>
          <a:p>
            <a:r>
              <a:rPr lang="fi-FI" dirty="0" smtClean="0"/>
              <a:t>Jotta </a:t>
            </a:r>
            <a:r>
              <a:rPr lang="fi-FI" dirty="0"/>
              <a:t>kaikki unen vaiheet ehtivät </a:t>
            </a:r>
            <a:r>
              <a:rPr lang="fi-FI" dirty="0" smtClean="0"/>
              <a:t>tapahtua riittävän useasti, suositellaan 8 h unta.</a:t>
            </a:r>
            <a:endParaRPr lang="fi-FI" dirty="0"/>
          </a:p>
          <a:p>
            <a:pPr marL="617220" lvl="1" indent="-342900">
              <a:buFont typeface="+mj-lt"/>
              <a:buAutoNum type="arabicPeriod"/>
            </a:pPr>
            <a:r>
              <a:rPr lang="fi-FI" dirty="0" smtClean="0"/>
              <a:t>Kevyen </a:t>
            </a:r>
            <a:r>
              <a:rPr lang="fi-FI" dirty="0"/>
              <a:t>unen aikana alkaa </a:t>
            </a:r>
            <a:r>
              <a:rPr lang="fi-FI" dirty="0">
                <a:solidFill>
                  <a:srgbClr val="00B050"/>
                </a:solidFill>
              </a:rPr>
              <a:t>elimistön toimintakyvyn palautuminen</a:t>
            </a:r>
            <a:r>
              <a:rPr lang="fi-FI" dirty="0"/>
              <a:t>.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dirty="0" smtClean="0"/>
              <a:t>Syvän </a:t>
            </a:r>
            <a:r>
              <a:rPr lang="fi-FI" dirty="0"/>
              <a:t>unen aikana tapahtuu </a:t>
            </a:r>
            <a:r>
              <a:rPr lang="fi-FI" dirty="0" smtClean="0">
                <a:solidFill>
                  <a:srgbClr val="00B050"/>
                </a:solidFill>
              </a:rPr>
              <a:t>suurin </a:t>
            </a:r>
            <a:r>
              <a:rPr lang="fi-FI" dirty="0">
                <a:solidFill>
                  <a:srgbClr val="00B050"/>
                </a:solidFill>
              </a:rPr>
              <a:t>osa oppimisesta ja </a:t>
            </a:r>
            <a:r>
              <a:rPr lang="fi-FI" dirty="0" smtClean="0">
                <a:solidFill>
                  <a:srgbClr val="00B050"/>
                </a:solidFill>
              </a:rPr>
              <a:t>palautumisesta</a:t>
            </a:r>
            <a:r>
              <a:rPr lang="fi-FI" dirty="0" smtClean="0"/>
              <a:t>. </a:t>
            </a:r>
            <a:r>
              <a:rPr lang="fi-FI" dirty="0"/>
              <a:t>Syvän unen aikana erittyy myös eniten </a:t>
            </a:r>
            <a:r>
              <a:rPr lang="fi-FI" dirty="0">
                <a:solidFill>
                  <a:srgbClr val="00B050"/>
                </a:solidFill>
              </a:rPr>
              <a:t>kasvuhormonia</a:t>
            </a:r>
            <a:r>
              <a:rPr lang="fi-FI" dirty="0"/>
              <a:t>, mikä on tärkeää nuoren fyysiselle kasvulle.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b="1" dirty="0" smtClean="0"/>
              <a:t>Vilke- </a:t>
            </a:r>
            <a:r>
              <a:rPr lang="fi-FI" b="1" dirty="0"/>
              <a:t>eli </a:t>
            </a:r>
            <a:r>
              <a:rPr lang="fi-FI" b="1" dirty="0" err="1"/>
              <a:t>REM-unessa</a:t>
            </a:r>
            <a:r>
              <a:rPr lang="fi-FI" b="1" dirty="0"/>
              <a:t> </a:t>
            </a:r>
            <a:r>
              <a:rPr lang="fi-FI" b="1" dirty="0" smtClean="0"/>
              <a:t>(</a:t>
            </a:r>
            <a:r>
              <a:rPr lang="fi-FI" b="1" dirty="0" err="1" smtClean="0"/>
              <a:t>rapid</a:t>
            </a:r>
            <a:r>
              <a:rPr lang="fi-FI" b="1" dirty="0" smtClean="0"/>
              <a:t> </a:t>
            </a:r>
            <a:r>
              <a:rPr lang="fi-FI" b="1" dirty="0" err="1" smtClean="0"/>
              <a:t>eye</a:t>
            </a:r>
            <a:r>
              <a:rPr lang="fi-FI" b="1" dirty="0" smtClean="0"/>
              <a:t> </a:t>
            </a:r>
            <a:r>
              <a:rPr lang="fi-FI" b="1" dirty="0" err="1" smtClean="0"/>
              <a:t>movement</a:t>
            </a:r>
            <a:r>
              <a:rPr lang="fi-FI" b="1" dirty="0" smtClean="0"/>
              <a:t>) </a:t>
            </a:r>
            <a:r>
              <a:rPr lang="fi-FI" dirty="0" smtClean="0"/>
              <a:t>on </a:t>
            </a:r>
            <a:r>
              <a:rPr lang="fi-FI" dirty="0"/>
              <a:t>sekä pinnallisen että syvän unen </a:t>
            </a:r>
            <a:r>
              <a:rPr lang="fi-FI" dirty="0" smtClean="0"/>
              <a:t>ominaisuuksia, ja sen aikana tapahtuu suurin osa unien näkemisestä. </a:t>
            </a:r>
            <a:r>
              <a:rPr lang="fi-FI" dirty="0" err="1" smtClean="0"/>
              <a:t>REM-unen</a:t>
            </a:r>
            <a:r>
              <a:rPr lang="fi-FI" dirty="0" smtClean="0"/>
              <a:t> </a:t>
            </a:r>
            <a:r>
              <a:rPr lang="fi-FI" dirty="0"/>
              <a:t>aikana aivot järjestävät päivän tapahtumia ja </a:t>
            </a:r>
            <a:r>
              <a:rPr lang="fi-FI" dirty="0">
                <a:solidFill>
                  <a:srgbClr val="00B050"/>
                </a:solidFill>
              </a:rPr>
              <a:t>tallentavat harjoiteltuja taitoja ja </a:t>
            </a:r>
            <a:r>
              <a:rPr lang="fi-FI" dirty="0" smtClean="0">
                <a:solidFill>
                  <a:srgbClr val="00B050"/>
                </a:solidFill>
              </a:rPr>
              <a:t>opiskeltua </a:t>
            </a:r>
            <a:r>
              <a:rPr lang="fi-FI" dirty="0">
                <a:solidFill>
                  <a:srgbClr val="00B050"/>
                </a:solidFill>
              </a:rPr>
              <a:t>tietoa</a:t>
            </a:r>
            <a:r>
              <a:rPr lang="fi-FI" dirty="0"/>
              <a:t>. </a:t>
            </a:r>
            <a:endParaRPr lang="fi-FI" dirty="0" smtClean="0"/>
          </a:p>
          <a:p>
            <a:pPr lvl="1"/>
            <a:endParaRPr lang="fi-FI" dirty="0" smtClean="0"/>
          </a:p>
          <a:p>
            <a:pPr lvl="1"/>
            <a:r>
              <a:rPr lang="fi-FI" dirty="0" smtClean="0"/>
              <a:t>Normaalissa </a:t>
            </a:r>
            <a:r>
              <a:rPr lang="fi-FI" dirty="0"/>
              <a:t>unessa on noin </a:t>
            </a:r>
            <a:r>
              <a:rPr lang="fi-FI" dirty="0" smtClean="0"/>
              <a:t>5 % valveilla </a:t>
            </a:r>
            <a:r>
              <a:rPr lang="fi-FI" dirty="0"/>
              <a:t>oloa. Herääminen </a:t>
            </a:r>
            <a:r>
              <a:rPr lang="fi-FI" dirty="0" smtClean="0"/>
              <a:t>muutaman kerran yössä </a:t>
            </a:r>
            <a:r>
              <a:rPr lang="fi-FI" dirty="0"/>
              <a:t>on normaalia, jos nukahdamme uudestaan noin 10 minuutissa</a:t>
            </a:r>
            <a:r>
              <a:rPr lang="fi-FI" dirty="0" smtClean="0"/>
              <a:t>.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35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uvahaun tulos haulle uni vaihe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55" y="912959"/>
            <a:ext cx="8994880" cy="496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51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Kuvahaun tulos haulle slee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6" y="4650377"/>
            <a:ext cx="2207623" cy="220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vuorokausirytmi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Yksi hyvän unen mittareista on sen </a:t>
            </a:r>
            <a:r>
              <a:rPr lang="fi-FI" b="1" u="sng" dirty="0">
                <a:solidFill>
                  <a:srgbClr val="00B050"/>
                </a:solidFill>
              </a:rPr>
              <a:t>säännöllisyys</a:t>
            </a:r>
            <a:r>
              <a:rPr lang="fi-FI" b="1" dirty="0"/>
              <a:t>. </a:t>
            </a:r>
            <a:endParaRPr lang="fi-FI" b="1" dirty="0" smtClean="0"/>
          </a:p>
          <a:p>
            <a:pPr lvl="1"/>
            <a:r>
              <a:rPr lang="fi-FI" b="1" dirty="0" smtClean="0"/>
              <a:t>Hyvästä </a:t>
            </a:r>
            <a:r>
              <a:rPr lang="fi-FI" b="1" dirty="0"/>
              <a:t>vuorokausirytmistä kertoo se, että </a:t>
            </a:r>
            <a:r>
              <a:rPr lang="fi-FI" b="1" dirty="0">
                <a:solidFill>
                  <a:srgbClr val="00B050"/>
                </a:solidFill>
              </a:rPr>
              <a:t>aamulla herää vaivattomasti ja illalla nukahtaa helposti</a:t>
            </a:r>
            <a:r>
              <a:rPr lang="fi-FI" b="1" dirty="0"/>
              <a:t>.</a:t>
            </a:r>
            <a:endParaRPr lang="fi-FI" dirty="0"/>
          </a:p>
          <a:p>
            <a:r>
              <a:rPr lang="fi-FI" dirty="0"/>
              <a:t>Vuorokausirytmiämme tahdistaa erityisesti valo-pimeärytmi ja </a:t>
            </a:r>
            <a:r>
              <a:rPr lang="fi-FI" b="1" dirty="0" err="1"/>
              <a:t>melatoniinihormoni</a:t>
            </a:r>
            <a:r>
              <a:rPr lang="fi-FI" dirty="0"/>
              <a:t>, jota erittyy pimeän aikaan. </a:t>
            </a:r>
            <a:endParaRPr lang="fi-FI" dirty="0" smtClean="0"/>
          </a:p>
          <a:p>
            <a:r>
              <a:rPr lang="fi-FI" dirty="0" smtClean="0"/>
              <a:t>Moni </a:t>
            </a:r>
            <a:r>
              <a:rPr lang="fi-FI" dirty="0"/>
              <a:t>nuori korvaa kouluviikolla kertynyttä </a:t>
            </a:r>
            <a:r>
              <a:rPr lang="fi-FI" dirty="0">
                <a:solidFill>
                  <a:srgbClr val="C00000"/>
                </a:solidFill>
              </a:rPr>
              <a:t>univelkaa</a:t>
            </a:r>
            <a:r>
              <a:rPr lang="fi-FI" dirty="0"/>
              <a:t> pitkillä viikonloppu-unilla. Myöhään nukutut viikonloppuaamut </a:t>
            </a:r>
            <a:r>
              <a:rPr lang="fi-FI" dirty="0" smtClean="0"/>
              <a:t>voivat vaikeuttaa sunnuntai-iltana </a:t>
            </a:r>
            <a:r>
              <a:rPr lang="fi-FI" dirty="0"/>
              <a:t>nukkumaan menoa ja </a:t>
            </a:r>
            <a:r>
              <a:rPr lang="fi-FI" dirty="0">
                <a:solidFill>
                  <a:srgbClr val="C00000"/>
                </a:solidFill>
              </a:rPr>
              <a:t>unirytmi siirtyy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4044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utyyp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1_Puutyyppi">
  <a:themeElements>
    <a:clrScheme name="Puutyyp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uutyyp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uutyyp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Puutyyppi</Template>
  <TotalTime>663</TotalTime>
  <Words>324</Words>
  <Application>Microsoft Office PowerPoint</Application>
  <PresentationFormat>Laajakuva</PresentationFormat>
  <Paragraphs>53</Paragraphs>
  <Slides>11</Slides>
  <Notes>0</Notes>
  <HiddenSlides>0</HiddenSlides>
  <MMClips>1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Rockwell</vt:lpstr>
      <vt:lpstr>Rockwell Condensed</vt:lpstr>
      <vt:lpstr>Wingdings</vt:lpstr>
      <vt:lpstr>Puutyyppi</vt:lpstr>
      <vt:lpstr>1_Puutyyppi</vt:lpstr>
      <vt:lpstr>Koululaisen lepo ja uni</vt:lpstr>
      <vt:lpstr>Aluksi pieni kilpailu!</vt:lpstr>
      <vt:lpstr>Lepo ja uni</vt:lpstr>
      <vt:lpstr>Unentarve</vt:lpstr>
      <vt:lpstr>Unenpuutteen vaikutukset</vt:lpstr>
      <vt:lpstr>Terve koululainen – uni ja lepo</vt:lpstr>
      <vt:lpstr>Unen eri vaiheet</vt:lpstr>
      <vt:lpstr>PowerPoint-esitys</vt:lpstr>
      <vt:lpstr>vuorokausirytmi</vt:lpstr>
      <vt:lpstr>PowerPoint-esitys</vt:lpstr>
      <vt:lpstr>Unen tarpeen tunnistaminen</vt:lpstr>
    </vt:vector>
  </TitlesOfParts>
  <Company>Jämsän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Koululaisen lepo ja uni</dc:title>
  <dc:creator>Marko Tanskanen</dc:creator>
  <cp:lastModifiedBy>Marko Tanskanen</cp:lastModifiedBy>
  <cp:revision>26</cp:revision>
  <dcterms:created xsi:type="dcterms:W3CDTF">2018-10-24T08:25:24Z</dcterms:created>
  <dcterms:modified xsi:type="dcterms:W3CDTF">2018-12-18T06:50:14Z</dcterms:modified>
</cp:coreProperties>
</file>