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1"/>
  </p:sldMasterIdLst>
  <p:notesMasterIdLst>
    <p:notesMasterId r:id="rId16"/>
  </p:notesMasterIdLst>
  <p:handoutMasterIdLst>
    <p:handoutMasterId r:id="rId17"/>
  </p:handoutMasterIdLst>
  <p:sldIdLst>
    <p:sldId id="256" r:id="rId2"/>
    <p:sldId id="296" r:id="rId3"/>
    <p:sldId id="270" r:id="rId4"/>
    <p:sldId id="284" r:id="rId5"/>
    <p:sldId id="287" r:id="rId6"/>
    <p:sldId id="277" r:id="rId7"/>
    <p:sldId id="279" r:id="rId8"/>
    <p:sldId id="291" r:id="rId9"/>
    <p:sldId id="294" r:id="rId10"/>
    <p:sldId id="295" r:id="rId11"/>
    <p:sldId id="293" r:id="rId12"/>
    <p:sldId id="292" r:id="rId13"/>
    <p:sldId id="263" r:id="rId14"/>
    <p:sldId id="288" r:id="rId15"/>
  </p:sldIdLst>
  <p:sldSz cx="6858000" cy="9906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ja El Ibourki" initials="KEI" lastIdx="2" clrIdx="0">
    <p:extLst>
      <p:ext uri="{19B8F6BF-5375-455C-9EA6-DF929625EA0E}">
        <p15:presenceInfo xmlns:p15="http://schemas.microsoft.com/office/powerpoint/2012/main" userId="S-1-5-21-2049132330-2014724040-1642612019-2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BC0C08"/>
    <a:srgbClr val="FF33CC"/>
    <a:srgbClr val="FF7C80"/>
    <a:srgbClr val="E6E6E6"/>
    <a:srgbClr val="724A86"/>
    <a:srgbClr val="B929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14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1BDB60E-622D-4C85-88EF-A5B1762731AA}" type="datetimeFigureOut">
              <a:rPr lang="fi-FI" smtClean="0"/>
              <a:t>8.1.2024</a:t>
            </a:fld>
            <a:endParaRPr lang="fi-FI"/>
          </a:p>
        </p:txBody>
      </p:sp>
      <p:sp>
        <p:nvSpPr>
          <p:cNvPr id="4" name="Alatunnisteen paikkamerkki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80B9246-8ABD-44BA-8BEE-9189561144F4}" type="slidenum">
              <a:rPr lang="fi-FI" smtClean="0"/>
              <a:t>‹#›</a:t>
            </a:fld>
            <a:endParaRPr lang="fi-FI"/>
          </a:p>
        </p:txBody>
      </p:sp>
    </p:spTree>
    <p:extLst>
      <p:ext uri="{BB962C8B-B14F-4D97-AF65-F5344CB8AC3E}">
        <p14:creationId xmlns:p14="http://schemas.microsoft.com/office/powerpoint/2010/main" val="1079263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CCCC277-45C3-4189-A443-3B7C26D1090E}" type="datetimeFigureOut">
              <a:rPr lang="fi-FI" smtClean="0"/>
              <a:t>8.1.2024</a:t>
            </a:fld>
            <a:endParaRPr lang="fi-FI"/>
          </a:p>
        </p:txBody>
      </p:sp>
      <p:sp>
        <p:nvSpPr>
          <p:cNvPr id="4" name="Dian kuvan paikkamerkki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845F1DFC-7D15-4B0F-8B01-BBA96F7AE6B7}" type="slidenum">
              <a:rPr lang="fi-FI" smtClean="0"/>
              <a:t>‹#›</a:t>
            </a:fld>
            <a:endParaRPr lang="fi-FI"/>
          </a:p>
        </p:txBody>
      </p:sp>
    </p:spTree>
    <p:extLst>
      <p:ext uri="{BB962C8B-B14F-4D97-AF65-F5344CB8AC3E}">
        <p14:creationId xmlns:p14="http://schemas.microsoft.com/office/powerpoint/2010/main" val="108318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fi-FI"/>
              <a:t>Muokkaa perustyyl. napsautt.</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a:xfrm>
            <a:off x="4549063" y="7301092"/>
            <a:ext cx="504957" cy="403578"/>
          </a:xfrm>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a:xfrm>
            <a:off x="1441451" y="7301092"/>
            <a:ext cx="3048645" cy="403578"/>
          </a:xfrm>
        </p:spPr>
        <p:txBody>
          <a:bodyPr/>
          <a:lstStyle/>
          <a:p>
            <a:endParaRPr lang="en-US" dirty="0"/>
          </a:p>
        </p:txBody>
      </p:sp>
      <p:sp>
        <p:nvSpPr>
          <p:cNvPr id="6" name="Slide Number Placeholder 5"/>
          <p:cNvSpPr>
            <a:spLocks noGrp="1"/>
          </p:cNvSpPr>
          <p:nvPr>
            <p:ph type="sldNum" sz="quarter" idx="12"/>
          </p:nvPr>
        </p:nvSpPr>
        <p:spPr>
          <a:xfrm>
            <a:off x="5112988" y="7301092"/>
            <a:ext cx="310112" cy="4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9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fi-FI"/>
              <a:t>Muokkaa perustyyl. napsautt.</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i-FI"/>
              <a:t>Lisää kuva napsauttamalla kuvaketta</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15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fi-FI"/>
              <a:t>Muokkaa perustyyl. napsautt.</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10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fi-FI"/>
              <a:t>Muokkaa perustyyl. napsautt.</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i-FI"/>
              <a:t>Muokkaa tekstin perustyylejä</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6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fi-FI"/>
              <a:t>Muokkaa perustyyl. napsautt.</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45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fi-FI"/>
              <a:t>Muokkaa perustyyl. napsautt.</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15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fi-FI"/>
              <a:t>Muokkaa perustyyl. napsautt.</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370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a:t>Muokkaa perustyyl. napsautt.</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08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20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42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fi-FI"/>
              <a:t>Muokkaa perustyyl. napsautt.</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14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fi-FI"/>
              <a:t>Muokkaa perustyyl. napsautt.</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8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46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22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89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fi-FI"/>
              <a:t>Muokkaa perustyyl. napsautt.</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72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fi-FI"/>
              <a:t>Muokkaa perustyyl. napsautt.</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i-FI"/>
              <a:t>Lisää kuva napsauttamalla kuvaketta</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smtClean="0"/>
              <a:pPr/>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648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1/8/2024</a:t>
            </a:fld>
            <a:endParaRPr lang="en-US" dirty="0"/>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37720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https://i.redd.it/9wxbcy2vkk941.jpg"/>
          <p:cNvPicPr/>
          <p:nvPr/>
        </p:nvPicPr>
        <p:blipFill rotWithShape="1">
          <a:blip r:embed="rId2">
            <a:extLst>
              <a:ext uri="{28A0092B-C50C-407E-A947-70E740481C1C}">
                <a14:useLocalDpi xmlns:a14="http://schemas.microsoft.com/office/drawing/2010/main" val="0"/>
              </a:ext>
            </a:extLst>
          </a:blip>
          <a:srcRect l="32321" t="10846" b="54087"/>
          <a:stretch/>
        </p:blipFill>
        <p:spPr bwMode="auto">
          <a:xfrm>
            <a:off x="1164921" y="4533484"/>
            <a:ext cx="4584526" cy="2744291"/>
          </a:xfrm>
          <a:prstGeom prst="rect">
            <a:avLst/>
          </a:prstGeom>
          <a:noFill/>
          <a:ln>
            <a:noFill/>
          </a:ln>
          <a:extLst>
            <a:ext uri="{53640926-AAD7-44D8-BBD7-CCE9431645EC}">
              <a14:shadowObscured xmlns:a14="http://schemas.microsoft.com/office/drawing/2010/main"/>
            </a:ext>
          </a:extLst>
        </p:spPr>
      </p:pic>
      <p:sp>
        <p:nvSpPr>
          <p:cNvPr id="5" name="Otsikko 1"/>
          <p:cNvSpPr txBox="1">
            <a:spLocks noGrp="1"/>
          </p:cNvSpPr>
          <p:nvPr>
            <p:ph type="ctrTitle" idx="4294967295"/>
          </p:nvPr>
        </p:nvSpPr>
        <p:spPr>
          <a:xfrm>
            <a:off x="1466459" y="1149353"/>
            <a:ext cx="3981450" cy="2881138"/>
          </a:xfrm>
          <a:prstGeom prst="rect">
            <a:avLst/>
          </a:prstGeom>
        </p:spPr>
        <p:txBody>
          <a:bodyPr>
            <a:noAutofit/>
          </a:bodyPr>
          <a:lst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4800" b="1" dirty="0">
                <a:solidFill>
                  <a:srgbClr val="002060"/>
                </a:solidFill>
                <a:latin typeface="Bodoni MT Condensed" panose="02070606080606020203" pitchFamily="18" charset="0"/>
              </a:rPr>
              <a:t>JÄMSÄ</a:t>
            </a:r>
          </a:p>
          <a:p>
            <a:r>
              <a:rPr lang="fi-FI" sz="4800" dirty="0">
                <a:solidFill>
                  <a:schemeClr val="tx1"/>
                </a:solidFill>
                <a:latin typeface="Martti"/>
              </a:rPr>
              <a:t>Tehostetun nuorisotyön toimintamalli</a:t>
            </a:r>
          </a:p>
        </p:txBody>
      </p:sp>
      <p:sp>
        <p:nvSpPr>
          <p:cNvPr id="2" name="Tekstiruutu 1"/>
          <p:cNvSpPr txBox="1"/>
          <p:nvPr/>
        </p:nvSpPr>
        <p:spPr>
          <a:xfrm>
            <a:off x="1803749" y="6313117"/>
            <a:ext cx="1153073" cy="461665"/>
          </a:xfrm>
          <a:prstGeom prst="rect">
            <a:avLst/>
          </a:prstGeom>
          <a:noFill/>
        </p:spPr>
        <p:txBody>
          <a:bodyPr wrap="none" rtlCol="0">
            <a:spAutoFit/>
          </a:bodyPr>
          <a:lstStyle/>
          <a:p>
            <a:r>
              <a:rPr lang="fi-FI" sz="2400" b="1" dirty="0"/>
              <a:t>START</a:t>
            </a:r>
          </a:p>
        </p:txBody>
      </p:sp>
      <p:sp>
        <p:nvSpPr>
          <p:cNvPr id="4" name="Tekstiruutu 3"/>
          <p:cNvSpPr txBox="1"/>
          <p:nvPr/>
        </p:nvSpPr>
        <p:spPr>
          <a:xfrm>
            <a:off x="2768252" y="8134078"/>
            <a:ext cx="3632548" cy="923330"/>
          </a:xfrm>
          <a:prstGeom prst="rect">
            <a:avLst/>
          </a:prstGeom>
          <a:noFill/>
        </p:spPr>
        <p:txBody>
          <a:bodyPr wrap="square" rtlCol="0">
            <a:spAutoFit/>
          </a:bodyPr>
          <a:lstStyle/>
          <a:p>
            <a:r>
              <a:rPr lang="fi-FI" dirty="0">
                <a:latin typeface="Martti"/>
              </a:rPr>
              <a:t>Päivitetty: 27 / 02 2023</a:t>
            </a:r>
          </a:p>
          <a:p>
            <a:endParaRPr lang="fi-FI" dirty="0">
              <a:latin typeface="Martti"/>
            </a:endParaRPr>
          </a:p>
          <a:p>
            <a:r>
              <a:rPr lang="fi-FI" dirty="0">
                <a:latin typeface="Martti"/>
              </a:rPr>
              <a:t>Päivittäjä: Teemu Liedenpohja</a:t>
            </a:r>
            <a:endParaRPr lang="fi-FI" dirty="0"/>
          </a:p>
        </p:txBody>
      </p:sp>
    </p:spTree>
    <p:extLst>
      <p:ext uri="{BB962C8B-B14F-4D97-AF65-F5344CB8AC3E}">
        <p14:creationId xmlns:p14="http://schemas.microsoft.com/office/powerpoint/2010/main" val="64824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526093" y="150312"/>
            <a:ext cx="5962389" cy="92640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Bold"/>
                <a:ea typeface="+mn-ea"/>
                <a:cs typeface="+mn-cs"/>
              </a:rPr>
              <a:t>Yhteistyötaho kriisitilanteissa toimimiseen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Mikä taho </a:t>
            </a:r>
            <a:r>
              <a:rPr lang="fi-FI" dirty="0">
                <a:solidFill>
                  <a:prstClr val="black"/>
                </a:solidFill>
                <a:latin typeface="Calibri" panose="020F0502020204030204" pitchFamily="34" charset="0"/>
              </a:rPr>
              <a:t>JÄMSÄN SEURAKUNTA</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Yhteistyötahon toiminnan kuvaus:</a:t>
            </a:r>
          </a:p>
          <a:p>
            <a:pPr>
              <a:defRPr/>
            </a:pPr>
            <a:r>
              <a:rPr lang="fi-FI" dirty="0">
                <a:solidFill>
                  <a:prstClr val="black"/>
                </a:solidFill>
                <a:latin typeface="Calibri" panose="020F0502020204030204" pitchFamily="34" charset="0"/>
              </a:rPr>
              <a:t>Resursseja on etukäteen hankala arvioida tarkasti sillä niiden käyttö riippuu suuresti tapahtumien ajankohdasta. Tilojen käyttöä ja muiden työmuotojen (papit, diakonia) apua voidaan tarvittaessa pyytää.</a:t>
            </a:r>
            <a:endParaRPr kumimoji="0" lang="fi-FI" sz="1800" i="0" strike="noStrike" kern="1200" cap="none" spc="0" normalizeH="0" baseline="0" noProof="0" dirty="0">
              <a:ln>
                <a:noFill/>
              </a:ln>
              <a:solidFill>
                <a:prstClr val="black"/>
              </a:solidFill>
              <a:effectLst/>
              <a:uLnTx/>
              <a:uFillTx/>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Erityisosaamisen kuvaus:</a:t>
            </a:r>
            <a:r>
              <a:rPr kumimoji="0" lang="fi-FI" sz="1800" b="1" i="0"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lang="fi-FI" dirty="0">
                <a:solidFill>
                  <a:prstClr val="black"/>
                </a:solidFill>
                <a:latin typeface="Calibri" panose="020F0502020204030204" pitchFamily="34" charset="0"/>
                <a:cs typeface="Calibri" panose="020F0502020204030204" pitchFamily="34" charset="0"/>
              </a:rPr>
              <a:t>Nuorille mahdollisuus kokoontumiseen ja keskusteluun. Läsnäolo ja nuorten kohtaaminen eri toimintaympäristöissä; tapahtumissa ja kokoontumisissa. Alueen nuorisotyöntekijöiden ja muiden nuorten parissa toimivien tuki ja vahvuuden lisääminen. Työpari yksintyöskentelevän rinnalle, vanhempien huomioiminen, tilaisuuden järjestäminen yhteistyössä koulun ja muiden nuorisotoimijoiden kanssa. Surulaatikot ja suruhartaudet kirkossa tai toisten toimijoiden tiloissa. Myös surulaatikoiden lainausmahdollisuus.</a:t>
            </a:r>
            <a:endParaRPr kumimoji="0" lang="fi-FI" sz="1800" b="0"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strike="noStrike" kern="1200" cap="none" spc="0" normalizeH="0" baseline="0" noProof="0" dirty="0">
                <a:ln>
                  <a:noFill/>
                </a:ln>
                <a:solidFill>
                  <a:prstClr val="black"/>
                </a:solidFill>
                <a:effectLst/>
                <a:uLnTx/>
                <a:uFillTx/>
                <a:latin typeface="Calibri" panose="020F0502020204030204" pitchFamily="34" charset="0"/>
              </a:rPr>
              <a:t>Miten yhteydenotto tapahtuu , yhteystiedot:</a:t>
            </a:r>
          </a:p>
          <a:p>
            <a:pPr lvl="0">
              <a:defRPr/>
            </a:pPr>
            <a:r>
              <a:rPr lang="fi-FI" dirty="0">
                <a:solidFill>
                  <a:prstClr val="black"/>
                </a:solidFill>
                <a:latin typeface="Calibri" panose="020F0502020204030204" pitchFamily="34" charset="0"/>
              </a:rPr>
              <a:t>Puhelimitse Riikka Kettunen 040-8050080, joka tekee päätöksen tehostetun nuorisotyön aloittamisesta. Jos toimialajohtaja ei ole tavoitettavissa niin kirkkoherra tekee päätöksen tehostetun nuorisotyön aloittamisesta.</a:t>
            </a:r>
            <a:endParaRPr kumimoji="0" lang="fi-FI" sz="1800" i="0" strike="noStrike" kern="1200" cap="none" spc="0" normalizeH="0" baseline="0" noProof="0" dirty="0">
              <a:ln>
                <a:noFill/>
              </a:ln>
              <a:solidFill>
                <a:prstClr val="black"/>
              </a:solidFill>
              <a:effectLst/>
              <a:uLnTx/>
              <a:uFillTx/>
              <a:latin typeface="Calibri" panose="020F0502020204030204" pitchFamily="34" charset="0"/>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Mitä sovittu tiedonkulusta: </a:t>
            </a:r>
            <a:r>
              <a:rPr lang="fi-FI" dirty="0">
                <a:solidFill>
                  <a:prstClr val="black"/>
                </a:solidFill>
                <a:latin typeface="Calibri" panose="020F0502020204030204" pitchFamily="34" charset="0"/>
              </a:rPr>
              <a:t>Julkisuuteen tiedotuksen hoitaa kirkkoherra. Seurakunnan nuorisotyön sisäinen palaveri. </a:t>
            </a:r>
          </a:p>
          <a:p>
            <a:pPr lvl="0">
              <a:defRPr/>
            </a:pPr>
            <a:r>
              <a:rPr kumimoji="0" lang="fi-FI" sz="1800" b="1" i="0" strike="noStrike" kern="1200" cap="none" spc="0" normalizeH="0" baseline="0" noProof="0" dirty="0">
                <a:ln>
                  <a:noFill/>
                </a:ln>
                <a:solidFill>
                  <a:prstClr val="black"/>
                </a:solidFill>
                <a:effectLst/>
                <a:uLnTx/>
                <a:uFillTx/>
                <a:latin typeface="Calibri" panose="020F0502020204030204" pitchFamily="34" charset="0"/>
              </a:rPr>
              <a:t>Mitä kirjattu suunnitelmiin:</a:t>
            </a:r>
            <a:r>
              <a:rPr lang="fi-FI" dirty="0">
                <a:solidFill>
                  <a:prstClr val="black"/>
                </a:solidFill>
                <a:latin typeface="Calibri" panose="020F0502020204030204" pitchFamily="34" charset="0"/>
              </a:rPr>
              <a:t> Tehostetun nuorisotyön malli liitetään Turvallisuusohjeet Jämsän seurakunnan nuorisotyöhön -asiakirjaan. </a:t>
            </a:r>
            <a:endParaRPr kumimoji="0" lang="fi-FI" sz="1800" b="0" i="0" strike="noStrike" kern="1200" cap="none" spc="0" normalizeH="0" baseline="0" noProof="0" dirty="0">
              <a:ln>
                <a:noFill/>
              </a:ln>
              <a:solidFill>
                <a:prstClr val="black"/>
              </a:solidFill>
              <a:effectLst/>
              <a:uLnTx/>
              <a:uFillTx/>
              <a:latin typeface="Calibri" panose="020F0502020204030204" pitchFamily="34" charset="0"/>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Mitä muuta </a:t>
            </a:r>
            <a:r>
              <a:rPr lang="fi-FI" b="1" dirty="0">
                <a:solidFill>
                  <a:prstClr val="black"/>
                </a:solidFill>
                <a:latin typeface="Calibri" panose="020F0502020204030204" pitchFamily="34" charset="0"/>
              </a:rPr>
              <a:t>sovittu: </a:t>
            </a:r>
            <a:r>
              <a:rPr lang="fi-FI" dirty="0">
                <a:solidFill>
                  <a:prstClr val="black"/>
                </a:solidFill>
                <a:latin typeface="Calibri" panose="020F0502020204030204" pitchFamily="34" charset="0"/>
              </a:rPr>
              <a:t>Tehostettu nuorisotyö toimii kriisin reuna-alueilla, akuutti kriisityö hoidetaan erillisen suunnitelman mukaisesti.</a:t>
            </a:r>
            <a:endParaRPr lang="fi-FI" b="1" dirty="0">
              <a:solidFill>
                <a:prstClr val="black"/>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9</a:t>
            </a:r>
          </a:p>
        </p:txBody>
      </p:sp>
    </p:spTree>
    <p:extLst>
      <p:ext uri="{BB962C8B-B14F-4D97-AF65-F5344CB8AC3E}">
        <p14:creationId xmlns:p14="http://schemas.microsoft.com/office/powerpoint/2010/main" val="30309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563671" y="162838"/>
            <a:ext cx="5962389" cy="92332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Bold"/>
                <a:ea typeface="+mn-ea"/>
                <a:cs typeface="+mn-cs"/>
              </a:rPr>
              <a:t>Yhteistyötaho kriisitilanteissa toimimiseen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Calibri-Bol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Mikä taho</a:t>
            </a:r>
            <a:r>
              <a:rPr kumimoji="0" lang="fi-FI" sz="1800" b="1"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fi-FI" sz="1800" i="0" u="none" strike="noStrike" kern="1200" cap="none" spc="0" normalizeH="0" noProof="0" dirty="0">
                <a:ln>
                  <a:noFill/>
                </a:ln>
                <a:solidFill>
                  <a:prstClr val="black"/>
                </a:solidFill>
                <a:effectLst/>
                <a:uLnTx/>
                <a:uFillTx/>
                <a:latin typeface="Calibri" panose="020F0502020204030204" pitchFamily="34" charset="0"/>
                <a:ea typeface="+mn-ea"/>
                <a:cs typeface="+mn-cs"/>
              </a:rPr>
              <a:t>TYÖVALMENNUSSÄÄTIÖ AVITUS, NUORTEN PALVELUT</a:t>
            </a:r>
            <a:endParaRPr kumimoji="0" lang="fi-FI" sz="180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Yhteistyötahon toiminnan kuvaus:</a:t>
            </a:r>
          </a:p>
          <a:p>
            <a:pPr marL="0" marR="0" lvl="0" indent="0" algn="l" defTabSz="457200" rtl="0" eaLnBrk="1" fontAlgn="auto" latinLnBrk="0" hangingPunct="1">
              <a:lnSpc>
                <a:spcPct val="100000"/>
              </a:lnSpc>
              <a:spcBef>
                <a:spcPts val="0"/>
              </a:spcBef>
              <a:spcAft>
                <a:spcPts val="0"/>
              </a:spcAft>
              <a:buClrTx/>
              <a:buSzTx/>
              <a:buFontTx/>
              <a:buNone/>
              <a:tabLst/>
              <a:defRPr/>
            </a:pPr>
            <a:r>
              <a:rPr lang="fi-FI" dirty="0">
                <a:solidFill>
                  <a:prstClr val="black"/>
                </a:solidFill>
                <a:latin typeface="Calibri" panose="020F0502020204030204" pitchFamily="34" charset="0"/>
              </a:rPr>
              <a:t>K</a:t>
            </a:r>
            <a:r>
              <a:rPr kumimoji="0" lang="fi-FI" sz="1800" b="0" i="0" strike="noStrike" kern="1200" cap="none" spc="0" normalizeH="0" baseline="0" noProof="0" dirty="0" err="1">
                <a:ln>
                  <a:noFill/>
                </a:ln>
                <a:solidFill>
                  <a:prstClr val="black"/>
                </a:solidFill>
                <a:effectLst/>
                <a:uLnTx/>
                <a:uFillTx/>
                <a:latin typeface="Calibri" panose="020F0502020204030204" pitchFamily="34" charset="0"/>
                <a:ea typeface="+mn-ea"/>
                <a:cs typeface="+mn-cs"/>
              </a:rPr>
              <a:t>ohde</a:t>
            </a:r>
            <a:r>
              <a:rPr lang="fi-FI" dirty="0">
                <a:solidFill>
                  <a:prstClr val="black"/>
                </a:solidFill>
                <a:latin typeface="Calibri" panose="020F0502020204030204" pitchFamily="34" charset="0"/>
              </a:rPr>
              <a:t>ry</a:t>
            </a:r>
            <a:r>
              <a:rPr kumimoji="0" lang="fi-FI" sz="1800" b="0" i="0" strike="noStrike" kern="1200" cap="none" spc="0" normalizeH="0" baseline="0" noProof="0" dirty="0" err="1">
                <a:ln>
                  <a:noFill/>
                </a:ln>
                <a:solidFill>
                  <a:prstClr val="black"/>
                </a:solidFill>
                <a:effectLst/>
                <a:uLnTx/>
                <a:uFillTx/>
                <a:latin typeface="Calibri" panose="020F0502020204030204" pitchFamily="34" charset="0"/>
                <a:ea typeface="+mn-ea"/>
                <a:cs typeface="+mn-cs"/>
              </a:rPr>
              <a:t>hmä</a:t>
            </a:r>
            <a:r>
              <a:rPr kumimoji="0" lang="fi-FI" sz="1800" b="0" i="0" strike="noStrike" kern="1200" cap="none" spc="0" normalizeH="0" baseline="0" noProof="0" dirty="0">
                <a:ln>
                  <a:noFill/>
                </a:ln>
                <a:solidFill>
                  <a:prstClr val="black"/>
                </a:solidFill>
                <a:effectLst/>
                <a:uLnTx/>
                <a:uFillTx/>
                <a:latin typeface="Calibri" panose="020F0502020204030204" pitchFamily="34" charset="0"/>
                <a:ea typeface="+mn-ea"/>
                <a:cs typeface="+mn-cs"/>
              </a:rPr>
              <a:t> vanhemmista yläkoululaisista 29-vuotiaaseen.</a:t>
            </a:r>
            <a:r>
              <a:rPr kumimoji="0" lang="fi-FI" sz="1800" b="0" i="0"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fi-FI" sz="1800" b="0" i="0" strike="noStrike" kern="1200" cap="none" spc="0" normalizeH="0" baseline="0" noProof="0" dirty="0">
                <a:ln>
                  <a:noFill/>
                </a:ln>
                <a:solidFill>
                  <a:prstClr val="black"/>
                </a:solidFill>
                <a:effectLst/>
                <a:uLnTx/>
                <a:uFillTx/>
                <a:latin typeface="Calibri" panose="020F0502020204030204" pitchFamily="34" charset="0"/>
                <a:ea typeface="+mn-ea"/>
                <a:cs typeface="+mn-cs"/>
              </a:rPr>
              <a:t>Avituksen resursseja voidaan omien asiakaskontaktien lisäksi suunnata erityisesti yläkouluikäisten ja toisen asteen opiskelijoiden kohtaamiseen. Kaikki hanketyöntekijät tarvittaessa mukana pohtimassa kenet voidaan irrottaa perustyöstä tehostetun nuorisotyön käyttöön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rityisosaamisen kuvaus</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Tiivistettyä yhteistyötä, olennaisen työn pohtiminen ja tarjoaminen, erilaisia purkutilanteita. Sosiaalisen median keinot ja kasvokkain tapaaminen sekä nuorten vanhempien kanssa keskustelu.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Miten yhteydenotto tapahtuu,</a:t>
            </a:r>
            <a:r>
              <a:rPr kumimoji="0" lang="fi-FI" sz="1800" b="1"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yhteystiedot: </a:t>
            </a:r>
            <a:endParaRPr lang="fi-FI" u="sng" noProof="0" dirty="0">
              <a:solidFill>
                <a:prstClr val="black"/>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i-FI" dirty="0">
                <a:solidFill>
                  <a:prstClr val="black"/>
                </a:solidFill>
                <a:latin typeface="Calibri" panose="020F0502020204030204" pitchFamily="34" charset="0"/>
              </a:rPr>
              <a:t>Päivi Siili p. 040 1705111 saa tiedon tapahtuneesta, jos Päivi ei ole tavoitettavissa, niin sitten yhteys Nuorten palvelujen esimieheen Nora Ruokostenpohja p. 044  751 0191.</a:t>
            </a:r>
            <a:endParaRPr kumimoji="0" lang="fi-FI" sz="1800" b="0" i="0" strike="noStrike" kern="1200" cap="none" spc="0" normalizeH="0" baseline="0" noProof="0" dirty="0">
              <a:ln>
                <a:noFill/>
              </a:ln>
              <a:solidFill>
                <a:prstClr val="black"/>
              </a:solidFill>
              <a:effectLst/>
              <a:uLnTx/>
              <a:uFillTx/>
              <a:latin typeface="Calibri" panose="020F0502020204030204" pitchFamily="34" charset="0"/>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Mitä sovittu tiedonkulusta</a:t>
            </a:r>
            <a:r>
              <a:rPr kumimoji="0" lang="fi-FI" sz="1800" b="1" i="0" strike="noStrike" kern="1200" cap="none" spc="0" normalizeH="0" baseline="0" noProof="0" dirty="0">
                <a:ln>
                  <a:noFill/>
                </a:ln>
                <a:solidFill>
                  <a:prstClr val="black"/>
                </a:solidFill>
                <a:effectLst/>
                <a:uLnTx/>
                <a:uFillTx/>
                <a:latin typeface="Calibri" panose="020F0502020204030204" pitchFamily="34" charset="0"/>
              </a:rPr>
              <a:t>:</a:t>
            </a:r>
            <a:r>
              <a:rPr lang="fi-FI" noProof="0" dirty="0">
                <a:solidFill>
                  <a:prstClr val="black"/>
                </a:solidFill>
                <a:latin typeface="Calibri" panose="020F0502020204030204" pitchFamily="34" charset="0"/>
              </a:rPr>
              <a:t> </a:t>
            </a:r>
            <a:r>
              <a:rPr lang="fi-FI" dirty="0">
                <a:solidFill>
                  <a:prstClr val="black"/>
                </a:solidFill>
                <a:latin typeface="Calibri" panose="020F0502020204030204" pitchFamily="34" charset="0"/>
              </a:rPr>
              <a:t>Tiedon saatuaan Päivi/Nora on yhteydessä esimieheen ja muihin nuorten palvelujen työntekijöihin. Tehdään päätös aloitetaanko tehostettu nuorisotyö.  Julkisuuteen Avituksen tiedotuksen hoitaa toimitusjohtaja Avituksen kriisitilannetoimintaohjeen mukaisesti.</a:t>
            </a:r>
            <a:endParaRPr kumimoji="0" lang="fi-FI" sz="1800" b="0" i="0" strike="noStrike" kern="1200" cap="none" spc="0" normalizeH="0" baseline="0" noProof="0" dirty="0">
              <a:ln>
                <a:noFill/>
              </a:ln>
              <a:solidFill>
                <a:prstClr val="black"/>
              </a:solidFill>
              <a:effectLst/>
              <a:uLnTx/>
              <a:uFillTx/>
              <a:latin typeface="Calibri" panose="020F0502020204030204" pitchFamily="34" charset="0"/>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Mitä kirjattu suunnitelmiin</a:t>
            </a:r>
            <a:r>
              <a:rPr lang="fi-FI" dirty="0">
                <a:solidFill>
                  <a:prstClr val="black"/>
                </a:solidFill>
                <a:latin typeface="Calibri" panose="020F0502020204030204" pitchFamily="34" charset="0"/>
              </a:rPr>
              <a:t>: Tehostetun nuorisotyön toimintaohje lisätään Avituksen laatukäsikirjaan toimintaohjeeksi Nuortenpalvelujen toimintamalliin. </a:t>
            </a:r>
            <a:endParaRPr kumimoji="0" lang="fi-FI" sz="1800" b="0" i="0" strike="noStrike" kern="1200" cap="none" spc="0" normalizeH="0" baseline="0" noProof="0" dirty="0">
              <a:ln>
                <a:noFill/>
              </a:ln>
              <a:solidFill>
                <a:prstClr val="black"/>
              </a:solidFill>
              <a:effectLst/>
              <a:uLnTx/>
              <a:uFillTx/>
              <a:latin typeface="Calibri" panose="020F0502020204030204" pitchFamily="34" charset="0"/>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Mitä muuta </a:t>
            </a:r>
            <a:r>
              <a:rPr lang="fi-FI" b="1" dirty="0">
                <a:solidFill>
                  <a:prstClr val="black"/>
                </a:solidFill>
                <a:latin typeface="Calibri" panose="020F0502020204030204" pitchFamily="34" charset="0"/>
              </a:rPr>
              <a:t>sovittu: </a:t>
            </a:r>
            <a:r>
              <a:rPr lang="fi-FI" dirty="0">
                <a:solidFill>
                  <a:prstClr val="black"/>
                </a:solidFill>
                <a:latin typeface="Calibri" panose="020F0502020204030204" pitchFamily="34" charset="0"/>
              </a:rPr>
              <a:t>Tehostettu nuorisotyö toimii kriisin reuna-alueilla, akuutti kriisityö hoidetaan erillisen suunnitelman mukaisesti</a:t>
            </a:r>
            <a:r>
              <a:rPr lang="fi-FI" b="1" dirty="0">
                <a:solidFill>
                  <a:prstClr val="black"/>
                </a:solidFill>
                <a:latin typeface="Calibri" panose="020F0502020204030204" pitchFamily="34" charset="0"/>
              </a:rPr>
              <a:t>. </a:t>
            </a:r>
            <a:endParaRPr kumimoji="0" lang="fi-FI" sz="1800" b="1" i="0" strike="noStrike" kern="1200" cap="none" spc="0" normalizeH="0" baseline="0" noProof="0" dirty="0">
              <a:ln>
                <a:noFill/>
              </a:ln>
              <a:solidFill>
                <a:prstClr val="black"/>
              </a:solidFill>
              <a:effectLst/>
              <a:uLnTx/>
              <a:uFillTx/>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10</a:t>
            </a:r>
          </a:p>
        </p:txBody>
      </p:sp>
    </p:spTree>
    <p:extLst>
      <p:ext uri="{BB962C8B-B14F-4D97-AF65-F5344CB8AC3E}">
        <p14:creationId xmlns:p14="http://schemas.microsoft.com/office/powerpoint/2010/main" val="413435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576197" y="137786"/>
            <a:ext cx="5962389" cy="89562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Bold"/>
                <a:ea typeface="+mn-ea"/>
                <a:cs typeface="+mn-cs"/>
              </a:rPr>
              <a:t>Yhteistyötaho kriisitilanteissa toimimiseen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Calibri-Bol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Mikä taho </a:t>
            </a:r>
            <a:r>
              <a:rPr lang="fi-FI" noProof="0" dirty="0">
                <a:solidFill>
                  <a:prstClr val="black"/>
                </a:solidFill>
                <a:latin typeface="Calibri" panose="020F0502020204030204" pitchFamily="34" charset="0"/>
              </a:rPr>
              <a:t>JÄMSÄN</a:t>
            </a:r>
            <a:r>
              <a:rPr lang="fi-FI" b="1" noProof="0" dirty="0">
                <a:solidFill>
                  <a:prstClr val="black"/>
                </a:solidFill>
                <a:latin typeface="Calibri" panose="020F0502020204030204" pitchFamily="34" charset="0"/>
              </a:rPr>
              <a:t> </a:t>
            </a:r>
            <a:r>
              <a:rPr lang="fi-FI" dirty="0">
                <a:solidFill>
                  <a:prstClr val="black"/>
                </a:solidFill>
                <a:latin typeface="Calibri" panose="020F0502020204030204" pitchFamily="34" charset="0"/>
              </a:rPr>
              <a:t>4H</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YHDISTYS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Yhteistyötahon toiminnan kuvaus:</a:t>
            </a:r>
          </a:p>
          <a:p>
            <a:pPr lvl="0">
              <a:defRPr/>
            </a:pPr>
            <a:r>
              <a:rPr lang="fi-FI" dirty="0">
                <a:solidFill>
                  <a:prstClr val="black"/>
                </a:solidFill>
                <a:latin typeface="Calibri" panose="020F0502020204030204" pitchFamily="34" charset="0"/>
              </a:rPr>
              <a:t>Ryhmätoiminnassa tapahtuneen huomiointi, loma-ajat suunniteltu niin, että lähes aina joku töissä. Mahdollisuus kohdata myös yksilöitä ja tarjota keskusteluapua. Mahdollisuus saada apua työpariksi tai vahvistamaan resurssia muille tiloille tai toimintaan. </a:t>
            </a:r>
          </a:p>
          <a:p>
            <a:pPr lvl="0">
              <a:defRPr/>
            </a:pPr>
            <a:endParaRPr lang="fi-FI" u="sng" dirty="0">
              <a:solidFill>
                <a:prstClr val="black"/>
              </a:solidFill>
              <a:latin typeface="Calibri" panose="020F0502020204030204" pitchFamily="34" charset="0"/>
            </a:endParaRPr>
          </a:p>
          <a:p>
            <a:pPr lvl="0">
              <a:defRPr/>
            </a:pPr>
            <a:r>
              <a:rPr kumimoji="0" lang="fi-FI" sz="1800" b="1"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rityisosaamisen kuvaus:</a:t>
            </a:r>
            <a:r>
              <a:rPr kumimoji="0" lang="fi-FI" sz="18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fi-FI" dirty="0">
                <a:solidFill>
                  <a:prstClr val="black"/>
                </a:solidFill>
                <a:latin typeface="Calibri" panose="020F0502020204030204" pitchFamily="34" charset="0"/>
                <a:cs typeface="Calibri" panose="020F0502020204030204" pitchFamily="34" charset="0"/>
              </a:rPr>
              <a:t>Mahdollisuus toimia työparina tai vahvistaa toisen toimijan kohtaavaa työtä tiloilla, muuten tapahtuneen huomiointi omissa pienryhmissä. </a:t>
            </a:r>
          </a:p>
          <a:p>
            <a:pPr lvl="0">
              <a:defRPr/>
            </a:pP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Miten yhteydenotto tapahtuu,</a:t>
            </a:r>
            <a:r>
              <a:rPr lang="fi-FI" b="1" dirty="0">
                <a:solidFill>
                  <a:prstClr val="black"/>
                </a:solidFill>
                <a:latin typeface="Calibri" panose="020F0502020204030204" pitchFamily="34" charset="0"/>
              </a:rPr>
              <a:t>yhteystiedot:</a:t>
            </a:r>
          </a:p>
          <a:p>
            <a:pPr lvl="0">
              <a:defRPr/>
            </a:pPr>
            <a:r>
              <a:rPr lang="fi-FI" b="1" dirty="0">
                <a:solidFill>
                  <a:prstClr val="black"/>
                </a:solidFill>
                <a:latin typeface="Calibri" panose="020F0502020204030204" pitchFamily="34" charset="0"/>
              </a:rPr>
              <a:t> </a:t>
            </a:r>
            <a:r>
              <a:rPr lang="fi-FI" dirty="0">
                <a:solidFill>
                  <a:prstClr val="black"/>
                </a:solidFill>
                <a:latin typeface="Calibri" panose="020F0502020204030204" pitchFamily="34" charset="0"/>
              </a:rPr>
              <a:t>Tieto puhelimitse Leena Toivakka  040 5877804 joka päättää mahdollisesta tehostetun nuorisotyön aloittamisesta </a:t>
            </a:r>
          </a:p>
          <a:p>
            <a:pPr lvl="0">
              <a:defRPr/>
            </a:pPr>
            <a:endParaRPr lang="fi-FI" b="1" dirty="0">
              <a:solidFill>
                <a:prstClr val="black"/>
              </a:solidFill>
              <a:latin typeface="Calibri" panose="020F0502020204030204" pitchFamily="34" charset="0"/>
            </a:endParaRPr>
          </a:p>
          <a:p>
            <a:pPr lvl="0">
              <a:defRPr/>
            </a:pPr>
            <a:r>
              <a:rPr lang="fi-FI" b="1" dirty="0">
                <a:solidFill>
                  <a:prstClr val="black"/>
                </a:solidFill>
                <a:latin typeface="Calibri" panose="020F0502020204030204" pitchFamily="34" charset="0"/>
              </a:rPr>
              <a:t>Mitä </a:t>
            </a: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sovittu tiedonkulusta:</a:t>
            </a:r>
            <a:r>
              <a:rPr lang="fi-FI" noProof="0" dirty="0">
                <a:solidFill>
                  <a:prstClr val="black"/>
                </a:solidFill>
                <a:latin typeface="Calibri" panose="020F0502020204030204" pitchFamily="34" charset="0"/>
              </a:rPr>
              <a:t> </a:t>
            </a:r>
            <a:r>
              <a:rPr lang="fi-FI" dirty="0">
                <a:solidFill>
                  <a:prstClr val="black"/>
                </a:solidFill>
                <a:latin typeface="Calibri" panose="020F0502020204030204" pitchFamily="34" charset="0"/>
              </a:rPr>
              <a:t>Tiedottaminen yhdistyksen puheenjohtajalle  ja tarvittaessa hallitukselle.</a:t>
            </a:r>
          </a:p>
          <a:p>
            <a:pPr lvl="0">
              <a:defRPr/>
            </a:pPr>
            <a:endParaRPr kumimoji="0" lang="fi-FI" sz="1800" b="0" i="0" u="sng" strike="noStrike" kern="1200" cap="none" spc="0" normalizeH="0" baseline="0" noProof="0" dirty="0">
              <a:ln>
                <a:noFill/>
              </a:ln>
              <a:solidFill>
                <a:prstClr val="black"/>
              </a:solidFill>
              <a:effectLst/>
              <a:uLnTx/>
              <a:uFillTx/>
              <a:latin typeface="Calibri" panose="020F0502020204030204" pitchFamily="34" charset="0"/>
            </a:endParaRPr>
          </a:p>
          <a:p>
            <a:pPr lvl="0">
              <a:defRPr/>
            </a:pPr>
            <a:r>
              <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Mitä kirjattu </a:t>
            </a:r>
            <a:r>
              <a:rPr kumimoji="0" lang="fi-FI" sz="1800" b="1" i="0" strike="noStrike" kern="1200" cap="none" spc="0" normalizeH="0" baseline="0" noProof="0" dirty="0">
                <a:ln>
                  <a:noFill/>
                </a:ln>
                <a:solidFill>
                  <a:prstClr val="black"/>
                </a:solidFill>
                <a:effectLst/>
                <a:uLnTx/>
                <a:uFillTx/>
                <a:latin typeface="Calibri" panose="020F0502020204030204" pitchFamily="34" charset="0"/>
              </a:rPr>
              <a:t>suunnitelmiin</a:t>
            </a:r>
            <a:r>
              <a:rPr lang="fi-FI" dirty="0">
                <a:solidFill>
                  <a:prstClr val="black"/>
                </a:solidFill>
                <a:latin typeface="Calibri" panose="020F0502020204030204" pitchFamily="34" charset="0"/>
              </a:rPr>
              <a:t>:Tehostetun nuorisotyön malli liitetään 4H-yhdistyksen turvallisuus ohjeistukseen.</a:t>
            </a:r>
          </a:p>
          <a:p>
            <a:pPr lvl="0">
              <a:defRPr/>
            </a:pP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a:defRPr/>
            </a:pPr>
            <a:r>
              <a:rPr lang="fi-FI" b="1" dirty="0">
                <a:solidFill>
                  <a:prstClr val="black"/>
                </a:solidFill>
                <a:latin typeface="Calibri" panose="020F0502020204030204" pitchFamily="34" charset="0"/>
              </a:rPr>
              <a:t>Mitä muuta sovittu: </a:t>
            </a:r>
            <a:r>
              <a:rPr lang="fi-FI" dirty="0">
                <a:solidFill>
                  <a:prstClr val="black"/>
                </a:solidFill>
                <a:latin typeface="Calibri" panose="020F0502020204030204" pitchFamily="34" charset="0"/>
              </a:rPr>
              <a:t>Tehostettu nuorisotyö toimii kriisin reuna-alueilla, akuutti kriisityö hoidetaan erillisen suunnitelman mukaisesti</a:t>
            </a:r>
            <a:r>
              <a:rPr lang="fi-FI" b="1" dirty="0">
                <a:solidFill>
                  <a:prstClr val="black"/>
                </a:solidFill>
                <a:latin typeface="Calibri" panose="020F0502020204030204" pitchFamily="34" charset="0"/>
              </a:rPr>
              <a:t>.</a:t>
            </a:r>
          </a:p>
          <a:p>
            <a:pPr>
              <a:defRPr/>
            </a:pPr>
            <a:r>
              <a:rPr lang="fi-FI" dirty="0">
                <a:solidFill>
                  <a:prstClr val="black"/>
                </a:solidFill>
                <a:latin typeface="Calibri" panose="020F0502020204030204" pitchFamily="34" charset="0"/>
              </a:rPr>
              <a:t> </a:t>
            </a:r>
            <a:endParaRPr lang="fi-FI"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19777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814192" y="1515649"/>
            <a:ext cx="5235879" cy="6338170"/>
            <a:chOff x="997956" y="7261412"/>
            <a:chExt cx="4290830" cy="770250"/>
          </a:xfrm>
          <a:solidFill>
            <a:schemeClr val="accent3">
              <a:lumMod val="40000"/>
              <a:lumOff val="60000"/>
            </a:schemeClr>
          </a:solidFill>
          <a:scene3d>
            <a:camera prst="perspectiveFront"/>
            <a:lightRig rig="balanced" dir="t">
              <a:rot lat="0" lon="0" rev="8700000"/>
            </a:lightRig>
          </a:scene3d>
        </p:grpSpPr>
        <p:sp>
          <p:nvSpPr>
            <p:cNvPr id="3" name="Suorakulmio 2"/>
            <p:cNvSpPr/>
            <p:nvPr/>
          </p:nvSpPr>
          <p:spPr>
            <a:xfrm>
              <a:off x="997956" y="7261412"/>
              <a:ext cx="4290830" cy="770250"/>
            </a:xfrm>
            <a:prstGeom prst="rect">
              <a:avLst/>
            </a:prstGeom>
            <a:grpFill/>
            <a:ln w="76200">
              <a:solidFill>
                <a:schemeClr val="tx1"/>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4" name="Tekstiruutu 3"/>
            <p:cNvSpPr txBox="1"/>
            <p:nvPr/>
          </p:nvSpPr>
          <p:spPr>
            <a:xfrm>
              <a:off x="997956" y="7261412"/>
              <a:ext cx="4290830" cy="770250"/>
            </a:xfrm>
            <a:prstGeom prst="rect">
              <a:avLst/>
            </a:prstGeom>
            <a:grpFill/>
            <a:ln w="76200">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4000" b="1" kern="1200" dirty="0">
                  <a:solidFill>
                    <a:schemeClr val="tx1"/>
                  </a:solidFill>
                  <a:latin typeface="Martti"/>
                </a:rPr>
                <a:t>Työntekijät kirjaavat tehostettua nuorisotyötä omiin muistiinpanoihinsa </a:t>
              </a:r>
            </a:p>
            <a:p>
              <a:pPr lvl="0" algn="ctr" defTabSz="800100">
                <a:lnSpc>
                  <a:spcPct val="90000"/>
                </a:lnSpc>
                <a:spcBef>
                  <a:spcPct val="0"/>
                </a:spcBef>
                <a:spcAft>
                  <a:spcPct val="35000"/>
                </a:spcAft>
              </a:pPr>
              <a:r>
                <a:rPr lang="fi-FI" sz="4000" b="1" kern="1200" dirty="0">
                  <a:solidFill>
                    <a:schemeClr val="tx1"/>
                  </a:solidFill>
                  <a:latin typeface="Martti"/>
                </a:rPr>
                <a:t>ja / tai tapauskohtaiseen WhatsApp –ryhmään. </a:t>
              </a:r>
            </a:p>
            <a:p>
              <a:pPr lvl="0" algn="ctr" defTabSz="800100">
                <a:lnSpc>
                  <a:spcPct val="90000"/>
                </a:lnSpc>
                <a:spcBef>
                  <a:spcPct val="0"/>
                </a:spcBef>
                <a:spcAft>
                  <a:spcPct val="35000"/>
                </a:spcAft>
              </a:pPr>
              <a:r>
                <a:rPr lang="fi-FI" sz="4000" b="1" i="1" u="sng" kern="1200" dirty="0">
                  <a:solidFill>
                    <a:schemeClr val="tx1"/>
                  </a:solidFill>
                  <a:latin typeface="Algerian" panose="04020705040A02060702" pitchFamily="82" charset="0"/>
                </a:rPr>
                <a:t>Muista tietosuoja</a:t>
              </a:r>
              <a:r>
                <a:rPr lang="fi-FI" sz="1800" i="1" kern="1200" dirty="0">
                  <a:solidFill>
                    <a:schemeClr val="tx1"/>
                  </a:solidFill>
                  <a:latin typeface="Algerian" panose="04020705040A02060702" pitchFamily="82" charset="0"/>
                </a:rPr>
                <a:t>.</a:t>
              </a:r>
            </a:p>
          </p:txBody>
        </p:sp>
      </p:grpSp>
      <p:sp>
        <p:nvSpPr>
          <p:cNvPr id="8" name="Tekstiruutu 7"/>
          <p:cNvSpPr txBox="1"/>
          <p:nvPr/>
        </p:nvSpPr>
        <p:spPr>
          <a:xfrm>
            <a:off x="6125227" y="9369468"/>
            <a:ext cx="475989" cy="369332"/>
          </a:xfrm>
          <a:prstGeom prst="rect">
            <a:avLst/>
          </a:prstGeom>
          <a:noFill/>
        </p:spPr>
        <p:txBody>
          <a:bodyPr wrap="square" rtlCol="0">
            <a:spAutoFit/>
          </a:bodyPr>
          <a:lstStyle/>
          <a:p>
            <a:r>
              <a:rPr lang="fi-FI" dirty="0"/>
              <a:t>12</a:t>
            </a:r>
          </a:p>
        </p:txBody>
      </p:sp>
    </p:spTree>
    <p:extLst>
      <p:ext uri="{BB962C8B-B14F-4D97-AF65-F5344CB8AC3E}">
        <p14:creationId xmlns:p14="http://schemas.microsoft.com/office/powerpoint/2010/main" val="255875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739035" y="0"/>
            <a:ext cx="5586609" cy="10938059"/>
          </a:xfrm>
          <a:prstGeom prst="rect">
            <a:avLst/>
          </a:prstGeom>
        </p:spPr>
        <p:txBody>
          <a:bodyPr wrap="square">
            <a:spAutoFit/>
          </a:bodyPr>
          <a:lstStyle/>
          <a:p>
            <a:pPr>
              <a:lnSpc>
                <a:spcPct val="106000"/>
              </a:lnSpc>
              <a:spcAft>
                <a:spcPts val="800"/>
              </a:spcAft>
            </a:pPr>
            <a:r>
              <a:rPr lang="fi-FI" sz="2800" b="1" dirty="0">
                <a:latin typeface="Calibri" panose="020F0502020204030204" pitchFamily="34" charset="0"/>
                <a:ea typeface="Calibri" panose="020F0502020204030204" pitchFamily="34" charset="0"/>
                <a:cs typeface="Times New Roman" panose="02020603050405020304" pitchFamily="18" charset="0"/>
              </a:rPr>
              <a:t>Raportointi ja arviointi</a:t>
            </a:r>
          </a:p>
          <a:p>
            <a:pPr>
              <a:lnSpc>
                <a:spcPct val="106000"/>
              </a:lnSpc>
              <a:spcAft>
                <a:spcPts val="800"/>
              </a:spcAft>
            </a:pPr>
            <a:endParaRPr lang="fi-FI"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Mikä tapahtuma tehostetun nuorisotyön käynnisti?</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Mistä saatiin tietoa? </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Koska työ alkoi? Koska päättyi?</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Mitkä tahot olivat mukana, keskeiset yhteistyötahot?</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Mitä keinoja on käytetty, mitä on tehty, missä ja milloin. Millaisin resurssein? </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Miten on onnistuttu, mitä voisi kehittää. Millaisia aukkoja suunnitelmaan on jäänyt?</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Mitä opittavaa, muutettavaa, toimenpiteitä? Työntekijöiden kokemukset tapahtuneesta. </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Sovitaan jatkotyöskentelystä alueellisen nuorisotyön kanssa. </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Viestitään näkyvästi siitä, millaisiin tahoihin voi olla yhteydessä tehostetun työn päätyttyä. </a:t>
            </a:r>
          </a:p>
          <a:p>
            <a:pPr marL="342900" indent="-342900">
              <a:lnSpc>
                <a:spcPct val="106000"/>
              </a:lnSpc>
              <a:spcAft>
                <a:spcPts val="80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Purkukeskustelu 1-2 viikon päästä työn päättymisestä ulkopuolisen ammattilaisen esim. työnohjaajan kanssa. Järjestelyvastuu vapaa-aikapalvelupäälliköllä.</a:t>
            </a:r>
          </a:p>
          <a:p>
            <a:pPr marL="342900" lvl="0" indent="-342900">
              <a:lnSpc>
                <a:spcPct val="106000"/>
              </a:lnSpc>
              <a:spcAft>
                <a:spcPts val="80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Raportin jakelu osallistuneille organisaatioille.</a:t>
            </a: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lvl="0">
              <a:lnSpc>
                <a:spcPct val="106000"/>
              </a:lnSpc>
              <a:spcAft>
                <a:spcPts val="800"/>
              </a:spcAft>
            </a:pPr>
            <a:endParaRPr lang="fi-FI" dirty="0"/>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13</a:t>
            </a:r>
          </a:p>
        </p:txBody>
      </p:sp>
    </p:spTree>
    <p:extLst>
      <p:ext uri="{BB962C8B-B14F-4D97-AF65-F5344CB8AC3E}">
        <p14:creationId xmlns:p14="http://schemas.microsoft.com/office/powerpoint/2010/main" val="271455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76197" y="0"/>
            <a:ext cx="6025019" cy="9264075"/>
          </a:xfrm>
          <a:prstGeom prst="rect">
            <a:avLst/>
          </a:prstGeom>
          <a:ln w="3175">
            <a:noFill/>
          </a:ln>
        </p:spPr>
        <p:txBody>
          <a:bodyPr wrap="square">
            <a:spAutoFit/>
          </a:bodyPr>
          <a:lstStyle/>
          <a:p>
            <a:pPr>
              <a:spcAft>
                <a:spcPts val="0"/>
              </a:spcAft>
            </a:pPr>
            <a:r>
              <a:rPr lang="fi-FI" sz="2800" b="1" dirty="0">
                <a:latin typeface="Martti"/>
                <a:ea typeface="Calibri" panose="020F0502020204030204" pitchFamily="34" charset="0"/>
              </a:rPr>
              <a:t>Tehostettu nuorisotyö</a:t>
            </a:r>
          </a:p>
          <a:p>
            <a:pPr>
              <a:spcAft>
                <a:spcPts val="0"/>
              </a:spcAft>
            </a:pPr>
            <a:endParaRPr lang="fi-FI" sz="1400" b="1" dirty="0">
              <a:latin typeface="Martti"/>
              <a:ea typeface="Calibri" panose="020F0502020204030204" pitchFamily="34" charset="0"/>
            </a:endParaRPr>
          </a:p>
          <a:p>
            <a:pPr>
              <a:spcAft>
                <a:spcPts val="0"/>
              </a:spcAft>
            </a:pPr>
            <a:endParaRPr lang="fi-FI" sz="1400" b="1"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Tehostetun nuorisotyön voi käynnistää äkillinen kriisi, joka koskettaa nuoria laajemmin. </a:t>
            </a:r>
          </a:p>
          <a:p>
            <a:pPr>
              <a:spcAft>
                <a:spcPts val="0"/>
              </a:spcAft>
            </a:pPr>
            <a:r>
              <a:rPr lang="fi-FI" sz="2000" dirty="0">
                <a:latin typeface="Martti"/>
                <a:ea typeface="Calibri" panose="020F0502020204030204" pitchFamily="34" charset="0"/>
              </a:rPr>
              <a:t>                           </a:t>
            </a:r>
          </a:p>
          <a:p>
            <a:pPr>
              <a:spcAft>
                <a:spcPts val="0"/>
              </a:spcAft>
            </a:pPr>
            <a:r>
              <a:rPr lang="fi-FI" sz="2000" dirty="0">
                <a:latin typeface="Martti"/>
                <a:ea typeface="Calibri" panose="020F0502020204030204" pitchFamily="34" charset="0"/>
              </a:rPr>
              <a:t>Tehostettu nuorisotyö ei ole kriisityötä, </a:t>
            </a:r>
          </a:p>
          <a:p>
            <a:pPr>
              <a:spcAft>
                <a:spcPts val="0"/>
              </a:spcAft>
            </a:pPr>
            <a:r>
              <a:rPr lang="fi-FI" sz="2000" dirty="0">
                <a:latin typeface="Martti"/>
                <a:ea typeface="Calibri" panose="020F0502020204030204" pitchFamily="34" charset="0"/>
              </a:rPr>
              <a:t>vaan kohdentuu heihin, joita tilanne koskettaa välillisesti, esim. kriisin kohdanneen nuoren kaveripiiri.</a:t>
            </a:r>
          </a:p>
          <a:p>
            <a:pPr>
              <a:spcAft>
                <a:spcPts val="0"/>
              </a:spcAft>
            </a:pPr>
            <a:endParaRPr lang="fi-FI" sz="2000" b="1"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Tehostettua nuorisotyötä tehdään nuorisotyön menetelmin. </a:t>
            </a:r>
          </a:p>
          <a:p>
            <a:pPr>
              <a:spcAft>
                <a:spcPts val="0"/>
              </a:spcAft>
            </a:pPr>
            <a:endParaRPr lang="fi-FI" sz="2000"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Tehostetussa nuorisotyössä korostuu läsnäolo, tilannetaju ja jatkuva arviointi sekä työparin ja</a:t>
            </a:r>
          </a:p>
          <a:p>
            <a:pPr>
              <a:spcAft>
                <a:spcPts val="0"/>
              </a:spcAft>
            </a:pPr>
            <a:r>
              <a:rPr lang="fi-FI" sz="2000" dirty="0">
                <a:latin typeface="Martti"/>
                <a:ea typeface="Calibri" panose="020F0502020204030204" pitchFamily="34" charset="0"/>
              </a:rPr>
              <a:t>tiimin tuki.</a:t>
            </a:r>
          </a:p>
          <a:p>
            <a:pPr>
              <a:spcAft>
                <a:spcPts val="0"/>
              </a:spcAft>
            </a:pPr>
            <a:endParaRPr lang="fi-FI" sz="2000"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Tehostettu nuorisotyö on kohdennettua ja määräaikaista. </a:t>
            </a:r>
          </a:p>
          <a:p>
            <a:pPr>
              <a:spcAft>
                <a:spcPts val="0"/>
              </a:spcAft>
            </a:pPr>
            <a:endParaRPr lang="fi-FI" sz="2000"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Tehostetussa nuorisotyössä toimintojen aukioloajat voivat olla laajennettuja ja työtä voidaan jalkauttaa myös kentälle.</a:t>
            </a:r>
          </a:p>
          <a:p>
            <a:pPr>
              <a:spcAft>
                <a:spcPts val="0"/>
              </a:spcAft>
            </a:pPr>
            <a:endParaRPr lang="fi-FI" sz="2000"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Tehostetun nuorisotyön tiimissä on mukana useita eri nuorisotyötä tekeviä paikallisia tahoja.</a:t>
            </a:r>
          </a:p>
          <a:p>
            <a:pPr>
              <a:spcAft>
                <a:spcPts val="0"/>
              </a:spcAft>
            </a:pPr>
            <a:endParaRPr lang="fi-FI" sz="2000" dirty="0">
              <a:latin typeface="Martti"/>
              <a:ea typeface="Calibri" panose="020F0502020204030204" pitchFamily="34" charset="0"/>
            </a:endParaRPr>
          </a:p>
          <a:p>
            <a:pPr>
              <a:spcAft>
                <a:spcPts val="0"/>
              </a:spcAft>
            </a:pPr>
            <a:r>
              <a:rPr lang="fi-FI" sz="2000" dirty="0">
                <a:latin typeface="Martti"/>
                <a:ea typeface="Calibri" panose="020F0502020204030204" pitchFamily="34" charset="0"/>
              </a:rPr>
              <a:t>Vapaa-aikapalvelupäällikkö vastaa toimintamallin päivittämisestä vuosittain / tarvittaessa.</a:t>
            </a: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1</a:t>
            </a:r>
          </a:p>
        </p:txBody>
      </p:sp>
    </p:spTree>
    <p:extLst>
      <p:ext uri="{BB962C8B-B14F-4D97-AF65-F5344CB8AC3E}">
        <p14:creationId xmlns:p14="http://schemas.microsoft.com/office/powerpoint/2010/main" val="228677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yhmä 3"/>
          <p:cNvGrpSpPr/>
          <p:nvPr/>
        </p:nvGrpSpPr>
        <p:grpSpPr>
          <a:xfrm>
            <a:off x="488515" y="889348"/>
            <a:ext cx="5837129" cy="8392438"/>
            <a:chOff x="488515" y="977030"/>
            <a:chExt cx="5837129" cy="8304756"/>
          </a:xfrm>
        </p:grpSpPr>
        <p:sp>
          <p:nvSpPr>
            <p:cNvPr id="5" name="Suorakulmio 4"/>
            <p:cNvSpPr/>
            <p:nvPr/>
          </p:nvSpPr>
          <p:spPr>
            <a:xfrm>
              <a:off x="488515" y="977030"/>
              <a:ext cx="5837129" cy="8304756"/>
            </a:xfrm>
            <a:prstGeom prst="rect">
              <a:avLst/>
            </a:prstGeom>
            <a:noFill/>
          </p:spPr>
        </p:sp>
        <p:sp>
          <p:nvSpPr>
            <p:cNvPr id="6" name="Puolivapaa piirto 5"/>
            <p:cNvSpPr/>
            <p:nvPr/>
          </p:nvSpPr>
          <p:spPr>
            <a:xfrm>
              <a:off x="751556" y="982466"/>
              <a:ext cx="5311046" cy="893648"/>
            </a:xfrm>
            <a:custGeom>
              <a:avLst/>
              <a:gdLst>
                <a:gd name="connsiteX0" fmla="*/ 0 w 5311046"/>
                <a:gd name="connsiteY0" fmla="*/ 111079 h 1110787"/>
                <a:gd name="connsiteX1" fmla="*/ 111079 w 5311046"/>
                <a:gd name="connsiteY1" fmla="*/ 0 h 1110787"/>
                <a:gd name="connsiteX2" fmla="*/ 5199967 w 5311046"/>
                <a:gd name="connsiteY2" fmla="*/ 0 h 1110787"/>
                <a:gd name="connsiteX3" fmla="*/ 5311046 w 5311046"/>
                <a:gd name="connsiteY3" fmla="*/ 111079 h 1110787"/>
                <a:gd name="connsiteX4" fmla="*/ 5311046 w 5311046"/>
                <a:gd name="connsiteY4" fmla="*/ 999708 h 1110787"/>
                <a:gd name="connsiteX5" fmla="*/ 5199967 w 5311046"/>
                <a:gd name="connsiteY5" fmla="*/ 1110787 h 1110787"/>
                <a:gd name="connsiteX6" fmla="*/ 111079 w 5311046"/>
                <a:gd name="connsiteY6" fmla="*/ 1110787 h 1110787"/>
                <a:gd name="connsiteX7" fmla="*/ 0 w 5311046"/>
                <a:gd name="connsiteY7" fmla="*/ 999708 h 1110787"/>
                <a:gd name="connsiteX8" fmla="*/ 0 w 5311046"/>
                <a:gd name="connsiteY8" fmla="*/ 111079 h 111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046" h="1110787">
                  <a:moveTo>
                    <a:pt x="0" y="111079"/>
                  </a:moveTo>
                  <a:cubicBezTo>
                    <a:pt x="0" y="49732"/>
                    <a:pt x="49732" y="0"/>
                    <a:pt x="111079" y="0"/>
                  </a:cubicBezTo>
                  <a:lnTo>
                    <a:pt x="5199967" y="0"/>
                  </a:lnTo>
                  <a:cubicBezTo>
                    <a:pt x="5261314" y="0"/>
                    <a:pt x="5311046" y="49732"/>
                    <a:pt x="5311046" y="111079"/>
                  </a:cubicBezTo>
                  <a:lnTo>
                    <a:pt x="5311046" y="999708"/>
                  </a:lnTo>
                  <a:cubicBezTo>
                    <a:pt x="5311046" y="1061055"/>
                    <a:pt x="5261314" y="1110787"/>
                    <a:pt x="5199967" y="1110787"/>
                  </a:cubicBezTo>
                  <a:lnTo>
                    <a:pt x="111079" y="1110787"/>
                  </a:lnTo>
                  <a:cubicBezTo>
                    <a:pt x="49732" y="1110787"/>
                    <a:pt x="0" y="1061055"/>
                    <a:pt x="0" y="999708"/>
                  </a:cubicBezTo>
                  <a:lnTo>
                    <a:pt x="0" y="111079"/>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114" tIns="101114" rIns="101114" bIns="101114" numCol="1" spcCol="1270" anchor="ctr" anchorCtr="0">
              <a:noAutofit/>
            </a:bodyPr>
            <a:lstStyle/>
            <a:p>
              <a:pPr lvl="0" algn="ctr" defTabSz="800100">
                <a:lnSpc>
                  <a:spcPct val="90000"/>
                </a:lnSpc>
                <a:spcBef>
                  <a:spcPct val="0"/>
                </a:spcBef>
                <a:spcAft>
                  <a:spcPct val="35000"/>
                </a:spcAft>
              </a:pPr>
              <a:r>
                <a:rPr lang="fi-FI" sz="1800" kern="1200" dirty="0">
                  <a:ln>
                    <a:noFill/>
                  </a:ln>
                  <a:solidFill>
                    <a:schemeClr val="tx1"/>
                  </a:solidFill>
                  <a:latin typeface="Martti"/>
                  <a:cs typeface="Arial" panose="020B0604020202020204" pitchFamily="34" charset="0"/>
                </a:rPr>
                <a:t>TIETO TAPAHTUNEESTA, MIKÄ VOI KÄYNNISTÄÄ TEHOSTETUN NUORISOTYÖN</a:t>
              </a:r>
            </a:p>
          </p:txBody>
        </p:sp>
        <p:sp>
          <p:nvSpPr>
            <p:cNvPr id="8" name="Puolivapaa piirto 7"/>
            <p:cNvSpPr/>
            <p:nvPr/>
          </p:nvSpPr>
          <p:spPr>
            <a:xfrm>
              <a:off x="755739" y="2396856"/>
              <a:ext cx="5255998" cy="872448"/>
            </a:xfrm>
            <a:custGeom>
              <a:avLst/>
              <a:gdLst>
                <a:gd name="connsiteX0" fmla="*/ 0 w 5255998"/>
                <a:gd name="connsiteY0" fmla="*/ 87245 h 872448"/>
                <a:gd name="connsiteX1" fmla="*/ 87245 w 5255998"/>
                <a:gd name="connsiteY1" fmla="*/ 0 h 872448"/>
                <a:gd name="connsiteX2" fmla="*/ 5168753 w 5255998"/>
                <a:gd name="connsiteY2" fmla="*/ 0 h 872448"/>
                <a:gd name="connsiteX3" fmla="*/ 5255998 w 5255998"/>
                <a:gd name="connsiteY3" fmla="*/ 87245 h 872448"/>
                <a:gd name="connsiteX4" fmla="*/ 5255998 w 5255998"/>
                <a:gd name="connsiteY4" fmla="*/ 785203 h 872448"/>
                <a:gd name="connsiteX5" fmla="*/ 5168753 w 5255998"/>
                <a:gd name="connsiteY5" fmla="*/ 872448 h 872448"/>
                <a:gd name="connsiteX6" fmla="*/ 87245 w 5255998"/>
                <a:gd name="connsiteY6" fmla="*/ 872448 h 872448"/>
                <a:gd name="connsiteX7" fmla="*/ 0 w 5255998"/>
                <a:gd name="connsiteY7" fmla="*/ 785203 h 872448"/>
                <a:gd name="connsiteX8" fmla="*/ 0 w 5255998"/>
                <a:gd name="connsiteY8" fmla="*/ 87245 h 87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998" h="872448">
                  <a:moveTo>
                    <a:pt x="0" y="87245"/>
                  </a:moveTo>
                  <a:cubicBezTo>
                    <a:pt x="0" y="39061"/>
                    <a:pt x="39061" y="0"/>
                    <a:pt x="87245" y="0"/>
                  </a:cubicBezTo>
                  <a:lnTo>
                    <a:pt x="5168753" y="0"/>
                  </a:lnTo>
                  <a:cubicBezTo>
                    <a:pt x="5216937" y="0"/>
                    <a:pt x="5255998" y="39061"/>
                    <a:pt x="5255998" y="87245"/>
                  </a:cubicBezTo>
                  <a:lnTo>
                    <a:pt x="5255998" y="785203"/>
                  </a:lnTo>
                  <a:cubicBezTo>
                    <a:pt x="5255998" y="833387"/>
                    <a:pt x="5216937" y="872448"/>
                    <a:pt x="5168753" y="872448"/>
                  </a:cubicBezTo>
                  <a:lnTo>
                    <a:pt x="87245" y="872448"/>
                  </a:lnTo>
                  <a:cubicBezTo>
                    <a:pt x="39061" y="872448"/>
                    <a:pt x="0" y="833387"/>
                    <a:pt x="0" y="785203"/>
                  </a:cubicBezTo>
                  <a:lnTo>
                    <a:pt x="0" y="87245"/>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133" tIns="94133" rIns="94133" bIns="94133" numCol="1" spcCol="1270" anchor="ctr" anchorCtr="0">
              <a:noAutofit/>
            </a:bodyPr>
            <a:lstStyle/>
            <a:p>
              <a:pPr lvl="0" algn="ctr" defTabSz="800100">
                <a:lnSpc>
                  <a:spcPct val="90000"/>
                </a:lnSpc>
                <a:spcBef>
                  <a:spcPct val="0"/>
                </a:spcBef>
                <a:spcAft>
                  <a:spcPct val="35000"/>
                </a:spcAft>
              </a:pPr>
              <a:r>
                <a:rPr lang="fi-FI" sz="1800" kern="1200" dirty="0">
                  <a:ln>
                    <a:noFill/>
                  </a:ln>
                  <a:solidFill>
                    <a:schemeClr val="tx1"/>
                  </a:solidFill>
                  <a:latin typeface="Martti"/>
                  <a:cs typeface="Arial" panose="020B0604020202020204" pitchFamily="34" charset="0"/>
                </a:rPr>
                <a:t>YHTEYS TEHOSTETUN NUORISOTYÖN YHDYSHENKILÖÖN</a:t>
              </a:r>
            </a:p>
          </p:txBody>
        </p:sp>
        <p:sp>
          <p:nvSpPr>
            <p:cNvPr id="10" name="Puolivapaa piirto 9"/>
            <p:cNvSpPr/>
            <p:nvPr/>
          </p:nvSpPr>
          <p:spPr>
            <a:xfrm>
              <a:off x="829080" y="3787349"/>
              <a:ext cx="5246222" cy="951682"/>
            </a:xfrm>
            <a:custGeom>
              <a:avLst/>
              <a:gdLst>
                <a:gd name="connsiteX0" fmla="*/ 0 w 5246222"/>
                <a:gd name="connsiteY0" fmla="*/ 95168 h 951682"/>
                <a:gd name="connsiteX1" fmla="*/ 95168 w 5246222"/>
                <a:gd name="connsiteY1" fmla="*/ 0 h 951682"/>
                <a:gd name="connsiteX2" fmla="*/ 5151054 w 5246222"/>
                <a:gd name="connsiteY2" fmla="*/ 0 h 951682"/>
                <a:gd name="connsiteX3" fmla="*/ 5246222 w 5246222"/>
                <a:gd name="connsiteY3" fmla="*/ 95168 h 951682"/>
                <a:gd name="connsiteX4" fmla="*/ 5246222 w 5246222"/>
                <a:gd name="connsiteY4" fmla="*/ 856514 h 951682"/>
                <a:gd name="connsiteX5" fmla="*/ 5151054 w 5246222"/>
                <a:gd name="connsiteY5" fmla="*/ 951682 h 951682"/>
                <a:gd name="connsiteX6" fmla="*/ 95168 w 5246222"/>
                <a:gd name="connsiteY6" fmla="*/ 951682 h 951682"/>
                <a:gd name="connsiteX7" fmla="*/ 0 w 5246222"/>
                <a:gd name="connsiteY7" fmla="*/ 856514 h 951682"/>
                <a:gd name="connsiteX8" fmla="*/ 0 w 5246222"/>
                <a:gd name="connsiteY8" fmla="*/ 95168 h 95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222" h="951682">
                  <a:moveTo>
                    <a:pt x="0" y="95168"/>
                  </a:moveTo>
                  <a:cubicBezTo>
                    <a:pt x="0" y="42608"/>
                    <a:pt x="42608" y="0"/>
                    <a:pt x="95168" y="0"/>
                  </a:cubicBezTo>
                  <a:lnTo>
                    <a:pt x="5151054" y="0"/>
                  </a:lnTo>
                  <a:cubicBezTo>
                    <a:pt x="5203614" y="0"/>
                    <a:pt x="5246222" y="42608"/>
                    <a:pt x="5246222" y="95168"/>
                  </a:cubicBezTo>
                  <a:lnTo>
                    <a:pt x="5246222" y="856514"/>
                  </a:lnTo>
                  <a:cubicBezTo>
                    <a:pt x="5246222" y="909074"/>
                    <a:pt x="5203614" y="951682"/>
                    <a:pt x="5151054" y="951682"/>
                  </a:cubicBezTo>
                  <a:lnTo>
                    <a:pt x="95168" y="951682"/>
                  </a:lnTo>
                  <a:cubicBezTo>
                    <a:pt x="42608" y="951682"/>
                    <a:pt x="0" y="909074"/>
                    <a:pt x="0" y="856514"/>
                  </a:cubicBezTo>
                  <a:lnTo>
                    <a:pt x="0" y="95168"/>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454" tIns="96454" rIns="96454" bIns="96454" numCol="1" spcCol="1270" anchor="ctr" anchorCtr="0">
              <a:noAutofit/>
            </a:bodyPr>
            <a:lstStyle/>
            <a:p>
              <a:pPr lvl="0" algn="ctr" defTabSz="800100">
                <a:lnSpc>
                  <a:spcPct val="90000"/>
                </a:lnSpc>
                <a:spcBef>
                  <a:spcPct val="0"/>
                </a:spcBef>
                <a:spcAft>
                  <a:spcPct val="35000"/>
                </a:spcAft>
              </a:pPr>
              <a:r>
                <a:rPr lang="fi-FI" sz="1800" kern="1200" dirty="0">
                  <a:ln>
                    <a:noFill/>
                  </a:ln>
                  <a:solidFill>
                    <a:schemeClr val="tx1"/>
                  </a:solidFill>
                  <a:latin typeface="Martti"/>
                  <a:cs typeface="Arial" panose="020B0604020202020204" pitchFamily="34" charset="0"/>
                </a:rPr>
                <a:t>ALKUSELVITYS, PÄÄTÖS TEHOSTETUN NUORISOTYÖN ALOITTAMISESTA </a:t>
              </a:r>
            </a:p>
          </p:txBody>
        </p:sp>
        <p:sp>
          <p:nvSpPr>
            <p:cNvPr id="12" name="Puolivapaa piirto 11"/>
            <p:cNvSpPr/>
            <p:nvPr/>
          </p:nvSpPr>
          <p:spPr>
            <a:xfrm>
              <a:off x="841829" y="5159396"/>
              <a:ext cx="5233473" cy="995027"/>
            </a:xfrm>
            <a:custGeom>
              <a:avLst/>
              <a:gdLst>
                <a:gd name="connsiteX0" fmla="*/ 0 w 5233473"/>
                <a:gd name="connsiteY0" fmla="*/ 113570 h 1135698"/>
                <a:gd name="connsiteX1" fmla="*/ 113570 w 5233473"/>
                <a:gd name="connsiteY1" fmla="*/ 0 h 1135698"/>
                <a:gd name="connsiteX2" fmla="*/ 5119903 w 5233473"/>
                <a:gd name="connsiteY2" fmla="*/ 0 h 1135698"/>
                <a:gd name="connsiteX3" fmla="*/ 5233473 w 5233473"/>
                <a:gd name="connsiteY3" fmla="*/ 113570 h 1135698"/>
                <a:gd name="connsiteX4" fmla="*/ 5233473 w 5233473"/>
                <a:gd name="connsiteY4" fmla="*/ 1022128 h 1135698"/>
                <a:gd name="connsiteX5" fmla="*/ 5119903 w 5233473"/>
                <a:gd name="connsiteY5" fmla="*/ 1135698 h 1135698"/>
                <a:gd name="connsiteX6" fmla="*/ 113570 w 5233473"/>
                <a:gd name="connsiteY6" fmla="*/ 1135698 h 1135698"/>
                <a:gd name="connsiteX7" fmla="*/ 0 w 5233473"/>
                <a:gd name="connsiteY7" fmla="*/ 1022128 h 1135698"/>
                <a:gd name="connsiteX8" fmla="*/ 0 w 5233473"/>
                <a:gd name="connsiteY8" fmla="*/ 113570 h 11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473" h="1135698">
                  <a:moveTo>
                    <a:pt x="0" y="113570"/>
                  </a:moveTo>
                  <a:cubicBezTo>
                    <a:pt x="0" y="50847"/>
                    <a:pt x="50847" y="0"/>
                    <a:pt x="113570" y="0"/>
                  </a:cubicBezTo>
                  <a:lnTo>
                    <a:pt x="5119903" y="0"/>
                  </a:lnTo>
                  <a:cubicBezTo>
                    <a:pt x="5182626" y="0"/>
                    <a:pt x="5233473" y="50847"/>
                    <a:pt x="5233473" y="113570"/>
                  </a:cubicBezTo>
                  <a:lnTo>
                    <a:pt x="5233473" y="1022128"/>
                  </a:lnTo>
                  <a:cubicBezTo>
                    <a:pt x="5233473" y="1084851"/>
                    <a:pt x="5182626" y="1135698"/>
                    <a:pt x="5119903" y="1135698"/>
                  </a:cubicBezTo>
                  <a:lnTo>
                    <a:pt x="113570" y="1135698"/>
                  </a:lnTo>
                  <a:cubicBezTo>
                    <a:pt x="50847" y="1135698"/>
                    <a:pt x="0" y="1084851"/>
                    <a:pt x="0" y="1022128"/>
                  </a:cubicBezTo>
                  <a:lnTo>
                    <a:pt x="0" y="113570"/>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843" tIns="101843" rIns="101843" bIns="101843" numCol="1" spcCol="1270" anchor="ctr" anchorCtr="0">
              <a:noAutofit/>
            </a:bodyPr>
            <a:lstStyle/>
            <a:p>
              <a:pPr lvl="0" algn="ctr" defTabSz="800100">
                <a:lnSpc>
                  <a:spcPct val="90000"/>
                </a:lnSpc>
                <a:spcBef>
                  <a:spcPct val="0"/>
                </a:spcBef>
                <a:spcAft>
                  <a:spcPct val="35000"/>
                </a:spcAft>
              </a:pPr>
              <a:br>
                <a:rPr lang="fi-FI" sz="1800" kern="1200" dirty="0">
                  <a:ln>
                    <a:noFill/>
                  </a:ln>
                  <a:solidFill>
                    <a:schemeClr val="tx1"/>
                  </a:solidFill>
                  <a:latin typeface="Arial" panose="020B0604020202020204" pitchFamily="34" charset="0"/>
                  <a:cs typeface="Arial" panose="020B0604020202020204" pitchFamily="34" charset="0"/>
                </a:rPr>
              </a:br>
              <a:r>
                <a:rPr lang="fi-FI" sz="1800" kern="1200" dirty="0">
                  <a:ln>
                    <a:noFill/>
                  </a:ln>
                  <a:solidFill>
                    <a:schemeClr val="tx1"/>
                  </a:solidFill>
                  <a:latin typeface="Martti"/>
                  <a:cs typeface="Arial" panose="020B0604020202020204" pitchFamily="34" charset="0"/>
                </a:rPr>
                <a:t>ILMOITUS TEHOSTETUN NUORISOTYÖN WHATSAPP –RYHMÄÄN JA SIVISTYSTOIMEN JOHTORYHMÄN WHATSAPP -RYHMÄÄN</a:t>
              </a:r>
            </a:p>
            <a:p>
              <a:pPr lvl="0" algn="ctr" defTabSz="800100">
                <a:lnSpc>
                  <a:spcPct val="90000"/>
                </a:lnSpc>
                <a:spcBef>
                  <a:spcPct val="0"/>
                </a:spcBef>
                <a:spcAft>
                  <a:spcPct val="35000"/>
                </a:spcAft>
              </a:pPr>
              <a:endParaRPr lang="fi-FI" sz="1800" kern="1200" dirty="0">
                <a:ln>
                  <a:noFill/>
                </a:ln>
                <a:solidFill>
                  <a:schemeClr val="tx1"/>
                </a:solidFill>
                <a:latin typeface="Arial" panose="020B0604020202020204" pitchFamily="34" charset="0"/>
                <a:cs typeface="Arial" panose="020B0604020202020204" pitchFamily="34" charset="0"/>
              </a:endParaRPr>
            </a:p>
          </p:txBody>
        </p:sp>
        <p:sp>
          <p:nvSpPr>
            <p:cNvPr id="14" name="Puolivapaa piirto 13"/>
            <p:cNvSpPr/>
            <p:nvPr/>
          </p:nvSpPr>
          <p:spPr>
            <a:xfrm>
              <a:off x="829080" y="6596969"/>
              <a:ext cx="5202953" cy="563102"/>
            </a:xfrm>
            <a:custGeom>
              <a:avLst/>
              <a:gdLst>
                <a:gd name="connsiteX0" fmla="*/ 0 w 5202953"/>
                <a:gd name="connsiteY0" fmla="*/ 56310 h 563102"/>
                <a:gd name="connsiteX1" fmla="*/ 56310 w 5202953"/>
                <a:gd name="connsiteY1" fmla="*/ 0 h 563102"/>
                <a:gd name="connsiteX2" fmla="*/ 5146643 w 5202953"/>
                <a:gd name="connsiteY2" fmla="*/ 0 h 563102"/>
                <a:gd name="connsiteX3" fmla="*/ 5202953 w 5202953"/>
                <a:gd name="connsiteY3" fmla="*/ 56310 h 563102"/>
                <a:gd name="connsiteX4" fmla="*/ 5202953 w 5202953"/>
                <a:gd name="connsiteY4" fmla="*/ 506792 h 563102"/>
                <a:gd name="connsiteX5" fmla="*/ 5146643 w 5202953"/>
                <a:gd name="connsiteY5" fmla="*/ 563102 h 563102"/>
                <a:gd name="connsiteX6" fmla="*/ 56310 w 5202953"/>
                <a:gd name="connsiteY6" fmla="*/ 563102 h 563102"/>
                <a:gd name="connsiteX7" fmla="*/ 0 w 5202953"/>
                <a:gd name="connsiteY7" fmla="*/ 506792 h 563102"/>
                <a:gd name="connsiteX8" fmla="*/ 0 w 5202953"/>
                <a:gd name="connsiteY8" fmla="*/ 56310 h 56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2953" h="563102">
                  <a:moveTo>
                    <a:pt x="0" y="56310"/>
                  </a:moveTo>
                  <a:cubicBezTo>
                    <a:pt x="0" y="25211"/>
                    <a:pt x="25211" y="0"/>
                    <a:pt x="56310" y="0"/>
                  </a:cubicBezTo>
                  <a:lnTo>
                    <a:pt x="5146643" y="0"/>
                  </a:lnTo>
                  <a:cubicBezTo>
                    <a:pt x="5177742" y="0"/>
                    <a:pt x="5202953" y="25211"/>
                    <a:pt x="5202953" y="56310"/>
                  </a:cubicBezTo>
                  <a:lnTo>
                    <a:pt x="5202953" y="506792"/>
                  </a:lnTo>
                  <a:cubicBezTo>
                    <a:pt x="5202953" y="537891"/>
                    <a:pt x="5177742" y="563102"/>
                    <a:pt x="5146643" y="563102"/>
                  </a:cubicBezTo>
                  <a:lnTo>
                    <a:pt x="56310" y="563102"/>
                  </a:lnTo>
                  <a:cubicBezTo>
                    <a:pt x="25211" y="563102"/>
                    <a:pt x="0" y="537891"/>
                    <a:pt x="0" y="506792"/>
                  </a:cubicBezTo>
                  <a:lnTo>
                    <a:pt x="0" y="56310"/>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073" tIns="85073" rIns="85073" bIns="85073" numCol="1" spcCol="1270" anchor="ctr" anchorCtr="0">
              <a:noAutofit/>
            </a:bodyPr>
            <a:lstStyle/>
            <a:p>
              <a:pPr lvl="0" algn="ctr" defTabSz="800100">
                <a:lnSpc>
                  <a:spcPct val="90000"/>
                </a:lnSpc>
                <a:spcBef>
                  <a:spcPct val="0"/>
                </a:spcBef>
                <a:spcAft>
                  <a:spcPct val="35000"/>
                </a:spcAft>
              </a:pPr>
              <a:r>
                <a:rPr lang="fi-FI" sz="1800" kern="1200" dirty="0">
                  <a:ln>
                    <a:noFill/>
                  </a:ln>
                  <a:solidFill>
                    <a:schemeClr val="tx1"/>
                  </a:solidFill>
                  <a:latin typeface="Martti"/>
                  <a:cs typeface="Arial" panose="020B0604020202020204" pitchFamily="34" charset="0"/>
                </a:rPr>
                <a:t>ALOITUSPALAVERI</a:t>
              </a:r>
            </a:p>
          </p:txBody>
        </p:sp>
        <p:sp>
          <p:nvSpPr>
            <p:cNvPr id="16" name="Puolivapaa piirto 15"/>
            <p:cNvSpPr/>
            <p:nvPr/>
          </p:nvSpPr>
          <p:spPr>
            <a:xfrm>
              <a:off x="886946" y="7477671"/>
              <a:ext cx="1952095" cy="563102"/>
            </a:xfrm>
            <a:custGeom>
              <a:avLst/>
              <a:gdLst>
                <a:gd name="connsiteX0" fmla="*/ 0 w 1952095"/>
                <a:gd name="connsiteY0" fmla="*/ 56310 h 563102"/>
                <a:gd name="connsiteX1" fmla="*/ 56310 w 1952095"/>
                <a:gd name="connsiteY1" fmla="*/ 0 h 563102"/>
                <a:gd name="connsiteX2" fmla="*/ 1895785 w 1952095"/>
                <a:gd name="connsiteY2" fmla="*/ 0 h 563102"/>
                <a:gd name="connsiteX3" fmla="*/ 1952095 w 1952095"/>
                <a:gd name="connsiteY3" fmla="*/ 56310 h 563102"/>
                <a:gd name="connsiteX4" fmla="*/ 1952095 w 1952095"/>
                <a:gd name="connsiteY4" fmla="*/ 506792 h 563102"/>
                <a:gd name="connsiteX5" fmla="*/ 1895785 w 1952095"/>
                <a:gd name="connsiteY5" fmla="*/ 563102 h 563102"/>
                <a:gd name="connsiteX6" fmla="*/ 56310 w 1952095"/>
                <a:gd name="connsiteY6" fmla="*/ 563102 h 563102"/>
                <a:gd name="connsiteX7" fmla="*/ 0 w 1952095"/>
                <a:gd name="connsiteY7" fmla="*/ 506792 h 563102"/>
                <a:gd name="connsiteX8" fmla="*/ 0 w 1952095"/>
                <a:gd name="connsiteY8" fmla="*/ 56310 h 56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095" h="563102">
                  <a:moveTo>
                    <a:pt x="0" y="56310"/>
                  </a:moveTo>
                  <a:cubicBezTo>
                    <a:pt x="0" y="25211"/>
                    <a:pt x="25211" y="0"/>
                    <a:pt x="56310" y="0"/>
                  </a:cubicBezTo>
                  <a:lnTo>
                    <a:pt x="1895785" y="0"/>
                  </a:lnTo>
                  <a:cubicBezTo>
                    <a:pt x="1926884" y="0"/>
                    <a:pt x="1952095" y="25211"/>
                    <a:pt x="1952095" y="56310"/>
                  </a:cubicBezTo>
                  <a:lnTo>
                    <a:pt x="1952095" y="506792"/>
                  </a:lnTo>
                  <a:cubicBezTo>
                    <a:pt x="1952095" y="537891"/>
                    <a:pt x="1926884" y="563102"/>
                    <a:pt x="1895785" y="563102"/>
                  </a:cubicBezTo>
                  <a:lnTo>
                    <a:pt x="56310" y="563102"/>
                  </a:lnTo>
                  <a:cubicBezTo>
                    <a:pt x="25211" y="563102"/>
                    <a:pt x="0" y="537891"/>
                    <a:pt x="0" y="506792"/>
                  </a:cubicBezTo>
                  <a:lnTo>
                    <a:pt x="0" y="56310"/>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073" tIns="85073" rIns="85073" bIns="85073" numCol="1" spcCol="1270" anchor="ctr" anchorCtr="0">
              <a:noAutofit/>
            </a:bodyPr>
            <a:lstStyle/>
            <a:p>
              <a:pPr lvl="0" algn="ctr" defTabSz="800100">
                <a:lnSpc>
                  <a:spcPct val="90000"/>
                </a:lnSpc>
                <a:spcBef>
                  <a:spcPct val="0"/>
                </a:spcBef>
                <a:spcAft>
                  <a:spcPct val="35000"/>
                </a:spcAft>
              </a:pPr>
              <a:r>
                <a:rPr lang="fi-FI" sz="1800" kern="1200" dirty="0">
                  <a:ln>
                    <a:noFill/>
                  </a:ln>
                  <a:solidFill>
                    <a:schemeClr val="tx1"/>
                  </a:solidFill>
                  <a:latin typeface="Martti"/>
                  <a:cs typeface="Arial" panose="020B0604020202020204" pitchFamily="34" charset="0"/>
                </a:rPr>
                <a:t>TOIMINTA</a:t>
              </a:r>
              <a:r>
                <a:rPr lang="fi-FI" sz="1800" kern="1200" dirty="0">
                  <a:ln>
                    <a:noFill/>
                  </a:ln>
                  <a:solidFill>
                    <a:schemeClr val="tx1"/>
                  </a:solidFill>
                  <a:latin typeface="Arial" panose="020B0604020202020204" pitchFamily="34" charset="0"/>
                  <a:cs typeface="Arial" panose="020B0604020202020204" pitchFamily="34" charset="0"/>
                </a:rPr>
                <a:t> </a:t>
              </a:r>
            </a:p>
          </p:txBody>
        </p:sp>
        <p:sp>
          <p:nvSpPr>
            <p:cNvPr id="18" name="Puolivapaa piirto 17"/>
            <p:cNvSpPr/>
            <p:nvPr/>
          </p:nvSpPr>
          <p:spPr>
            <a:xfrm>
              <a:off x="3767990" y="7477671"/>
              <a:ext cx="2199252" cy="563102"/>
            </a:xfrm>
            <a:custGeom>
              <a:avLst/>
              <a:gdLst>
                <a:gd name="connsiteX0" fmla="*/ 0 w 2199252"/>
                <a:gd name="connsiteY0" fmla="*/ 56310 h 563102"/>
                <a:gd name="connsiteX1" fmla="*/ 56310 w 2199252"/>
                <a:gd name="connsiteY1" fmla="*/ 0 h 563102"/>
                <a:gd name="connsiteX2" fmla="*/ 2142942 w 2199252"/>
                <a:gd name="connsiteY2" fmla="*/ 0 h 563102"/>
                <a:gd name="connsiteX3" fmla="*/ 2199252 w 2199252"/>
                <a:gd name="connsiteY3" fmla="*/ 56310 h 563102"/>
                <a:gd name="connsiteX4" fmla="*/ 2199252 w 2199252"/>
                <a:gd name="connsiteY4" fmla="*/ 506792 h 563102"/>
                <a:gd name="connsiteX5" fmla="*/ 2142942 w 2199252"/>
                <a:gd name="connsiteY5" fmla="*/ 563102 h 563102"/>
                <a:gd name="connsiteX6" fmla="*/ 56310 w 2199252"/>
                <a:gd name="connsiteY6" fmla="*/ 563102 h 563102"/>
                <a:gd name="connsiteX7" fmla="*/ 0 w 2199252"/>
                <a:gd name="connsiteY7" fmla="*/ 506792 h 563102"/>
                <a:gd name="connsiteX8" fmla="*/ 0 w 2199252"/>
                <a:gd name="connsiteY8" fmla="*/ 56310 h 56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252" h="563102">
                  <a:moveTo>
                    <a:pt x="0" y="56310"/>
                  </a:moveTo>
                  <a:cubicBezTo>
                    <a:pt x="0" y="25211"/>
                    <a:pt x="25211" y="0"/>
                    <a:pt x="56310" y="0"/>
                  </a:cubicBezTo>
                  <a:lnTo>
                    <a:pt x="2142942" y="0"/>
                  </a:lnTo>
                  <a:cubicBezTo>
                    <a:pt x="2174041" y="0"/>
                    <a:pt x="2199252" y="25211"/>
                    <a:pt x="2199252" y="56310"/>
                  </a:cubicBezTo>
                  <a:lnTo>
                    <a:pt x="2199252" y="506792"/>
                  </a:lnTo>
                  <a:cubicBezTo>
                    <a:pt x="2199252" y="537891"/>
                    <a:pt x="2174041" y="563102"/>
                    <a:pt x="2142942" y="563102"/>
                  </a:cubicBezTo>
                  <a:lnTo>
                    <a:pt x="56310" y="563102"/>
                  </a:lnTo>
                  <a:cubicBezTo>
                    <a:pt x="25211" y="563102"/>
                    <a:pt x="0" y="537891"/>
                    <a:pt x="0" y="506792"/>
                  </a:cubicBezTo>
                  <a:lnTo>
                    <a:pt x="0" y="56310"/>
                  </a:lnTo>
                  <a:close/>
                </a:path>
              </a:pathLst>
            </a:custGeom>
            <a:solidFill>
              <a:schemeClr val="accent3">
                <a:lumMod val="20000"/>
                <a:lumOff val="80000"/>
              </a:schemeClr>
            </a:solidFill>
            <a:ln w="57150">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453" tIns="77453" rIns="77453" bIns="77453" numCol="1" spcCol="1270" anchor="ctr" anchorCtr="0">
              <a:noAutofit/>
            </a:bodyPr>
            <a:lstStyle/>
            <a:p>
              <a:pPr lvl="0" algn="ctr" defTabSz="711200">
                <a:lnSpc>
                  <a:spcPct val="90000"/>
                </a:lnSpc>
                <a:spcBef>
                  <a:spcPct val="0"/>
                </a:spcBef>
                <a:spcAft>
                  <a:spcPct val="35000"/>
                </a:spcAft>
              </a:pPr>
              <a:r>
                <a:rPr lang="fi-FI" sz="1600" kern="1200" dirty="0">
                  <a:ln>
                    <a:noFill/>
                  </a:ln>
                  <a:solidFill>
                    <a:schemeClr val="tx1"/>
                  </a:solidFill>
                  <a:latin typeface="Arial" panose="020B0604020202020204" pitchFamily="34" charset="0"/>
                  <a:cs typeface="Arial" panose="020B0604020202020204" pitchFamily="34" charset="0"/>
                </a:rPr>
                <a:t> </a:t>
              </a:r>
              <a:r>
                <a:rPr lang="fi-FI" sz="1600" kern="1200" dirty="0">
                  <a:ln>
                    <a:noFill/>
                  </a:ln>
                  <a:solidFill>
                    <a:schemeClr val="tx1"/>
                  </a:solidFill>
                  <a:latin typeface="Martti"/>
                  <a:cs typeface="Arial" panose="020B0604020202020204" pitchFamily="34" charset="0"/>
                </a:rPr>
                <a:t>TILANNEARVIOINTI</a:t>
              </a:r>
            </a:p>
          </p:txBody>
        </p:sp>
        <p:sp>
          <p:nvSpPr>
            <p:cNvPr id="20" name="Puolivapaa piirto 19"/>
            <p:cNvSpPr/>
            <p:nvPr/>
          </p:nvSpPr>
          <p:spPr>
            <a:xfrm>
              <a:off x="1073426" y="8375388"/>
              <a:ext cx="4717774" cy="640568"/>
            </a:xfrm>
            <a:custGeom>
              <a:avLst/>
              <a:gdLst>
                <a:gd name="connsiteX0" fmla="*/ 0 w 3372623"/>
                <a:gd name="connsiteY0" fmla="*/ 56310 h 563102"/>
                <a:gd name="connsiteX1" fmla="*/ 56310 w 3372623"/>
                <a:gd name="connsiteY1" fmla="*/ 0 h 563102"/>
                <a:gd name="connsiteX2" fmla="*/ 3316313 w 3372623"/>
                <a:gd name="connsiteY2" fmla="*/ 0 h 563102"/>
                <a:gd name="connsiteX3" fmla="*/ 3372623 w 3372623"/>
                <a:gd name="connsiteY3" fmla="*/ 56310 h 563102"/>
                <a:gd name="connsiteX4" fmla="*/ 3372623 w 3372623"/>
                <a:gd name="connsiteY4" fmla="*/ 506792 h 563102"/>
                <a:gd name="connsiteX5" fmla="*/ 3316313 w 3372623"/>
                <a:gd name="connsiteY5" fmla="*/ 563102 h 563102"/>
                <a:gd name="connsiteX6" fmla="*/ 56310 w 3372623"/>
                <a:gd name="connsiteY6" fmla="*/ 563102 h 563102"/>
                <a:gd name="connsiteX7" fmla="*/ 0 w 3372623"/>
                <a:gd name="connsiteY7" fmla="*/ 506792 h 563102"/>
                <a:gd name="connsiteX8" fmla="*/ 0 w 3372623"/>
                <a:gd name="connsiteY8" fmla="*/ 56310 h 56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2623" h="563102">
                  <a:moveTo>
                    <a:pt x="0" y="56310"/>
                  </a:moveTo>
                  <a:cubicBezTo>
                    <a:pt x="0" y="25211"/>
                    <a:pt x="25211" y="0"/>
                    <a:pt x="56310" y="0"/>
                  </a:cubicBezTo>
                  <a:lnTo>
                    <a:pt x="3316313" y="0"/>
                  </a:lnTo>
                  <a:cubicBezTo>
                    <a:pt x="3347412" y="0"/>
                    <a:pt x="3372623" y="25211"/>
                    <a:pt x="3372623" y="56310"/>
                  </a:cubicBezTo>
                  <a:lnTo>
                    <a:pt x="3372623" y="506792"/>
                  </a:lnTo>
                  <a:cubicBezTo>
                    <a:pt x="3372623" y="537891"/>
                    <a:pt x="3347412" y="563102"/>
                    <a:pt x="3316313" y="563102"/>
                  </a:cubicBezTo>
                  <a:lnTo>
                    <a:pt x="56310" y="563102"/>
                  </a:lnTo>
                  <a:cubicBezTo>
                    <a:pt x="25211" y="563102"/>
                    <a:pt x="0" y="537891"/>
                    <a:pt x="0" y="506792"/>
                  </a:cubicBezTo>
                  <a:lnTo>
                    <a:pt x="0" y="56310"/>
                  </a:lnTo>
                  <a:close/>
                </a:path>
              </a:pathLst>
            </a:custGeom>
            <a:solidFill>
              <a:schemeClr val="accent3">
                <a:lumMod val="20000"/>
                <a:lumOff val="80000"/>
              </a:schemeClr>
            </a:solidFill>
            <a:ln w="57150">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073" tIns="85073" rIns="85073" bIns="85073" numCol="1" spcCol="1270" anchor="ctr" anchorCtr="0">
              <a:noAutofit/>
            </a:bodyPr>
            <a:lstStyle/>
            <a:p>
              <a:pPr lvl="0" algn="ctr" defTabSz="800100">
                <a:lnSpc>
                  <a:spcPct val="90000"/>
                </a:lnSpc>
                <a:spcBef>
                  <a:spcPct val="0"/>
                </a:spcBef>
                <a:spcAft>
                  <a:spcPct val="35000"/>
                </a:spcAft>
              </a:pPr>
              <a:r>
                <a:rPr lang="fi-FI" sz="1800" kern="1200" dirty="0">
                  <a:ln>
                    <a:noFill/>
                  </a:ln>
                  <a:solidFill>
                    <a:schemeClr val="tx1"/>
                  </a:solidFill>
                  <a:latin typeface="Martti"/>
                  <a:cs typeface="Arial" panose="020B0604020202020204" pitchFamily="34" charset="0"/>
                </a:rPr>
                <a:t>TEHOSTETUN NUORISOTYÖN PÄÄTTÄMINEN, LOPPURAPORTOINTI</a:t>
              </a:r>
            </a:p>
          </p:txBody>
        </p:sp>
      </p:grpSp>
      <p:sp>
        <p:nvSpPr>
          <p:cNvPr id="3" name="Nuoli vasemmalle ja oikealle 2"/>
          <p:cNvSpPr/>
          <p:nvPr/>
        </p:nvSpPr>
        <p:spPr>
          <a:xfrm>
            <a:off x="2925829" y="7531059"/>
            <a:ext cx="755373" cy="467902"/>
          </a:xfrm>
          <a:prstGeom prst="leftRightArrow">
            <a:avLst/>
          </a:prstGeom>
          <a:solidFill>
            <a:schemeClr val="tx1"/>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488515" y="112362"/>
            <a:ext cx="6112701" cy="400110"/>
          </a:xfrm>
          <a:prstGeom prst="rect">
            <a:avLst/>
          </a:prstGeom>
          <a:noFill/>
        </p:spPr>
        <p:txBody>
          <a:bodyPr wrap="square" rtlCol="0">
            <a:spAutoFit/>
          </a:bodyPr>
          <a:lstStyle/>
          <a:p>
            <a:r>
              <a:rPr lang="fi-FI" sz="2000" b="1" dirty="0">
                <a:latin typeface="Martti"/>
              </a:rPr>
              <a:t>TEHOSTETUN NUORISOTYÖN PROSESSI</a:t>
            </a:r>
          </a:p>
        </p:txBody>
      </p:sp>
      <p:sp>
        <p:nvSpPr>
          <p:cNvPr id="2" name="Alanuoli 1"/>
          <p:cNvSpPr/>
          <p:nvPr/>
        </p:nvSpPr>
        <p:spPr>
          <a:xfrm>
            <a:off x="3231715" y="1878904"/>
            <a:ext cx="449487"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Alanuoli 21"/>
          <p:cNvSpPr/>
          <p:nvPr/>
        </p:nvSpPr>
        <p:spPr>
          <a:xfrm>
            <a:off x="3227447" y="3257973"/>
            <a:ext cx="449487"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Alanuoli 22"/>
          <p:cNvSpPr/>
          <p:nvPr/>
        </p:nvSpPr>
        <p:spPr>
          <a:xfrm>
            <a:off x="3233821" y="4738488"/>
            <a:ext cx="449487"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Alanuoli 23"/>
          <p:cNvSpPr/>
          <p:nvPr/>
        </p:nvSpPr>
        <p:spPr>
          <a:xfrm>
            <a:off x="3233820" y="6165513"/>
            <a:ext cx="449487"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Alanuoli 24"/>
          <p:cNvSpPr/>
          <p:nvPr/>
        </p:nvSpPr>
        <p:spPr>
          <a:xfrm>
            <a:off x="1638249" y="6993046"/>
            <a:ext cx="449487"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Alanuoli 25"/>
          <p:cNvSpPr/>
          <p:nvPr/>
        </p:nvSpPr>
        <p:spPr>
          <a:xfrm>
            <a:off x="4610151" y="7905931"/>
            <a:ext cx="449487" cy="4008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kstiruutu 28"/>
          <p:cNvSpPr txBox="1"/>
          <p:nvPr/>
        </p:nvSpPr>
        <p:spPr>
          <a:xfrm>
            <a:off x="6125227" y="9369468"/>
            <a:ext cx="475989" cy="369332"/>
          </a:xfrm>
          <a:prstGeom prst="rect">
            <a:avLst/>
          </a:prstGeom>
          <a:noFill/>
        </p:spPr>
        <p:txBody>
          <a:bodyPr wrap="square" rtlCol="0">
            <a:spAutoFit/>
          </a:bodyPr>
          <a:lstStyle/>
          <a:p>
            <a:r>
              <a:rPr lang="fi-FI" dirty="0"/>
              <a:t>2</a:t>
            </a:r>
          </a:p>
        </p:txBody>
      </p:sp>
    </p:spTree>
    <p:extLst>
      <p:ext uri="{BB962C8B-B14F-4D97-AF65-F5344CB8AC3E}">
        <p14:creationId xmlns:p14="http://schemas.microsoft.com/office/powerpoint/2010/main" val="312997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15249" y="860664"/>
            <a:ext cx="5827501" cy="8980728"/>
          </a:xfrm>
          <a:prstGeom prst="rect">
            <a:avLst/>
          </a:prstGeom>
        </p:spPr>
        <p:txBody>
          <a:bodyPr wrap="square">
            <a:spAutoFit/>
          </a:bodyPr>
          <a:lstStyle/>
          <a:p>
            <a:pPr>
              <a:lnSpc>
                <a:spcPct val="106000"/>
              </a:lnSpc>
              <a:spcAft>
                <a:spcPts val="800"/>
              </a:spcAft>
            </a:pPr>
            <a:r>
              <a:rPr lang="fi-FI" sz="2800" b="1" dirty="0">
                <a:latin typeface="Martti"/>
                <a:ea typeface="Calibri" panose="020F0502020204030204" pitchFamily="34" charset="0"/>
                <a:cs typeface="Times New Roman" panose="02020603050405020304" pitchFamily="18" charset="0"/>
              </a:rPr>
              <a:t>Yhteystietokortti</a:t>
            </a:r>
          </a:p>
          <a:p>
            <a:pPr>
              <a:lnSpc>
                <a:spcPct val="106000"/>
              </a:lnSpc>
              <a:spcAft>
                <a:spcPts val="800"/>
              </a:spcAft>
            </a:pPr>
            <a:r>
              <a:rPr lang="fi-FI" b="1" dirty="0">
                <a:latin typeface="Martti"/>
                <a:ea typeface="Calibri" panose="020F0502020204030204" pitchFamily="34" charset="0"/>
                <a:cs typeface="Times New Roman" panose="02020603050405020304" pitchFamily="18" charset="0"/>
              </a:rPr>
              <a:t>Tehostetun nuorisotyön yhdyshenkilöt:</a:t>
            </a:r>
            <a:br>
              <a:rPr lang="fi-FI" dirty="0">
                <a:latin typeface="Martti"/>
                <a:ea typeface="Calibri" panose="020F0502020204030204" pitchFamily="34" charset="0"/>
                <a:cs typeface="Times New Roman" panose="02020603050405020304" pitchFamily="18" charset="0"/>
              </a:rPr>
            </a:br>
            <a:r>
              <a:rPr lang="fi-FI" dirty="0">
                <a:latin typeface="Martti"/>
                <a:ea typeface="Calibri" panose="020F0502020204030204" pitchFamily="34" charset="0"/>
                <a:cs typeface="Times New Roman" panose="02020603050405020304" pitchFamily="18" charset="0"/>
              </a:rPr>
              <a:t>Katja Pohjoismäki 040 571 6556</a:t>
            </a:r>
            <a:br>
              <a:rPr lang="fi-FI" b="1" dirty="0">
                <a:latin typeface="Martti"/>
                <a:ea typeface="Calibri" panose="020F0502020204030204" pitchFamily="34" charset="0"/>
                <a:cs typeface="Times New Roman" panose="02020603050405020304" pitchFamily="18" charset="0"/>
              </a:rPr>
            </a:br>
            <a:r>
              <a:rPr lang="fi-FI" dirty="0">
                <a:latin typeface="Martti"/>
                <a:ea typeface="Calibri" panose="020F0502020204030204" pitchFamily="34" charset="0"/>
                <a:cs typeface="Times New Roman" panose="02020603050405020304" pitchFamily="18" charset="0"/>
              </a:rPr>
              <a:t>Teemu Liedenpohja 040 865 6485</a:t>
            </a:r>
            <a:endParaRPr lang="fi-FI" b="1" dirty="0">
              <a:latin typeface="Martti"/>
              <a:ea typeface="Calibri" panose="020F0502020204030204" pitchFamily="34" charset="0"/>
              <a:cs typeface="Times New Roman" panose="02020603050405020304" pitchFamily="18" charset="0"/>
            </a:endParaRPr>
          </a:p>
          <a:p>
            <a:pPr>
              <a:lnSpc>
                <a:spcPct val="106000"/>
              </a:lnSpc>
              <a:spcAft>
                <a:spcPts val="800"/>
              </a:spcAft>
            </a:pPr>
            <a:r>
              <a:rPr lang="fi-FI" b="1" dirty="0">
                <a:latin typeface="Martti"/>
                <a:ea typeface="Calibri" panose="020F0502020204030204" pitchFamily="34" charset="0"/>
                <a:cs typeface="Times New Roman" panose="02020603050405020304" pitchFamily="18" charset="0"/>
              </a:rPr>
              <a:t>Sosiaalipäivystys</a:t>
            </a:r>
            <a:r>
              <a:rPr lang="fi-FI" dirty="0">
                <a:latin typeface="Martti"/>
                <a:ea typeface="Calibri" panose="020F0502020204030204" pitchFamily="34" charset="0"/>
                <a:cs typeface="Times New Roman" panose="02020603050405020304" pitchFamily="18" charset="0"/>
              </a:rPr>
              <a:t> arkisin klo 9–12 puh. 050 441 6226 (Jämsän sosiaalitoimiston neuvonta). Muina aikoina puh. 014 266 0149 (Jyväskylän sosiaali- ja kriisipäivystys).</a:t>
            </a:r>
          </a:p>
          <a:p>
            <a:pPr>
              <a:lnSpc>
                <a:spcPct val="106000"/>
              </a:lnSpc>
              <a:spcAft>
                <a:spcPts val="800"/>
              </a:spcAft>
            </a:pPr>
            <a:r>
              <a:rPr lang="fi-FI" b="1" dirty="0">
                <a:latin typeface="Martti"/>
                <a:ea typeface="Calibri" panose="020F0502020204030204" pitchFamily="34" charset="0"/>
                <a:cs typeface="Times New Roman" panose="02020603050405020304" pitchFamily="18" charset="0"/>
              </a:rPr>
              <a:t>Myrkytystietokeskus</a:t>
            </a:r>
            <a:r>
              <a:rPr lang="fi-FI" dirty="0">
                <a:latin typeface="Martti"/>
                <a:ea typeface="Calibri" panose="020F0502020204030204" pitchFamily="34" charset="0"/>
                <a:cs typeface="Times New Roman" panose="02020603050405020304" pitchFamily="18" charset="0"/>
              </a:rPr>
              <a:t> 0800 147 111, 09 471 977</a:t>
            </a:r>
          </a:p>
          <a:p>
            <a:pPr>
              <a:lnSpc>
                <a:spcPct val="106000"/>
              </a:lnSpc>
              <a:spcAft>
                <a:spcPts val="800"/>
              </a:spcAft>
            </a:pPr>
            <a:r>
              <a:rPr lang="fi-FI" b="0" i="0" dirty="0">
                <a:solidFill>
                  <a:srgbClr val="3E3D5B"/>
                </a:solidFill>
                <a:effectLst/>
                <a:latin typeface="Intro"/>
              </a:rPr>
              <a:t>Kiireellisessä </a:t>
            </a:r>
            <a:r>
              <a:rPr lang="fi-FI" b="1" i="0" dirty="0">
                <a:solidFill>
                  <a:srgbClr val="363636"/>
                </a:solidFill>
                <a:effectLst/>
                <a:latin typeface="Intro"/>
              </a:rPr>
              <a:t>hätätilanteessa soita hätänumeroon 112.</a:t>
            </a:r>
          </a:p>
          <a:p>
            <a:pPr>
              <a:lnSpc>
                <a:spcPct val="106000"/>
              </a:lnSpc>
              <a:spcAft>
                <a:spcPts val="800"/>
              </a:spcAft>
            </a:pPr>
            <a:r>
              <a:rPr lang="fi-FI" b="1" dirty="0">
                <a:latin typeface="Martti"/>
                <a:ea typeface="Calibri" panose="020F0502020204030204" pitchFamily="34" charset="0"/>
                <a:cs typeface="Times New Roman" panose="02020603050405020304" pitchFamily="18" charset="0"/>
              </a:rPr>
              <a:t>Nuorisotoimijat:</a:t>
            </a:r>
            <a:br>
              <a:rPr lang="fi-FI" dirty="0">
                <a:latin typeface="Martti"/>
                <a:ea typeface="Calibri" panose="020F0502020204030204" pitchFamily="34" charset="0"/>
                <a:cs typeface="Times New Roman" panose="02020603050405020304" pitchFamily="18" charset="0"/>
              </a:rPr>
            </a:br>
            <a:r>
              <a:rPr lang="fi-FI" dirty="0">
                <a:latin typeface="Martti"/>
                <a:ea typeface="Calibri" panose="020F0502020204030204" pitchFamily="34" charset="0"/>
                <a:cs typeface="Times New Roman" panose="02020603050405020304" pitchFamily="18" charset="0"/>
              </a:rPr>
              <a:t>Seurakunnan nuorisotyö Riikka Kettunen 040 805 0080</a:t>
            </a:r>
            <a:br>
              <a:rPr lang="fi-FI" dirty="0">
                <a:latin typeface="Martti"/>
                <a:ea typeface="Calibri" panose="020F0502020204030204" pitchFamily="34" charset="0"/>
                <a:cs typeface="Times New Roman" panose="02020603050405020304" pitchFamily="18" charset="0"/>
              </a:rPr>
            </a:br>
            <a:r>
              <a:rPr lang="fi-FI" dirty="0">
                <a:latin typeface="Martti"/>
                <a:ea typeface="Calibri" panose="020F0502020204030204" pitchFamily="34" charset="0"/>
                <a:cs typeface="Times New Roman" panose="02020603050405020304" pitchFamily="18" charset="0"/>
              </a:rPr>
              <a:t>Jämsän 4H-yhdistys Leena Toivakka 040 587 7804</a:t>
            </a:r>
            <a:br>
              <a:rPr lang="fi-FI" dirty="0">
                <a:latin typeface="Martti"/>
                <a:ea typeface="Calibri" panose="020F0502020204030204" pitchFamily="34" charset="0"/>
                <a:cs typeface="Times New Roman" panose="02020603050405020304" pitchFamily="18" charset="0"/>
              </a:rPr>
            </a:br>
            <a:r>
              <a:rPr lang="fi-FI" dirty="0">
                <a:latin typeface="Martti"/>
                <a:ea typeface="Calibri" panose="020F0502020204030204" pitchFamily="34" charset="0"/>
                <a:cs typeface="Times New Roman" panose="02020603050405020304" pitchFamily="18" charset="0"/>
              </a:rPr>
              <a:t>Avituksen nuortenpalvelut Päivi Siili 040 170 5111       Jämsän  nuorisopalvelut Katja Pohjoismäki 040 571 6556</a:t>
            </a:r>
          </a:p>
          <a:p>
            <a:pPr>
              <a:lnSpc>
                <a:spcPct val="106000"/>
              </a:lnSpc>
              <a:spcAft>
                <a:spcPts val="800"/>
              </a:spcAft>
            </a:pPr>
            <a:r>
              <a:rPr lang="fi-FI" b="1" dirty="0">
                <a:latin typeface="Martti"/>
                <a:ea typeface="Calibri" panose="020F0502020204030204" pitchFamily="34" charset="0"/>
                <a:cs typeface="Times New Roman" panose="02020603050405020304" pitchFamily="18" charset="0"/>
              </a:rPr>
              <a:t>Koulujen ja oppilaitosten yhdyshenkilöt:</a:t>
            </a:r>
            <a:endParaRPr lang="fi-FI" dirty="0">
              <a:latin typeface="Martti"/>
              <a:ea typeface="Calibri" panose="020F0502020204030204" pitchFamily="34" charset="0"/>
              <a:cs typeface="Times New Roman" panose="02020603050405020304" pitchFamily="18" charset="0"/>
            </a:endParaRPr>
          </a:p>
          <a:p>
            <a:pPr>
              <a:lnSpc>
                <a:spcPct val="106000"/>
              </a:lnSpc>
              <a:spcAft>
                <a:spcPts val="800"/>
              </a:spcAft>
            </a:pPr>
            <a:r>
              <a:rPr lang="fi-FI" dirty="0">
                <a:latin typeface="Martti"/>
                <a:ea typeface="Calibri" panose="020F0502020204030204" pitchFamily="34" charset="0"/>
                <a:cs typeface="Times New Roman" panose="02020603050405020304" pitchFamily="18" charset="0"/>
              </a:rPr>
              <a:t>Soile Kukkonen 040 527 6420 ( Jämsänjoen yhtenäiskoulu, Kaipola, Juokslahti )</a:t>
            </a:r>
          </a:p>
          <a:p>
            <a:pPr>
              <a:lnSpc>
                <a:spcPct val="106000"/>
              </a:lnSpc>
              <a:spcAft>
                <a:spcPts val="800"/>
              </a:spcAft>
            </a:pPr>
            <a:r>
              <a:rPr lang="fi-FI" dirty="0">
                <a:latin typeface="Martti"/>
                <a:ea typeface="Calibri" panose="020F0502020204030204" pitchFamily="34" charset="0"/>
                <a:cs typeface="Times New Roman" panose="02020603050405020304" pitchFamily="18" charset="0"/>
              </a:rPr>
              <a:t>Sisko Ahonen 040 834 6789  (Jämsänkosken yhtenäiskoulu, Korven koulu, Koskenpään koulu)</a:t>
            </a:r>
          </a:p>
          <a:p>
            <a:pPr>
              <a:lnSpc>
                <a:spcPct val="106000"/>
              </a:lnSpc>
              <a:spcAft>
                <a:spcPts val="800"/>
              </a:spcAft>
            </a:pPr>
            <a:r>
              <a:rPr lang="fi-FI" dirty="0">
                <a:latin typeface="Martti"/>
                <a:ea typeface="Calibri" panose="020F0502020204030204" pitchFamily="34" charset="0"/>
                <a:cs typeface="Times New Roman" panose="02020603050405020304" pitchFamily="18" charset="0"/>
              </a:rPr>
              <a:t>Minna Kinnunen 040 524 7298 (Kuoreveden yhtenäiskoulu, Länkipohja)</a:t>
            </a:r>
          </a:p>
          <a:p>
            <a:pPr>
              <a:lnSpc>
                <a:spcPct val="106000"/>
              </a:lnSpc>
              <a:spcAft>
                <a:spcPts val="800"/>
              </a:spcAft>
            </a:pPr>
            <a:r>
              <a:rPr lang="fi-FI" dirty="0">
                <a:latin typeface="Martti"/>
                <a:ea typeface="Calibri" panose="020F0502020204030204" pitchFamily="34" charset="0"/>
                <a:cs typeface="Times New Roman" panose="02020603050405020304" pitchFamily="18" charset="0"/>
              </a:rPr>
              <a:t>Petteri Järvinen 040 341 5022 (Gradia Jämsä)</a:t>
            </a:r>
          </a:p>
          <a:p>
            <a:pPr>
              <a:lnSpc>
                <a:spcPct val="106000"/>
              </a:lnSpc>
              <a:spcAft>
                <a:spcPts val="800"/>
              </a:spcAft>
            </a:pPr>
            <a:r>
              <a:rPr lang="fi-FI" dirty="0">
                <a:latin typeface="Martti"/>
                <a:ea typeface="Calibri" panose="020F0502020204030204" pitchFamily="34" charset="0"/>
                <a:cs typeface="Times New Roman" panose="02020603050405020304" pitchFamily="18" charset="0"/>
              </a:rPr>
              <a:t>Jukka Palola 040 153 8011 (Jämsän Kristillinen Kansanopisto)</a:t>
            </a:r>
            <a:endParaRPr lang="fi-FI" sz="2000" b="1" dirty="0">
              <a:effectLst/>
              <a:latin typeface="Martti"/>
              <a:ea typeface="Calibri" panose="020F0502020204030204" pitchFamily="34" charset="0"/>
              <a:cs typeface="Times New Roman" panose="02020603050405020304" pitchFamily="18" charset="0"/>
            </a:endParaRPr>
          </a:p>
          <a:p>
            <a:pPr>
              <a:lnSpc>
                <a:spcPct val="106000"/>
              </a:lnSpc>
              <a:spcAft>
                <a:spcPts val="800"/>
              </a:spcAft>
            </a:pPr>
            <a:endParaRPr lang="fi-FI" sz="2000" b="1" dirty="0">
              <a:effectLst/>
              <a:latin typeface="Martti"/>
              <a:ea typeface="Calibri" panose="020F0502020204030204" pitchFamily="34" charset="0"/>
              <a:cs typeface="Times New Roman" panose="02020603050405020304" pitchFamily="18" charset="0"/>
            </a:endParaRPr>
          </a:p>
          <a:p>
            <a:pPr>
              <a:lnSpc>
                <a:spcPct val="106000"/>
              </a:lnSpc>
              <a:spcAft>
                <a:spcPts val="800"/>
              </a:spcAft>
            </a:pPr>
            <a:endParaRPr lang="fi-FI" sz="2000" b="1" dirty="0">
              <a:effectLst/>
              <a:latin typeface="Martti"/>
              <a:ea typeface="Calibri" panose="020F0502020204030204" pitchFamily="34" charset="0"/>
              <a:cs typeface="Times New Roman" panose="02020603050405020304" pitchFamily="18" charset="0"/>
            </a:endParaRP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3</a:t>
            </a:r>
          </a:p>
        </p:txBody>
      </p:sp>
    </p:spTree>
    <p:extLst>
      <p:ext uri="{BB962C8B-B14F-4D97-AF65-F5344CB8AC3E}">
        <p14:creationId xmlns:p14="http://schemas.microsoft.com/office/powerpoint/2010/main" val="91347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764088" y="0"/>
            <a:ext cx="5436295" cy="10131556"/>
          </a:xfrm>
          <a:prstGeom prst="rect">
            <a:avLst/>
          </a:prstGeom>
        </p:spPr>
        <p:txBody>
          <a:bodyPr wrap="square">
            <a:spAutoFit/>
          </a:bodyPr>
          <a:lstStyle/>
          <a:p>
            <a:pPr>
              <a:lnSpc>
                <a:spcPct val="106000"/>
              </a:lnSpc>
              <a:spcAft>
                <a:spcPts val="800"/>
              </a:spcAft>
            </a:pPr>
            <a:r>
              <a:rPr lang="fi-FI" sz="2800" b="1" dirty="0">
                <a:latin typeface="Calibri" panose="020F0502020204030204" pitchFamily="34" charset="0"/>
                <a:ea typeface="Calibri" panose="020F0502020204030204" pitchFamily="34" charset="0"/>
                <a:cs typeface="Times New Roman" panose="02020603050405020304" pitchFamily="18" charset="0"/>
              </a:rPr>
              <a:t>Yleiset toimintaperiaatteet</a:t>
            </a:r>
          </a:p>
          <a:p>
            <a:pPr>
              <a:lnSpc>
                <a:spcPct val="106000"/>
              </a:lnSpc>
              <a:spcAft>
                <a:spcPts val="800"/>
              </a:spcAft>
            </a:pPr>
            <a:endParaRPr lang="fi-FI"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Tehdään tapauskohtainen WhatsApp –ryhmä työhön nimetyille henkilöille.</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Tehdään työnjako, kirjataan vastuuhenkilöt, sovitaan työparit. Tehostettua nuorisotyötä ei tehdä yksin, vaikka toimittaisiin etänä.</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Kerrotaan nuorille median pelisäännöistä. Luottamuksellisuus.</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Tiedotusvastaava tiedottaa yhteistyötahoja tehostetun nuorisotyön toimista.</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Tiedotusvastaava tiedottaa mediaa. Tiedotetaan tehostetun nuorisotyön toimista, ei alkutapahtumista.</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Pidetään median edustajat ja muut ulkopuoliset pois toiminta-alueelta.</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Kentällä tilanteen jatkuva arviointi, toiminnan muutokset tarvittaessa, kirjaaminen. Lisäavun tarve ym.</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Järjestetään nuorille mahdollisuus rauhoittumiseen, tunteiden purkamiseen ja keskusteluun. Myös mahdollisuus yhteyden ottoon anonyymisti esim. kirjoittamalla.</a:t>
            </a:r>
          </a:p>
          <a:p>
            <a:pPr marL="342900" lvl="0" indent="-342900">
              <a:lnSpc>
                <a:spcPct val="106000"/>
              </a:lnSpc>
              <a:spcAft>
                <a:spcPts val="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Tarvittaessa yksilökohtaista palveluohjausta.</a:t>
            </a:r>
          </a:p>
          <a:p>
            <a:pPr marL="342900" lvl="0" indent="-342900">
              <a:lnSpc>
                <a:spcPct val="106000"/>
              </a:lnSpc>
              <a:spcAft>
                <a:spcPts val="80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Raportointi.</a:t>
            </a:r>
          </a:p>
          <a:p>
            <a:pPr marL="342900" lvl="0" indent="-342900">
              <a:lnSpc>
                <a:spcPct val="106000"/>
              </a:lnSpc>
              <a:spcAft>
                <a:spcPts val="800"/>
              </a:spcAft>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Purkukeskustelu työssä mukana olleille henkilöille.</a:t>
            </a:r>
          </a:p>
          <a:p>
            <a:pPr marL="342900" lvl="0" indent="-342900">
              <a:lnSpc>
                <a:spcPct val="106000"/>
              </a:lnSpc>
              <a:spcAft>
                <a:spcPts val="800"/>
              </a:spcAft>
              <a:buFont typeface="Symbol" panose="05050102010706020507" pitchFamily="18" charset="2"/>
              <a:buChar char=""/>
            </a:pPr>
            <a:endParaRPr lang="fi-FI" dirty="0">
              <a:latin typeface="Calibri" panose="020F0502020204030204" pitchFamily="34" charset="0"/>
              <a:cs typeface="Times New Roman" panose="02020603050405020304" pitchFamily="18" charset="0"/>
            </a:endParaRPr>
          </a:p>
          <a:p>
            <a:pPr lvl="0">
              <a:lnSpc>
                <a:spcPct val="106000"/>
              </a:lnSpc>
              <a:spcAft>
                <a:spcPts val="800"/>
              </a:spcAft>
            </a:pPr>
            <a:endParaRPr lang="fi-FI" dirty="0"/>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4</a:t>
            </a:r>
          </a:p>
        </p:txBody>
      </p:sp>
    </p:spTree>
    <p:extLst>
      <p:ext uri="{BB962C8B-B14F-4D97-AF65-F5344CB8AC3E}">
        <p14:creationId xmlns:p14="http://schemas.microsoft.com/office/powerpoint/2010/main" val="9380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63878" y="112734"/>
            <a:ext cx="5686818" cy="7355860"/>
          </a:xfrm>
          <a:prstGeom prst="rect">
            <a:avLst/>
          </a:prstGeom>
        </p:spPr>
        <p:txBody>
          <a:bodyPr wrap="square">
            <a:spAutoFit/>
          </a:bodyPr>
          <a:lstStyle/>
          <a:p>
            <a:r>
              <a:rPr lang="fi-FI" sz="2400" b="1" dirty="0">
                <a:latin typeface="Martti"/>
              </a:rPr>
              <a:t>ILMOITUKSEN VASTAANOTTAMINEN</a:t>
            </a:r>
          </a:p>
          <a:p>
            <a:endParaRPr lang="fi-FI" sz="2800" dirty="0">
              <a:solidFill>
                <a:srgbClr val="FF0000"/>
              </a:solidFill>
              <a:latin typeface="Martti"/>
            </a:endParaRPr>
          </a:p>
          <a:p>
            <a:pPr marL="514350" indent="-514350">
              <a:buAutoNum type="arabicPeriod"/>
            </a:pPr>
            <a:r>
              <a:rPr lang="fi-FI" sz="2800" dirty="0">
                <a:latin typeface="Martti"/>
              </a:rPr>
              <a:t>Kirjaa ilmoittajan yhteystiedot.</a:t>
            </a:r>
          </a:p>
          <a:p>
            <a:endParaRPr lang="fi-FI" sz="2800" dirty="0">
              <a:latin typeface="Martti"/>
            </a:endParaRPr>
          </a:p>
          <a:p>
            <a:r>
              <a:rPr lang="fi-FI" sz="2800" dirty="0">
                <a:latin typeface="Martti"/>
              </a:rPr>
              <a:t>2. 	Selvitä ja kirjaa muistiin:</a:t>
            </a:r>
          </a:p>
          <a:p>
            <a:r>
              <a:rPr lang="fi-FI" sz="2800" dirty="0">
                <a:latin typeface="Martti"/>
              </a:rPr>
              <a:t>	- Mitä on tapahtunut?</a:t>
            </a:r>
          </a:p>
          <a:p>
            <a:r>
              <a:rPr lang="fi-FI" sz="2800" dirty="0">
                <a:latin typeface="Martti"/>
              </a:rPr>
              <a:t>	- Missä ja milloin?</a:t>
            </a:r>
          </a:p>
          <a:p>
            <a:r>
              <a:rPr lang="fi-FI" sz="2800" dirty="0">
                <a:latin typeface="Martti"/>
              </a:rPr>
              <a:t>	- Tapahtuman uhrit?</a:t>
            </a:r>
          </a:p>
          <a:p>
            <a:r>
              <a:rPr lang="fi-FI" sz="2800" dirty="0">
                <a:latin typeface="Martti"/>
              </a:rPr>
              <a:t>	- Tilanne juuri nyt? </a:t>
            </a:r>
          </a:p>
          <a:p>
            <a:r>
              <a:rPr lang="fi-FI" sz="2800" dirty="0">
                <a:latin typeface="Martti"/>
              </a:rPr>
              <a:t>	- Onko apu paikalla?</a:t>
            </a:r>
          </a:p>
          <a:p>
            <a:r>
              <a:rPr lang="fi-FI" sz="2800" dirty="0">
                <a:latin typeface="Martti"/>
              </a:rPr>
              <a:t>	- Kenellä muilla on tieto</a:t>
            </a:r>
          </a:p>
          <a:p>
            <a:r>
              <a:rPr lang="fi-FI" sz="2800" dirty="0">
                <a:latin typeface="Martti"/>
              </a:rPr>
              <a:t> 	  tapahtuneesta?</a:t>
            </a:r>
          </a:p>
          <a:p>
            <a:r>
              <a:rPr lang="fi-FI" sz="2800" dirty="0">
                <a:latin typeface="Martti"/>
              </a:rPr>
              <a:t>	- Onko jokin muu taho ryhtynyt</a:t>
            </a:r>
          </a:p>
          <a:p>
            <a:r>
              <a:rPr lang="fi-FI" sz="2800" dirty="0">
                <a:latin typeface="Martti"/>
              </a:rPr>
              <a:t>   	  toimenpiteisiin?</a:t>
            </a:r>
          </a:p>
          <a:p>
            <a:r>
              <a:rPr lang="fi-FI" sz="2800" dirty="0">
                <a:latin typeface="Martti"/>
              </a:rPr>
              <a:t>	</a:t>
            </a:r>
          </a:p>
          <a:p>
            <a:r>
              <a:rPr lang="fi-FI" sz="2800" dirty="0">
                <a:latin typeface="Martti"/>
              </a:rPr>
              <a:t>3.</a:t>
            </a:r>
            <a:r>
              <a:rPr lang="fi-FI" sz="2800" dirty="0">
                <a:solidFill>
                  <a:srgbClr val="FF0000"/>
                </a:solidFill>
                <a:latin typeface="Martti"/>
              </a:rPr>
              <a:t> </a:t>
            </a:r>
            <a:r>
              <a:rPr lang="fi-FI" sz="2800" dirty="0">
                <a:latin typeface="Martti"/>
              </a:rPr>
              <a:t>Tee ilmoitus tehostetun 	nuorisotyön yhdyshenkilölle</a:t>
            </a: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5</a:t>
            </a:r>
          </a:p>
        </p:txBody>
      </p:sp>
    </p:spTree>
    <p:extLst>
      <p:ext uri="{BB962C8B-B14F-4D97-AF65-F5344CB8AC3E}">
        <p14:creationId xmlns:p14="http://schemas.microsoft.com/office/powerpoint/2010/main" val="313728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2733" y="87682"/>
            <a:ext cx="6601217" cy="8186857"/>
          </a:xfrm>
          <a:prstGeom prst="rect">
            <a:avLst/>
          </a:prstGeom>
        </p:spPr>
        <p:txBody>
          <a:bodyPr wrap="square">
            <a:spAutoFit/>
          </a:bodyPr>
          <a:lstStyle/>
          <a:p>
            <a:r>
              <a:rPr lang="fi-FI" sz="2300" b="1" i="1" dirty="0">
                <a:latin typeface="Martti"/>
              </a:rPr>
              <a:t>Kysymyksiä tilanteen selvittämiseen nuorilta</a:t>
            </a:r>
          </a:p>
          <a:p>
            <a:endParaRPr lang="fi-FI" sz="2800" b="1" i="1" dirty="0">
              <a:latin typeface="Martti"/>
            </a:endParaRPr>
          </a:p>
          <a:p>
            <a:endParaRPr lang="fi-FI" sz="2800" b="1" i="1" dirty="0">
              <a:latin typeface="Martti"/>
            </a:endParaRPr>
          </a:p>
          <a:p>
            <a:r>
              <a:rPr lang="fi-FI" sz="2800" i="1" dirty="0">
                <a:latin typeface="Martti"/>
              </a:rPr>
              <a:t>	• Mitä on tapahtunut?</a:t>
            </a:r>
          </a:p>
          <a:p>
            <a:endParaRPr lang="fi-FI" sz="2800" i="1" dirty="0">
              <a:latin typeface="Martti"/>
            </a:endParaRPr>
          </a:p>
          <a:p>
            <a:r>
              <a:rPr lang="fi-FI" sz="2800" i="1" dirty="0">
                <a:latin typeface="Martti"/>
              </a:rPr>
              <a:t>	• Missä ja milloin se tapahtui?</a:t>
            </a:r>
          </a:p>
          <a:p>
            <a:endParaRPr lang="fi-FI" sz="2800" i="1" dirty="0">
              <a:latin typeface="Martti"/>
            </a:endParaRPr>
          </a:p>
          <a:p>
            <a:r>
              <a:rPr lang="fi-FI" sz="2800" i="1" dirty="0">
                <a:latin typeface="Martti"/>
              </a:rPr>
              <a:t>	• Kenelle se tapahtui?</a:t>
            </a:r>
          </a:p>
          <a:p>
            <a:endParaRPr lang="fi-FI" sz="2800" i="1" dirty="0">
              <a:latin typeface="Martti"/>
            </a:endParaRPr>
          </a:p>
          <a:p>
            <a:r>
              <a:rPr lang="fi-FI" sz="2800" i="1" dirty="0">
                <a:latin typeface="Martti"/>
              </a:rPr>
              <a:t>	• Ketkä olivat mukana?</a:t>
            </a:r>
          </a:p>
          <a:p>
            <a:endParaRPr lang="fi-FI" sz="2800" i="1" dirty="0">
              <a:latin typeface="Martti"/>
            </a:endParaRPr>
          </a:p>
          <a:p>
            <a:r>
              <a:rPr lang="fi-FI" sz="2800" i="1" dirty="0">
                <a:latin typeface="Martti"/>
              </a:rPr>
              <a:t>	• Mistä sait tietää tapahtuneesta?</a:t>
            </a:r>
          </a:p>
          <a:p>
            <a:endParaRPr lang="fi-FI" sz="2800" i="1" dirty="0">
              <a:latin typeface="Martti"/>
            </a:endParaRPr>
          </a:p>
          <a:p>
            <a:r>
              <a:rPr lang="fi-FI" sz="2800" i="1" dirty="0">
                <a:latin typeface="Martti"/>
              </a:rPr>
              <a:t>	• Miten asiasta kerrottiin?</a:t>
            </a:r>
          </a:p>
          <a:p>
            <a:endParaRPr lang="fi-FI" sz="2800" i="1" dirty="0">
              <a:latin typeface="Martti"/>
            </a:endParaRPr>
          </a:p>
          <a:p>
            <a:r>
              <a:rPr lang="fi-FI" sz="2800" i="1" dirty="0">
                <a:latin typeface="Martti"/>
              </a:rPr>
              <a:t>	• Mitä ja miten asiasta nyt</a:t>
            </a:r>
          </a:p>
          <a:p>
            <a:r>
              <a:rPr lang="fi-FI" sz="2800" i="1" dirty="0">
                <a:latin typeface="Martti"/>
              </a:rPr>
              <a:t>	  keskustellaan?</a:t>
            </a:r>
          </a:p>
          <a:p>
            <a:endParaRPr lang="fi-FI" sz="2800" i="1" dirty="0">
              <a:latin typeface="Calibri-Italic"/>
            </a:endParaRPr>
          </a:p>
          <a:p>
            <a:endParaRPr lang="fi-FI" sz="2800" dirty="0"/>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6</a:t>
            </a:r>
          </a:p>
        </p:txBody>
      </p:sp>
    </p:spTree>
    <p:extLst>
      <p:ext uri="{BB962C8B-B14F-4D97-AF65-F5344CB8AC3E}">
        <p14:creationId xmlns:p14="http://schemas.microsoft.com/office/powerpoint/2010/main" val="77255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501041" y="125260"/>
            <a:ext cx="5962389" cy="97257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Bold"/>
                <a:ea typeface="+mn-ea"/>
                <a:cs typeface="+mn-cs"/>
              </a:rPr>
              <a:t>Yhteistyötaho kriisitilanteissa toimimiseen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dirty="0">
              <a:ln>
                <a:noFill/>
              </a:ln>
              <a:solidFill>
                <a:prstClr val="black"/>
              </a:solidFill>
              <a:effectLst/>
              <a:uLnTx/>
              <a:uFillTx/>
              <a:latin typeface="Calibri-Bol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Mikä taho </a:t>
            </a:r>
            <a:r>
              <a:rPr lang="fi-FI" dirty="0">
                <a:solidFill>
                  <a:prstClr val="black"/>
                </a:solidFill>
                <a:latin typeface="Calibri" panose="020F0502020204030204" pitchFamily="34" charset="0"/>
              </a:rPr>
              <a:t>JÄMSÄN KAUPUNGIN NUORISOPALVELUT</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pitchFamily="34" charset="0"/>
              </a:rPr>
              <a:t>Yhteistyötahon toiminnan kuvaus:</a:t>
            </a:r>
          </a:p>
          <a:p>
            <a:pPr lvl="0">
              <a:defRPr/>
            </a:pPr>
            <a:r>
              <a:rPr lang="fi-FI" sz="2000" dirty="0">
                <a:solidFill>
                  <a:prstClr val="black"/>
                </a:solidFill>
                <a:latin typeface="Calibri" panose="020F0502020204030204" pitchFamily="34" charset="0"/>
              </a:rPr>
              <a:t>Kolme ohjaajaa ja hallinnosta tarvittaessa 1 henkilö. Ohjaajien työpanoksen kohdentaminen riippuu tilanteesta. Muita töitä voi tarvittaessa siirtää sivuun joksikin ajaksi ja näin vapauttaa työaikaa tehostettuun nuorisotyöhön. </a:t>
            </a:r>
          </a:p>
          <a:p>
            <a:pPr lvl="0">
              <a:defRPr/>
            </a:pPr>
            <a:endParaRPr kumimoji="0" lang="fi-FI" sz="800" i="0" u="sng" strike="noStrike" kern="1200" cap="none" spc="0" normalizeH="0" baseline="0" noProof="0" dirty="0">
              <a:ln>
                <a:noFill/>
              </a:ln>
              <a:solidFill>
                <a:prstClr val="black"/>
              </a:solidFill>
              <a:effectLst/>
              <a:uLnTx/>
              <a:uFillTx/>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r>
              <a:rPr kumimoji="0" lang="fi-FI"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rityisosaamisen kuvaus</a:t>
            </a: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fi-FI"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lvl="0" indent="-285750">
              <a:buFontTx/>
              <a:buChar char="-"/>
              <a:defRPr/>
            </a:pPr>
            <a:r>
              <a:rPr lang="fi-FI" sz="2000" dirty="0">
                <a:solidFill>
                  <a:prstClr val="black"/>
                </a:solidFill>
                <a:latin typeface="Calibri" panose="020F0502020204030204" pitchFamily="34" charset="0"/>
                <a:cs typeface="Calibri" panose="020F0502020204030204" pitchFamily="34" charset="0"/>
              </a:rPr>
              <a:t>Nuorisotilojen pidennetyt aukioloajat + päivystys. </a:t>
            </a:r>
          </a:p>
          <a:p>
            <a:pPr lvl="0">
              <a:defRPr/>
            </a:pPr>
            <a:endParaRPr lang="fi-FI" sz="1000" dirty="0">
              <a:solidFill>
                <a:prstClr val="black"/>
              </a:solidFill>
              <a:latin typeface="Calibri" panose="020F0502020204030204" pitchFamily="34" charset="0"/>
              <a:cs typeface="Calibri" panose="020F0502020204030204" pitchFamily="34" charset="0"/>
            </a:endParaRPr>
          </a:p>
          <a:p>
            <a:pPr marL="285750" lvl="0" indent="-285750">
              <a:buFontTx/>
              <a:buChar char="-"/>
              <a:defRPr/>
            </a:pPr>
            <a:r>
              <a:rPr lang="fi-FI" sz="2000" dirty="0">
                <a:solidFill>
                  <a:prstClr val="black"/>
                </a:solidFill>
                <a:latin typeface="Calibri" panose="020F0502020204030204" pitchFamily="34" charset="0"/>
                <a:cs typeface="Calibri" panose="020F0502020204030204" pitchFamily="34" charset="0"/>
              </a:rPr>
              <a:t>Tarjotaan nuorille mahdollisuus kokoontumiseen ja keskusteluun. Läsnäolo ja nuorten kohtaaminen eri toimintaympäristöissä. </a:t>
            </a:r>
          </a:p>
          <a:p>
            <a:pPr lvl="0">
              <a:defRPr/>
            </a:pPr>
            <a:endParaRPr lang="fi-FI" sz="1000" dirty="0">
              <a:solidFill>
                <a:prstClr val="black"/>
              </a:solidFill>
              <a:latin typeface="Calibri" panose="020F0502020204030204" pitchFamily="34" charset="0"/>
              <a:cs typeface="Calibri" panose="020F0502020204030204" pitchFamily="34" charset="0"/>
            </a:endParaRPr>
          </a:p>
          <a:p>
            <a:pPr marL="285750" lvl="0" indent="-285750">
              <a:buFontTx/>
              <a:buChar char="-"/>
              <a:defRPr/>
            </a:pPr>
            <a:r>
              <a:rPr lang="fi-FI" sz="2000" dirty="0">
                <a:solidFill>
                  <a:prstClr val="black"/>
                </a:solidFill>
                <a:latin typeface="Calibri" panose="020F0502020204030204" pitchFamily="34" charset="0"/>
                <a:cs typeface="Calibri" panose="020F0502020204030204" pitchFamily="34" charset="0"/>
              </a:rPr>
              <a:t>Alueen nuorisotyöntekijöiden / muiden nuorten parissa toimivien tuki ja vahvuuden lisääminen. </a:t>
            </a:r>
          </a:p>
          <a:p>
            <a:pPr lvl="0">
              <a:defRPr/>
            </a:pPr>
            <a:endParaRPr lang="fi-FI" sz="1000" dirty="0">
              <a:solidFill>
                <a:prstClr val="black"/>
              </a:solidFill>
              <a:latin typeface="Calibri" panose="020F0502020204030204" pitchFamily="34" charset="0"/>
              <a:cs typeface="Calibri" panose="020F0502020204030204" pitchFamily="34" charset="0"/>
            </a:endParaRPr>
          </a:p>
          <a:p>
            <a:pPr marL="285750" lvl="0" indent="-285750">
              <a:buFontTx/>
              <a:buChar char="-"/>
              <a:defRPr/>
            </a:pPr>
            <a:r>
              <a:rPr lang="fi-FI" sz="2000" dirty="0">
                <a:solidFill>
                  <a:prstClr val="black"/>
                </a:solidFill>
                <a:latin typeface="Calibri" panose="020F0502020204030204" pitchFamily="34" charset="0"/>
                <a:cs typeface="Calibri" panose="020F0502020204030204" pitchFamily="34" charset="0"/>
              </a:rPr>
              <a:t>Työpari yksintyöskentelevän rinnalle, vanhempien huomioiminen, tilaisuuden järjestäminen yhteistyössä koulun ja muiden nuorisotoimijoiden kanssa. </a:t>
            </a:r>
          </a:p>
          <a:p>
            <a:pPr lvl="0">
              <a:defRPr/>
            </a:pPr>
            <a:endParaRPr lang="fi-FI" sz="1000" dirty="0">
              <a:solidFill>
                <a:prstClr val="black"/>
              </a:solidFill>
              <a:latin typeface="Calibri" panose="020F0502020204030204" pitchFamily="34" charset="0"/>
              <a:cs typeface="Calibri" panose="020F0502020204030204" pitchFamily="34" charset="0"/>
            </a:endParaRPr>
          </a:p>
          <a:p>
            <a:pPr marL="285750" lvl="0" indent="-285750">
              <a:buFontTx/>
              <a:buChar char="-"/>
              <a:defRPr/>
            </a:pPr>
            <a:r>
              <a:rPr lang="fi-FI" sz="2000" dirty="0">
                <a:solidFill>
                  <a:prstClr val="black"/>
                </a:solidFill>
                <a:latin typeface="Calibri" panose="020F0502020204030204" pitchFamily="34" charset="0"/>
                <a:cs typeface="Calibri" panose="020F0502020204030204" pitchFamily="34" charset="0"/>
              </a:rPr>
              <a:t>Yhteistyötahojen kontaktointi, jos kriisi kohtaa tiettyä vähemmistöryhmää (esim. kielitaito) tai tiettyä järjestöä. </a:t>
            </a:r>
          </a:p>
          <a:p>
            <a:pPr lvl="0">
              <a:defRPr/>
            </a:pPr>
            <a:endParaRPr lang="fi-FI" sz="1000" dirty="0">
              <a:solidFill>
                <a:prstClr val="black"/>
              </a:solidFill>
              <a:latin typeface="Calibri" panose="020F0502020204030204" pitchFamily="34" charset="0"/>
              <a:cs typeface="Calibri" panose="020F0502020204030204" pitchFamily="34" charset="0"/>
            </a:endParaRPr>
          </a:p>
          <a:p>
            <a:pPr marL="285750" lvl="0" indent="-285750">
              <a:buFontTx/>
              <a:buChar char="-"/>
              <a:defRPr/>
            </a:pPr>
            <a:r>
              <a:rPr lang="fi-FI" sz="2000" dirty="0">
                <a:solidFill>
                  <a:prstClr val="black"/>
                </a:solidFill>
                <a:latin typeface="Calibri" panose="020F0502020204030204" pitchFamily="34" charset="0"/>
                <a:cs typeface="Calibri" panose="020F0502020204030204" pitchFamily="34" charset="0"/>
              </a:rPr>
              <a:t>Some-, chat- tai puhelinpäivystys, tarvittaessa ympärivuorokautisesti.</a:t>
            </a:r>
            <a:endParaRPr kumimoji="0" lang="fi-FI" sz="2000" b="0"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7</a:t>
            </a:r>
          </a:p>
        </p:txBody>
      </p:sp>
    </p:spTree>
    <p:extLst>
      <p:ext uri="{BB962C8B-B14F-4D97-AF65-F5344CB8AC3E}">
        <p14:creationId xmlns:p14="http://schemas.microsoft.com/office/powerpoint/2010/main" val="423017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38619" y="824154"/>
            <a:ext cx="5886565" cy="9140964"/>
          </a:xfrm>
          <a:prstGeom prst="rect">
            <a:avLst/>
          </a:prstGeom>
        </p:spPr>
        <p:txBody>
          <a:bodyPr wrap="square">
            <a:spAutoFit/>
          </a:bodyPr>
          <a:lstStyle/>
          <a:p>
            <a:pPr lvl="0">
              <a:defRPr/>
            </a:pPr>
            <a:r>
              <a:rPr lang="fi-FI" sz="2000" b="1" dirty="0">
                <a:solidFill>
                  <a:prstClr val="black"/>
                </a:solidFill>
                <a:latin typeface="Calibri" panose="020F0502020204030204" pitchFamily="34" charset="0"/>
              </a:rPr>
              <a:t>Miten yhteydenotto tapahtuu, yhteystiedot:</a:t>
            </a:r>
          </a:p>
          <a:p>
            <a:pPr lvl="0"/>
            <a:r>
              <a:rPr lang="fi-FI" sz="2000" dirty="0">
                <a:latin typeface="Calibri" panose="020F0502020204030204" pitchFamily="34" charset="0"/>
                <a:cs typeface="Calibri" panose="020F0502020204030204" pitchFamily="34" charset="0"/>
              </a:rPr>
              <a:t>Tiedon saanut henkilö soittaa vapaa-aikapalvelu-päällikkö </a:t>
            </a:r>
            <a:r>
              <a:rPr lang="fi-FI" sz="2000" dirty="0">
                <a:latin typeface="Calibri" panose="020F0502020204030204" pitchFamily="34" charset="0"/>
                <a:ea typeface="Calibri" panose="020F0502020204030204" pitchFamily="34" charset="0"/>
                <a:cs typeface="Calibri" panose="020F0502020204030204" pitchFamily="34" charset="0"/>
              </a:rPr>
              <a:t>Katja Pohjoismäelle 040 571 6556</a:t>
            </a:r>
            <a:endParaRPr lang="fi-FI" sz="2000" dirty="0">
              <a:latin typeface="Calibri" panose="020F0502020204030204" pitchFamily="34" charset="0"/>
              <a:cs typeface="Calibri" panose="020F0502020204030204" pitchFamily="34" charset="0"/>
            </a:endParaRPr>
          </a:p>
          <a:p>
            <a:pPr lvl="0"/>
            <a:r>
              <a:rPr lang="fi-FI" sz="2000" dirty="0">
                <a:latin typeface="Calibri" panose="020F0502020204030204" pitchFamily="34" charset="0"/>
                <a:cs typeface="Calibri" panose="020F0502020204030204" pitchFamily="34" charset="0"/>
              </a:rPr>
              <a:t>Jos vapaa-aikapalvelupäällikköä ei tavoiteta, soitetaan hänen sijaiselleen kehittämispäällikkö-opistojen rehtori Sini Käköselle 040 3528275. Jos vapaa-aikapalvelupäällikköä /hänen sijaistaan ei tavoiteta, työntekijä soittaa sen hetkiselle esimiehelleen.</a:t>
            </a:r>
            <a:endParaRPr lang="fi-FI" sz="800" b="1" dirty="0">
              <a:solidFill>
                <a:prstClr val="black"/>
              </a:solidFill>
              <a:latin typeface="Calibri" panose="020F0502020204030204" pitchFamily="34" charset="0"/>
            </a:endParaRPr>
          </a:p>
          <a:p>
            <a:pPr lvl="0"/>
            <a:r>
              <a:rPr lang="fi-FI" sz="2000" b="1" dirty="0">
                <a:solidFill>
                  <a:prstClr val="black"/>
                </a:solidFill>
                <a:latin typeface="Calibri" panose="020F0502020204030204" pitchFamily="34" charset="0"/>
              </a:rPr>
              <a:t>Mitä sovittu tiedonkulusta: </a:t>
            </a:r>
            <a:r>
              <a:rPr lang="fi-FI" sz="2000" dirty="0">
                <a:latin typeface="Calibri" panose="020F0502020204030204" pitchFamily="34" charset="0"/>
                <a:cs typeface="Calibri" panose="020F0502020204030204" pitchFamily="34" charset="0"/>
              </a:rPr>
              <a:t>Vapaa-aikapalvelupäällikkö / hänen sijaisensa ilmoittaa tiedon tapahtuneesta sivistystoimenjohtoryhmän WhatsApp –ryhmässä.</a:t>
            </a:r>
          </a:p>
          <a:p>
            <a:pPr lvl="0"/>
            <a:r>
              <a:rPr lang="fi-FI" sz="2000" dirty="0">
                <a:latin typeface="Calibri" panose="020F0502020204030204" pitchFamily="34" charset="0"/>
                <a:cs typeface="Calibri" panose="020F0502020204030204" pitchFamily="34" charset="0"/>
              </a:rPr>
              <a:t>Jos tehostettu nuorisotyö päätetään aloittaa, siitä tulee ilmoitus tehostetun nuorisotyön WhatsApp –ryhmään, jonka yhteydessä kutsutaan tehostetun nuorisotyön aloituspalaveri koolle.</a:t>
            </a:r>
            <a:endParaRPr lang="fi-FI" sz="800" b="1" dirty="0">
              <a:solidFill>
                <a:prstClr val="black"/>
              </a:solidFill>
              <a:latin typeface="Calibri" panose="020F0502020204030204" pitchFamily="34" charset="0"/>
            </a:endParaRPr>
          </a:p>
          <a:p>
            <a:pPr lvl="0">
              <a:defRPr/>
            </a:pPr>
            <a:r>
              <a:rPr lang="fi-FI" sz="2000" b="1" dirty="0">
                <a:solidFill>
                  <a:prstClr val="black"/>
                </a:solidFill>
                <a:latin typeface="Calibri" panose="020F0502020204030204" pitchFamily="34" charset="0"/>
              </a:rPr>
              <a:t>Mitä kirjattu suunnitelmiin</a:t>
            </a:r>
            <a:r>
              <a:rPr lang="fi-FI" sz="2000" u="sng" dirty="0">
                <a:solidFill>
                  <a:prstClr val="black"/>
                </a:solidFill>
                <a:latin typeface="Calibri" panose="020F0502020204030204" pitchFamily="34" charset="0"/>
              </a:rPr>
              <a:t>:</a:t>
            </a:r>
          </a:p>
          <a:p>
            <a:pPr lvl="0">
              <a:defRPr/>
            </a:pPr>
            <a:r>
              <a:rPr lang="fi-FI" sz="2000" dirty="0">
                <a:solidFill>
                  <a:prstClr val="black"/>
                </a:solidFill>
                <a:latin typeface="Calibri" panose="020F0502020204030204" pitchFamily="34" charset="0"/>
              </a:rPr>
              <a:t>Suunnitelma kytketään ja kirjataan kaupungin ja seurakunnan valmiussuunnitelmiin sekä oppilaitosten ja nuorisotyön kriisityönsuunnitelmiin. </a:t>
            </a:r>
            <a:endParaRPr lang="fi-FI" sz="2000" u="sng" dirty="0">
              <a:solidFill>
                <a:prstClr val="black"/>
              </a:solidFill>
              <a:latin typeface="Calibri" panose="020F0502020204030204" pitchFamily="34" charset="0"/>
            </a:endParaRPr>
          </a:p>
          <a:p>
            <a:pPr lvl="0">
              <a:defRPr/>
            </a:pPr>
            <a:r>
              <a:rPr lang="fi-FI" sz="2000" b="1" dirty="0">
                <a:solidFill>
                  <a:prstClr val="black"/>
                </a:solidFill>
                <a:latin typeface="Calibri" panose="020F0502020204030204" pitchFamily="34" charset="0"/>
              </a:rPr>
              <a:t>Mitä muuta sovittu: </a:t>
            </a:r>
            <a:r>
              <a:rPr lang="fi-FI" sz="2000" dirty="0">
                <a:solidFill>
                  <a:prstClr val="black"/>
                </a:solidFill>
                <a:latin typeface="Calibri" panose="020F0502020204030204" pitchFamily="34" charset="0"/>
              </a:rPr>
              <a:t>Tehostettu nuorisotyö toimii kriisin reuna-alueilla, akuutti kriisityö hoidetaan erillisen suunnitelman mukaisesti</a:t>
            </a:r>
            <a:r>
              <a:rPr lang="fi-FI" sz="2000" b="1" dirty="0">
                <a:solidFill>
                  <a:prstClr val="black"/>
                </a:solidFill>
                <a:latin typeface="Calibri" panose="020F0502020204030204" pitchFamily="34" charset="0"/>
              </a:rPr>
              <a:t>.</a:t>
            </a:r>
            <a:r>
              <a:rPr lang="fi-FI" sz="2000" dirty="0">
                <a:solidFill>
                  <a:prstClr val="black"/>
                </a:solidFill>
                <a:latin typeface="Calibri" panose="020F0502020204030204" pitchFamily="34" charset="0"/>
              </a:rPr>
              <a:t> Valmis tehostetun nuorisotyön toimintamalli tiedotetaan myös kriisityötä tekeville tahoille julkisella ja kolmannella sektorilla. </a:t>
            </a:r>
          </a:p>
          <a:p>
            <a:pPr lvl="0">
              <a:defRPr/>
            </a:pPr>
            <a:endParaRPr lang="fi-FI" u="sng" dirty="0">
              <a:solidFill>
                <a:prstClr val="black"/>
              </a:solidFill>
              <a:latin typeface="Calibri" panose="020F0502020204030204" pitchFamily="34" charset="0"/>
            </a:endParaRPr>
          </a:p>
          <a:p>
            <a:pPr lvl="0">
              <a:defRPr/>
            </a:pPr>
            <a:endParaRPr lang="fi-FI" u="sng" dirty="0">
              <a:solidFill>
                <a:prstClr val="black"/>
              </a:solidFill>
              <a:latin typeface="Calibri" panose="020F0502020204030204" pitchFamily="34" charset="0"/>
            </a:endParaRPr>
          </a:p>
          <a:p>
            <a:pPr lvl="0">
              <a:defRPr/>
            </a:pPr>
            <a:endParaRPr lang="fi-FI" u="sng" dirty="0">
              <a:solidFill>
                <a:prstClr val="black"/>
              </a:solidFill>
              <a:latin typeface="Calibri" panose="020F0502020204030204" pitchFamily="34" charset="0"/>
            </a:endParaRPr>
          </a:p>
          <a:p>
            <a:pPr lvl="0">
              <a:defRPr/>
            </a:pPr>
            <a:endParaRPr lang="fi-FI" u="sng" dirty="0">
              <a:solidFill>
                <a:prstClr val="black"/>
              </a:solidFill>
              <a:latin typeface="Calibri" panose="020F0502020204030204" pitchFamily="34" charset="0"/>
            </a:endParaRPr>
          </a:p>
          <a:p>
            <a:pPr lvl="0">
              <a:defRPr/>
            </a:pPr>
            <a:endParaRPr lang="fi-FI" u="sng" dirty="0">
              <a:solidFill>
                <a:prstClr val="black"/>
              </a:solidFill>
              <a:latin typeface="Calibri" panose="020F0502020204030204" pitchFamily="34" charset="0"/>
            </a:endParaRPr>
          </a:p>
          <a:p>
            <a:pPr lvl="0">
              <a:defRPr/>
            </a:pPr>
            <a:endParaRPr lang="fi-FI" u="sng" dirty="0">
              <a:solidFill>
                <a:prstClr val="black"/>
              </a:solidFill>
              <a:latin typeface="Calibri" panose="020F0502020204030204" pitchFamily="34" charset="0"/>
            </a:endParaRPr>
          </a:p>
        </p:txBody>
      </p:sp>
      <p:sp>
        <p:nvSpPr>
          <p:cNvPr id="6" name="Tekstiruutu 5"/>
          <p:cNvSpPr txBox="1"/>
          <p:nvPr/>
        </p:nvSpPr>
        <p:spPr>
          <a:xfrm>
            <a:off x="6125227" y="9369468"/>
            <a:ext cx="475989" cy="369332"/>
          </a:xfrm>
          <a:prstGeom prst="rect">
            <a:avLst/>
          </a:prstGeom>
          <a:noFill/>
        </p:spPr>
        <p:txBody>
          <a:bodyPr wrap="square" rtlCol="0">
            <a:spAutoFit/>
          </a:bodyPr>
          <a:lstStyle/>
          <a:p>
            <a:r>
              <a:rPr lang="fi-FI" dirty="0"/>
              <a:t>8</a:t>
            </a:r>
          </a:p>
        </p:txBody>
      </p:sp>
    </p:spTree>
    <p:extLst>
      <p:ext uri="{BB962C8B-B14F-4D97-AF65-F5344CB8AC3E}">
        <p14:creationId xmlns:p14="http://schemas.microsoft.com/office/powerpoint/2010/main" val="4101702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3912</TotalTime>
  <Words>1417</Words>
  <Application>Microsoft Office PowerPoint</Application>
  <PresentationFormat>A4-paperi (210 x 297 mm)</PresentationFormat>
  <Paragraphs>202</Paragraphs>
  <Slides>14</Slides>
  <Notes>0</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14</vt:i4>
      </vt:variant>
    </vt:vector>
  </HeadingPairs>
  <TitlesOfParts>
    <vt:vector size="25" baseType="lpstr">
      <vt:lpstr>Algerian</vt:lpstr>
      <vt:lpstr>Arial</vt:lpstr>
      <vt:lpstr>Bodoni MT Condensed</vt:lpstr>
      <vt:lpstr>Calibri</vt:lpstr>
      <vt:lpstr>Calibri-Bold</vt:lpstr>
      <vt:lpstr>Calibri-Italic</vt:lpstr>
      <vt:lpstr>Garamond</vt:lpstr>
      <vt:lpstr>Intro</vt:lpstr>
      <vt:lpstr>Martti</vt:lpstr>
      <vt:lpstr>Symbol</vt:lpstr>
      <vt:lpstr>Orgaaninen</vt:lpstr>
      <vt:lpstr>JÄMSÄ Tehostetun nuorisotyön toimintamalli</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JÄMSÄ</dc:title>
  <dc:creator>Kaija El Ibourki</dc:creator>
  <cp:lastModifiedBy>Soile Kukkonen</cp:lastModifiedBy>
  <cp:revision>222</cp:revision>
  <cp:lastPrinted>2020-09-30T12:37:50Z</cp:lastPrinted>
  <dcterms:created xsi:type="dcterms:W3CDTF">2020-09-18T12:13:26Z</dcterms:created>
  <dcterms:modified xsi:type="dcterms:W3CDTF">2024-01-08T13:35:44Z</dcterms:modified>
</cp:coreProperties>
</file>