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7370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5156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8748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215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612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204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74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3529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1716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0042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17BB5-9428-4D78-AF9C-9F50F74BDEC1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264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17BB5-9428-4D78-AF9C-9F50F74BDEC1}" type="datetimeFigureOut">
              <a:rPr lang="fi-FI" smtClean="0"/>
              <a:t>12.6.2017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41268-41F6-4FCC-847E-563F6C703B7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322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1: Terveyden perusteet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2: Terveysosaaminen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9849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Terveysosaamisen osa-alueet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1. tiedot</a:t>
            </a:r>
          </a:p>
          <a:p>
            <a:pPr marL="0" indent="0">
              <a:buNone/>
            </a:pPr>
            <a:r>
              <a:rPr lang="fi-FI" dirty="0" smtClean="0"/>
              <a:t>2. taidot</a:t>
            </a:r>
          </a:p>
          <a:p>
            <a:pPr marL="0" indent="0">
              <a:buNone/>
            </a:pPr>
            <a:r>
              <a:rPr lang="fi-FI" dirty="0" smtClean="0"/>
              <a:t>3. itsetuntemus</a:t>
            </a:r>
          </a:p>
          <a:p>
            <a:pPr marL="0" indent="0">
              <a:buNone/>
            </a:pPr>
            <a:r>
              <a:rPr lang="fi-FI" dirty="0" smtClean="0"/>
              <a:t>4. kriittinen ajattelu</a:t>
            </a:r>
          </a:p>
          <a:p>
            <a:pPr marL="0" indent="0">
              <a:buNone/>
            </a:pPr>
            <a:r>
              <a:rPr lang="fi-FI" dirty="0" smtClean="0"/>
              <a:t>5. eettinen vastuullisuus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72909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1. Terveyteen liittyvät tiedot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</a:t>
            </a:r>
            <a:r>
              <a:rPr lang="fi-FI" dirty="0" smtClean="0"/>
              <a:t>erveysosaamisen perusta</a:t>
            </a:r>
          </a:p>
          <a:p>
            <a:r>
              <a:rPr lang="fi-FI" b="1" dirty="0"/>
              <a:t>k</a:t>
            </a:r>
            <a:r>
              <a:rPr lang="fi-FI" b="1" dirty="0" smtClean="0"/>
              <a:t>okemus- ja arkitieto vs. tieteellinen tieto</a:t>
            </a:r>
            <a:endParaRPr lang="fi-FI" b="1" dirty="0" smtClean="0"/>
          </a:p>
          <a:p>
            <a:pPr lvl="1"/>
            <a:r>
              <a:rPr lang="fi-FI" dirty="0" smtClean="0"/>
              <a:t>tiedonlähteiden </a:t>
            </a:r>
            <a:r>
              <a:rPr lang="fi-FI" dirty="0" smtClean="0"/>
              <a:t>epäluotettavuus – </a:t>
            </a:r>
            <a:r>
              <a:rPr lang="fi-FI" dirty="0" smtClean="0"/>
              <a:t>luotettavuus </a:t>
            </a:r>
          </a:p>
          <a:p>
            <a:pPr lvl="2"/>
            <a:r>
              <a:rPr lang="fi-FI" dirty="0"/>
              <a:t>v</a:t>
            </a:r>
            <a:r>
              <a:rPr lang="fi-FI" dirty="0" smtClean="0"/>
              <a:t>anhemmat, ystävät, auktoriteetit, media ym.</a:t>
            </a:r>
          </a:p>
          <a:p>
            <a:pPr lvl="2"/>
            <a:r>
              <a:rPr lang="fi-FI" dirty="0"/>
              <a:t>p</a:t>
            </a:r>
            <a:r>
              <a:rPr lang="fi-FI" dirty="0" smtClean="0"/>
              <a:t>erimätieto</a:t>
            </a:r>
          </a:p>
          <a:p>
            <a:pPr lvl="2"/>
            <a:r>
              <a:rPr lang="fi-FI" dirty="0" smtClean="0"/>
              <a:t>karismaattisten ja vaikutusvaltaa omaavien tai voittoa tavoittelevien henkilöiden kokemustieto</a:t>
            </a:r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71048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2. Terveyteen liittyvät taidot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tarkoittavat terveellisten elämäntapojen omaksumista eli valmiutta ja kykyä toimia terveyttä vahvistavasti</a:t>
            </a:r>
          </a:p>
          <a:p>
            <a:r>
              <a:rPr lang="fi-FI" dirty="0" smtClean="0"/>
              <a:t>kaikki sellaiset teot ja tekemättä jättämiset, jotka lisäävät yksilön ja yhteisöjen terveyttä, turvallisuutta ja hyvinvointia</a:t>
            </a:r>
          </a:p>
          <a:p>
            <a:r>
              <a:rPr lang="fi-FI" dirty="0"/>
              <a:t>m</a:t>
            </a:r>
            <a:r>
              <a:rPr lang="fi-FI" dirty="0" smtClean="0"/>
              <a:t>onet terveystaidot liittyvät </a:t>
            </a:r>
            <a:r>
              <a:rPr lang="fi-FI" b="1" dirty="0" smtClean="0"/>
              <a:t>psykososiaaliseen terveyteen</a:t>
            </a:r>
            <a:r>
              <a:rPr lang="fi-FI" dirty="0" smtClean="0"/>
              <a:t> (esim. vuorovaikutustaidot, tunnetaidot)</a:t>
            </a:r>
          </a:p>
          <a:p>
            <a:r>
              <a:rPr lang="fi-FI" dirty="0"/>
              <a:t>k</a:t>
            </a:r>
            <a:r>
              <a:rPr lang="fi-FI" dirty="0" smtClean="0"/>
              <a:t>uuluu myös kyky tarkkailla omia elämäntapojaan ja terveystottumuksiaan arvioivasti sekä kyky tehdä muutos parempaan suuntaan  (esim. </a:t>
            </a:r>
            <a:r>
              <a:rPr lang="fi-FI" dirty="0" err="1" smtClean="0"/>
              <a:t>TAM-malli</a:t>
            </a:r>
            <a:r>
              <a:rPr lang="fi-FI" dirty="0" smtClean="0"/>
              <a:t>)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3842298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3. Itsetuntemus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t</a:t>
            </a:r>
            <a:r>
              <a:rPr lang="fi-FI" dirty="0" smtClean="0"/>
              <a:t>arkoittaa, että henkilö pystyy ohjaamaan käyttäytymistään (itsestään) tekemiensä havaintojen ja tietojen avulla</a:t>
            </a:r>
          </a:p>
          <a:p>
            <a:pPr lvl="1"/>
            <a:r>
              <a:rPr lang="fi-FI" dirty="0" smtClean="0"/>
              <a:t>millainen on</a:t>
            </a:r>
          </a:p>
          <a:p>
            <a:pPr lvl="1"/>
            <a:r>
              <a:rPr lang="fi-FI" dirty="0" smtClean="0"/>
              <a:t>mihin haluaa aikansa käyttää</a:t>
            </a:r>
          </a:p>
          <a:p>
            <a:pPr lvl="1"/>
            <a:r>
              <a:rPr lang="fi-FI" dirty="0" smtClean="0"/>
              <a:t>millaisia vahvuuksia itsessään haluaa kehittää</a:t>
            </a:r>
          </a:p>
          <a:p>
            <a:pPr lvl="1"/>
            <a:r>
              <a:rPr lang="fi-FI" dirty="0" smtClean="0"/>
              <a:t>keiden kanssa haluaa olla</a:t>
            </a:r>
          </a:p>
          <a:p>
            <a:pPr lvl="1"/>
            <a:r>
              <a:rPr lang="fi-FI" dirty="0" smtClean="0"/>
              <a:t>kokemus omasta itsestä yleensä ja eri rooleissa </a:t>
            </a:r>
            <a:br>
              <a:rPr lang="fi-FI" dirty="0" smtClean="0"/>
            </a:br>
            <a:r>
              <a:rPr lang="fi-FI" dirty="0" smtClean="0"/>
              <a:t>(esim. oppijana, perheenjäsenenä, ystävänä)</a:t>
            </a:r>
          </a:p>
          <a:p>
            <a:pPr marL="457200" lvl="1" indent="0">
              <a:buNone/>
            </a:pPr>
            <a:endParaRPr lang="fi-FI" dirty="0" smtClean="0"/>
          </a:p>
          <a:p>
            <a:r>
              <a:rPr lang="fi-FI" b="1" dirty="0"/>
              <a:t>i</a:t>
            </a:r>
            <a:r>
              <a:rPr lang="fi-FI" b="1" dirty="0" smtClean="0"/>
              <a:t>tsetunto</a:t>
            </a:r>
            <a:r>
              <a:rPr lang="fi-FI" dirty="0" smtClean="0"/>
              <a:t> on osa itsetuntemusta ja itsensä hyväksymistä,  omien vahvuuksien tunnistamista, tietoisuutta omista haluista, tarpeista, kokemuksista, arvoista ja asenteista</a:t>
            </a:r>
          </a:p>
        </p:txBody>
      </p:sp>
    </p:spTree>
    <p:extLst>
      <p:ext uri="{BB962C8B-B14F-4D97-AF65-F5344CB8AC3E}">
        <p14:creationId xmlns:p14="http://schemas.microsoft.com/office/powerpoint/2010/main" val="1600497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4. Kriittinen ajattelu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v</a:t>
            </a:r>
            <a:r>
              <a:rPr lang="fi-FI" dirty="0" smtClean="0"/>
              <a:t>s. arkiajattelu</a:t>
            </a:r>
          </a:p>
          <a:p>
            <a:r>
              <a:rPr lang="fi-FI" dirty="0"/>
              <a:t>a</a:t>
            </a:r>
            <a:r>
              <a:rPr lang="fi-FI" dirty="0" smtClean="0"/>
              <a:t>rvioivaa korkean tason ajattelua </a:t>
            </a:r>
            <a:br>
              <a:rPr lang="fi-FI" dirty="0" smtClean="0"/>
            </a:br>
            <a:r>
              <a:rPr lang="fi-FI" dirty="0" smtClean="0"/>
              <a:t>(= loogista, johdonmukaista tiedon keräämistä ja johtopäätösten tekemistä pohtivan päätöksenteon avulla)</a:t>
            </a:r>
          </a:p>
          <a:p>
            <a:r>
              <a:rPr lang="fi-FI" dirty="0"/>
              <a:t>a</a:t>
            </a:r>
            <a:r>
              <a:rPr lang="fi-FI" dirty="0" smtClean="0"/>
              <a:t>jattelun taidot = tiedonkäsittelyn taidot</a:t>
            </a:r>
          </a:p>
          <a:p>
            <a:r>
              <a:rPr lang="fi-FI" b="1" dirty="0" smtClean="0"/>
              <a:t>medianlukutaito</a:t>
            </a:r>
            <a:r>
              <a:rPr lang="fi-FI" dirty="0" smtClean="0"/>
              <a:t>: </a:t>
            </a:r>
          </a:p>
          <a:p>
            <a:pPr lvl="1"/>
            <a:r>
              <a:rPr lang="fi-FI" dirty="0" smtClean="0"/>
              <a:t>kyky erottaa tärkeä ja luotettava tieto muusta mediasta </a:t>
            </a:r>
          </a:p>
          <a:p>
            <a:pPr lvl="1"/>
            <a:r>
              <a:rPr lang="fi-FI" dirty="0" smtClean="0"/>
              <a:t>taitoa löytää ja arvioida oleelliset tiedot</a:t>
            </a:r>
          </a:p>
          <a:p>
            <a:pPr lvl="1"/>
            <a:r>
              <a:rPr lang="fi-FI" dirty="0" smtClean="0"/>
              <a:t>kykyä muodostaa edellisten pohjalta oma perusteltu näkemys</a:t>
            </a:r>
          </a:p>
          <a:p>
            <a:pPr lvl="1"/>
            <a:r>
              <a:rPr lang="fi-FI" dirty="0" smtClean="0"/>
              <a:t>kyky arvioida mainontaa ja tunnistaa humpuukimainos, jossa annetaan katteettomia lupauksia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rt. uutismedia: mediassa uutuus on uutinen, oli se sitten luotettavaa tai epäluotettavaa tietoa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4668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5. Eettinen vastuullisuus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i-FI" b="1" dirty="0" smtClean="0"/>
          </a:p>
          <a:p>
            <a:r>
              <a:rPr lang="fi-FI" b="1" dirty="0" smtClean="0"/>
              <a:t>etiikka – moraali</a:t>
            </a:r>
          </a:p>
          <a:p>
            <a:r>
              <a:rPr lang="fi-FI" dirty="0" smtClean="0"/>
              <a:t>hyvä tavoiteltava asia eli arvo </a:t>
            </a:r>
          </a:p>
          <a:p>
            <a:r>
              <a:rPr lang="fi-FI" dirty="0"/>
              <a:t>v</a:t>
            </a:r>
            <a:r>
              <a:rPr lang="fi-FI" dirty="0" smtClean="0"/>
              <a:t>astuullisuus tarkoittaa monien erilaisten näkökulmien pohtimista (esim. kyky punnita kulutus- tai viihdetavaroiden tarpeellisuutta tai hyödyllisyyttä) ja tekojen seurauksien pohdintaa</a:t>
            </a:r>
          </a:p>
          <a:p>
            <a:r>
              <a:rPr lang="fi-FI" dirty="0"/>
              <a:t>a</a:t>
            </a:r>
            <a:r>
              <a:rPr lang="fi-FI" dirty="0" smtClean="0"/>
              <a:t>ikuisuuteen liittyy omien oikeuksien ja vastuiden eli velvollisuuksien ymmärtäminen (esim. miten oma toiminta ja omat valinnat ja teot vaikuttavat itseen, muihin ja ympäristöön)</a:t>
            </a:r>
          </a:p>
          <a:p>
            <a:r>
              <a:rPr lang="fi-FI" dirty="0" smtClean="0"/>
              <a:t>yhteiskunta ottaa joskus kantaa vastuulliseen käyttäytymiseen (esim. onnettomuuteen osallisen auttamisvelvollisuus)</a:t>
            </a:r>
          </a:p>
          <a:p>
            <a:r>
              <a:rPr lang="fi-FI" dirty="0" smtClean="0"/>
              <a:t>vastuu myös heikommista, sairaista ja lapsista sekä vanhuksista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95593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264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Terve 1: Terveyden perusteet</vt:lpstr>
      <vt:lpstr>Terveysosaamisen osa-alueet</vt:lpstr>
      <vt:lpstr>1. Terveyteen liittyvät tiedot</vt:lpstr>
      <vt:lpstr>2. Terveyteen liittyvät taidot</vt:lpstr>
      <vt:lpstr>3. Itsetuntemus</vt:lpstr>
      <vt:lpstr>4. Kriittinen ajattelu</vt:lpstr>
      <vt:lpstr>5. Eettinen vastuullisuus</vt:lpstr>
    </vt:vector>
  </TitlesOfParts>
  <Company>University of Jyväskylä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Hämäläinen Elina</cp:lastModifiedBy>
  <cp:revision>15</cp:revision>
  <dcterms:created xsi:type="dcterms:W3CDTF">2017-06-12T06:09:54Z</dcterms:created>
  <dcterms:modified xsi:type="dcterms:W3CDTF">2017-06-12T06:56:46Z</dcterms:modified>
</cp:coreProperties>
</file>