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/>
    <p:restoredTop sz="94656"/>
  </p:normalViewPr>
  <p:slideViewPr>
    <p:cSldViewPr>
      <p:cViewPr varScale="1">
        <p:scale>
          <a:sx n="130" d="100"/>
          <a:sy n="130" d="100"/>
        </p:scale>
        <p:origin x="320" y="1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12.6.2017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18653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12.6.2017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056562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12.6.2017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769869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12.6.2017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03375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12.6.2017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79326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12.6.2017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599145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12.6.2017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150774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12.6.2017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575230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12.6.2017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667465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12.6.2017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32441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12.6.2017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700913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DCECDC-CA82-419C-B66C-70AF779EE76D}" type="datetimeFigureOut">
              <a:rPr lang="fi-FI" smtClean="0"/>
              <a:t>12.6.2017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22516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b="1" dirty="0" smtClean="0"/>
              <a:t>Terve 1: Terveyden perusteet</a:t>
            </a:r>
            <a:endParaRPr lang="fi-FI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b="1" dirty="0" smtClean="0"/>
              <a:t>Luku 1: Terveys</a:t>
            </a:r>
            <a:endParaRPr lang="fi-FI" b="1" dirty="0"/>
          </a:p>
        </p:txBody>
      </p:sp>
    </p:spTree>
    <p:extLst>
      <p:ext uri="{BB962C8B-B14F-4D97-AF65-F5344CB8AC3E}">
        <p14:creationId xmlns:p14="http://schemas.microsoft.com/office/powerpoint/2010/main" val="1275972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b="1" dirty="0" smtClean="0"/>
              <a:t>Terveyden edistäminen Suomessa (3/3)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fi-FI" sz="2800" dirty="0" smtClean="0"/>
          </a:p>
          <a:p>
            <a:pPr marL="0" indent="0">
              <a:buNone/>
            </a:pPr>
            <a:r>
              <a:rPr lang="fi-FI" sz="2800" b="1" dirty="0" smtClean="0"/>
              <a:t>WHO:n terveyden edistämisen malli </a:t>
            </a:r>
            <a:r>
              <a:rPr lang="fi-FI" sz="2800" dirty="0" smtClean="0"/>
              <a:t>(Ottawa 1986)</a:t>
            </a:r>
          </a:p>
          <a:p>
            <a:pPr marL="514350" indent="-514350">
              <a:buFont typeface="+mj-lt"/>
              <a:buAutoNum type="arabicPeriod"/>
            </a:pPr>
            <a:r>
              <a:rPr lang="fi-FI" sz="2800" dirty="0" smtClean="0"/>
              <a:t>Terveysnäkökulmien huomioiminen kaikessa päätöksenteossa</a:t>
            </a:r>
          </a:p>
          <a:p>
            <a:pPr marL="514350" indent="-514350">
              <a:buFont typeface="+mj-lt"/>
              <a:buAutoNum type="arabicPeriod"/>
            </a:pPr>
            <a:r>
              <a:rPr lang="fi-FI" sz="2800" dirty="0" smtClean="0"/>
              <a:t>Terveyttä edistävien ympäristöjen luominen</a:t>
            </a:r>
          </a:p>
          <a:p>
            <a:pPr marL="514350" indent="-514350">
              <a:buFont typeface="+mj-lt"/>
              <a:buAutoNum type="arabicPeriod"/>
            </a:pPr>
            <a:r>
              <a:rPr lang="fi-FI" sz="2800" dirty="0" smtClean="0"/>
              <a:t>Terveyspalvelujen kehittäminen</a:t>
            </a:r>
          </a:p>
          <a:p>
            <a:pPr marL="514350" indent="-514350">
              <a:buFont typeface="+mj-lt"/>
              <a:buAutoNum type="arabicPeriod"/>
            </a:pPr>
            <a:r>
              <a:rPr lang="fi-FI" sz="2800" dirty="0" smtClean="0"/>
              <a:t>Yhteisöllisen toiminnan vahvistaminen</a:t>
            </a:r>
          </a:p>
          <a:p>
            <a:pPr marL="514350" indent="-514350">
              <a:buFont typeface="+mj-lt"/>
              <a:buAutoNum type="arabicPeriod"/>
            </a:pPr>
            <a:r>
              <a:rPr lang="fi-FI" sz="2800" dirty="0" smtClean="0"/>
              <a:t>Terveysosaamisen kehittäminen</a:t>
            </a:r>
          </a:p>
          <a:p>
            <a:pPr marL="514350" indent="-514350">
              <a:buFont typeface="+mj-lt"/>
              <a:buAutoNum type="arabicPeriod"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602254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 smtClean="0"/>
              <a:t>Terveyden määrittelyä (1/2)</a:t>
            </a:r>
            <a:endParaRPr lang="fi-FI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fi-FI" dirty="0" smtClean="0"/>
              <a:t>”</a:t>
            </a:r>
            <a:r>
              <a:rPr lang="fi-FI" i="1" dirty="0" smtClean="0"/>
              <a:t>Terveys on täydellisen fyysisen, psyykkisen, henkisen ja sosiaalisen hyvinvoinnin dynaaminen tila eikä vain sairauden tai heikkouden puuttumista” </a:t>
            </a:r>
            <a:r>
              <a:rPr lang="fi-FI" dirty="0" smtClean="0"/>
              <a:t>(WHO 2000). </a:t>
            </a:r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r>
              <a:rPr lang="fi-FI" b="1" dirty="0" smtClean="0"/>
              <a:t>Terveyden osa-alueet:</a:t>
            </a:r>
          </a:p>
          <a:p>
            <a:r>
              <a:rPr lang="fi-FI" dirty="0"/>
              <a:t>f</a:t>
            </a:r>
            <a:r>
              <a:rPr lang="fi-FI" dirty="0" smtClean="0"/>
              <a:t>yysinen </a:t>
            </a:r>
            <a:r>
              <a:rPr lang="fi-FI" dirty="0" smtClean="0"/>
              <a:t>terveys</a:t>
            </a:r>
          </a:p>
          <a:p>
            <a:r>
              <a:rPr lang="fi-FI" dirty="0"/>
              <a:t>p</a:t>
            </a:r>
            <a:r>
              <a:rPr lang="fi-FI" dirty="0" smtClean="0"/>
              <a:t>syykkinen </a:t>
            </a:r>
            <a:r>
              <a:rPr lang="fi-FI" dirty="0" smtClean="0"/>
              <a:t>terveys</a:t>
            </a:r>
          </a:p>
          <a:p>
            <a:r>
              <a:rPr lang="fi-FI" dirty="0"/>
              <a:t>h</a:t>
            </a:r>
            <a:r>
              <a:rPr lang="fi-FI" dirty="0" smtClean="0"/>
              <a:t>enkinen </a:t>
            </a:r>
            <a:r>
              <a:rPr lang="fi-FI" dirty="0" smtClean="0"/>
              <a:t>terveys</a:t>
            </a:r>
          </a:p>
          <a:p>
            <a:r>
              <a:rPr lang="fi-FI" dirty="0"/>
              <a:t>s</a:t>
            </a:r>
            <a:r>
              <a:rPr lang="fi-FI" dirty="0" smtClean="0"/>
              <a:t>osiaalinen </a:t>
            </a:r>
            <a:r>
              <a:rPr lang="fi-FI" dirty="0" smtClean="0"/>
              <a:t>terveys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63787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 smtClean="0"/>
              <a:t>Terveyden määrittelyä (2/2)</a:t>
            </a:r>
            <a:endParaRPr lang="fi-FI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 dirty="0" smtClean="0"/>
          </a:p>
          <a:p>
            <a:r>
              <a:rPr lang="fi-FI" dirty="0" smtClean="0"/>
              <a:t>Sairaus – terveys</a:t>
            </a:r>
          </a:p>
          <a:p>
            <a:r>
              <a:rPr lang="fi-FI" dirty="0" smtClean="0"/>
              <a:t>Terveys – toimintakyky </a:t>
            </a:r>
          </a:p>
          <a:p>
            <a:r>
              <a:rPr lang="fi-FI" dirty="0" smtClean="0"/>
              <a:t>Subjektiivinen terveys – objektiivinen terveys</a:t>
            </a:r>
          </a:p>
          <a:p>
            <a:r>
              <a:rPr lang="fi-FI" dirty="0" smtClean="0"/>
              <a:t>Terveys pääomana ja voimavarana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8400031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 smtClean="0"/>
              <a:t>Terveyden tasot (1/4)</a:t>
            </a:r>
            <a:endParaRPr lang="fi-FI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fi-FI" b="1" dirty="0" smtClean="0"/>
              <a:t>Yksilö:</a:t>
            </a:r>
          </a:p>
          <a:p>
            <a:pPr marL="0" indent="0">
              <a:buNone/>
            </a:pPr>
            <a:endParaRPr lang="fi-FI" b="1" dirty="0" smtClean="0"/>
          </a:p>
          <a:p>
            <a:r>
              <a:rPr lang="fi-FI" dirty="0" smtClean="0"/>
              <a:t>Terveyteen vaikuttavat tekijät: </a:t>
            </a:r>
            <a:r>
              <a:rPr lang="fi-FI" b="1" dirty="0" smtClean="0"/>
              <a:t>tukevat</a:t>
            </a:r>
            <a:r>
              <a:rPr lang="fi-FI" dirty="0" smtClean="0"/>
              <a:t> ja </a:t>
            </a:r>
            <a:r>
              <a:rPr lang="fi-FI" b="1" dirty="0" smtClean="0"/>
              <a:t>heikentävät</a:t>
            </a:r>
            <a:r>
              <a:rPr lang="fi-FI" dirty="0" smtClean="0"/>
              <a:t> </a:t>
            </a:r>
            <a:r>
              <a:rPr lang="fi-FI" b="1" dirty="0" smtClean="0"/>
              <a:t>tekijät</a:t>
            </a:r>
            <a:r>
              <a:rPr lang="fi-FI" dirty="0" smtClean="0"/>
              <a:t> (= riskitekijät)</a:t>
            </a:r>
          </a:p>
          <a:p>
            <a:pPr lvl="1"/>
            <a:r>
              <a:rPr lang="fi-FI" dirty="0" smtClean="0"/>
              <a:t>elämäntavat</a:t>
            </a:r>
          </a:p>
          <a:p>
            <a:pPr lvl="1"/>
            <a:r>
              <a:rPr lang="fi-FI" dirty="0" smtClean="0"/>
              <a:t>perimä</a:t>
            </a:r>
          </a:p>
          <a:p>
            <a:pPr lvl="1"/>
            <a:r>
              <a:rPr lang="fi-FI" dirty="0" smtClean="0"/>
              <a:t>fyysinen ja psykososiaalinen ympäristö</a:t>
            </a:r>
          </a:p>
          <a:p>
            <a:pPr lvl="1"/>
            <a:r>
              <a:rPr lang="fi-FI" dirty="0" smtClean="0"/>
              <a:t>sairauksien ennaltaehkäisy ja hoito</a:t>
            </a:r>
          </a:p>
          <a:p>
            <a:pPr lvl="1"/>
            <a:r>
              <a:rPr lang="fi-FI" dirty="0" smtClean="0"/>
              <a:t>arvot, asenteet, kokemukset</a:t>
            </a:r>
          </a:p>
          <a:p>
            <a:pPr lvl="1"/>
            <a:r>
              <a:rPr lang="fi-FI" dirty="0" smtClean="0"/>
              <a:t>sattuma</a:t>
            </a:r>
          </a:p>
          <a:p>
            <a:pPr lvl="1"/>
            <a:endParaRPr lang="fi-FI" dirty="0" smtClean="0"/>
          </a:p>
          <a:p>
            <a:r>
              <a:rPr lang="fi-FI" dirty="0" smtClean="0"/>
              <a:t>Riskitekijöiden suuri määrä nostaa sairastumisriskiä.</a:t>
            </a:r>
          </a:p>
          <a:p>
            <a:pPr lvl="1"/>
            <a:endParaRPr lang="fi-FI" dirty="0" smtClean="0"/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5023930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 smtClean="0"/>
              <a:t>Terveyden tasot (2/4)</a:t>
            </a:r>
            <a:endParaRPr lang="fi-FI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fi-FI" b="1" dirty="0" smtClean="0"/>
              <a:t>Yhteisö:</a:t>
            </a:r>
          </a:p>
          <a:p>
            <a:pPr marL="0" indent="0">
              <a:buNone/>
            </a:pPr>
            <a:endParaRPr lang="fi-FI" dirty="0" smtClean="0"/>
          </a:p>
          <a:p>
            <a:r>
              <a:rPr lang="fi-FI" dirty="0" smtClean="0"/>
              <a:t>Yhteisöt (esim. perhe, kaveriporukka, koulu, työpaikka, liikuntaseura ja sosiaalisen median yhteisöt) vaikuttavat osallisina olevien yksilöiden terveyteen  sekä </a:t>
            </a:r>
            <a:r>
              <a:rPr lang="fi-FI" b="1" dirty="0" smtClean="0"/>
              <a:t>positiivisella</a:t>
            </a:r>
            <a:r>
              <a:rPr lang="fi-FI" dirty="0" smtClean="0"/>
              <a:t> että </a:t>
            </a:r>
            <a:r>
              <a:rPr lang="fi-FI" b="1" dirty="0" smtClean="0"/>
              <a:t>negatiivisella</a:t>
            </a:r>
            <a:r>
              <a:rPr lang="fi-FI" dirty="0" smtClean="0"/>
              <a:t> tavalla</a:t>
            </a:r>
          </a:p>
          <a:p>
            <a:pPr lvl="1"/>
            <a:r>
              <a:rPr lang="fi-FI" dirty="0"/>
              <a:t>Y</a:t>
            </a:r>
            <a:r>
              <a:rPr lang="fi-FI" dirty="0" smtClean="0"/>
              <a:t>hteisöllisyyden tunne vaikuttaa positiivisesti</a:t>
            </a:r>
          </a:p>
          <a:p>
            <a:pPr lvl="1"/>
            <a:r>
              <a:rPr lang="fi-FI" dirty="0" smtClean="0"/>
              <a:t>Esim. kiusatuksi tuleminen, ulkopuolelle jääminen ja rakkauden puute vaikuttavat negatiivisesti</a:t>
            </a:r>
          </a:p>
          <a:p>
            <a:pPr marL="457200" lvl="1" indent="0">
              <a:buNone/>
            </a:pPr>
            <a:endParaRPr lang="fi-FI" dirty="0" smtClean="0"/>
          </a:p>
          <a:p>
            <a:r>
              <a:rPr lang="fi-FI" dirty="0" smtClean="0"/>
              <a:t>Lapsuus ja nuoruus kriittistä aikaa</a:t>
            </a:r>
          </a:p>
          <a:p>
            <a:pPr lvl="1"/>
            <a:endParaRPr lang="fi-FI" dirty="0" smtClean="0"/>
          </a:p>
          <a:p>
            <a:endParaRPr lang="fi-FI" dirty="0" smtClean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4192056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 smtClean="0"/>
              <a:t>Terveyden tasot (3/4)</a:t>
            </a:r>
            <a:endParaRPr lang="fi-FI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i-FI" b="1" dirty="0" smtClean="0"/>
              <a:t>Yhteiskunta:</a:t>
            </a:r>
          </a:p>
          <a:p>
            <a:pPr marL="0" indent="0">
              <a:buNone/>
            </a:pPr>
            <a:endParaRPr lang="fi-FI" b="1" dirty="0"/>
          </a:p>
          <a:p>
            <a:r>
              <a:rPr lang="fi-FI" dirty="0" smtClean="0"/>
              <a:t>Kyky tukea kansalaisten terveyttä vaihtelee</a:t>
            </a:r>
          </a:p>
          <a:p>
            <a:pPr lvl="1"/>
            <a:r>
              <a:rPr lang="fi-FI" dirty="0" smtClean="0"/>
              <a:t>Kehittyvät maat</a:t>
            </a:r>
          </a:p>
          <a:p>
            <a:pPr lvl="2"/>
            <a:r>
              <a:rPr lang="fi-FI" dirty="0" smtClean="0"/>
              <a:t>Vähiten kehittyneet</a:t>
            </a:r>
          </a:p>
          <a:p>
            <a:pPr lvl="2"/>
            <a:r>
              <a:rPr lang="fi-FI" dirty="0" smtClean="0"/>
              <a:t>Hiljattain teollistuneet</a:t>
            </a:r>
          </a:p>
          <a:p>
            <a:pPr lvl="1"/>
            <a:r>
              <a:rPr lang="fi-FI" dirty="0" smtClean="0"/>
              <a:t>Teollisuusmaat</a:t>
            </a:r>
          </a:p>
          <a:p>
            <a:pPr marL="457200" lvl="1" indent="0">
              <a:buNone/>
            </a:pPr>
            <a:endParaRPr lang="fi-FI" dirty="0" smtClean="0"/>
          </a:p>
          <a:p>
            <a:r>
              <a:rPr lang="fi-FI" dirty="0" smtClean="0"/>
              <a:t>Elintason nousu vs. elämänlaatu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7328872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 smtClean="0"/>
              <a:t>Terveyden tasot (4/4)</a:t>
            </a:r>
            <a:endParaRPr lang="fi-FI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fi-FI" b="1" dirty="0" smtClean="0"/>
              <a:t>Globalisaatio:</a:t>
            </a:r>
          </a:p>
          <a:p>
            <a:endParaRPr lang="fi-FI" dirty="0" smtClean="0"/>
          </a:p>
          <a:p>
            <a:r>
              <a:rPr lang="fi-FI" dirty="0" smtClean="0"/>
              <a:t>Ihmisten maailmanlaajuinen verkottuminen luo sekä haasteita että mahdollisuuksia terveydelle</a:t>
            </a:r>
          </a:p>
          <a:p>
            <a:pPr lvl="1"/>
            <a:r>
              <a:rPr lang="fi-FI" u="sng" dirty="0"/>
              <a:t>h</a:t>
            </a:r>
            <a:r>
              <a:rPr lang="fi-FI" u="sng" dirty="0" smtClean="0"/>
              <a:t>aasteita</a:t>
            </a:r>
            <a:r>
              <a:rPr lang="fi-FI" dirty="0" smtClean="0"/>
              <a:t>: taloustilanteiden heilahtelut, sotien ja konfliktien aiheuttamat pakolaisvirrat, luonnonvarojen riittävyys, maailmanlaajuinen huumekauppa, tarttuvien tautien leviäminen, ilmastonmuutos ym.</a:t>
            </a:r>
          </a:p>
          <a:p>
            <a:pPr lvl="1"/>
            <a:r>
              <a:rPr lang="fi-FI" u="sng" dirty="0"/>
              <a:t>m</a:t>
            </a:r>
            <a:r>
              <a:rPr lang="fi-FI" u="sng" dirty="0" smtClean="0"/>
              <a:t>ahdollisuuksia</a:t>
            </a:r>
            <a:r>
              <a:rPr lang="fi-FI" dirty="0" smtClean="0"/>
              <a:t>: esim. tietoa saatavilla enemmän ja nopeammin kuin aikaisemmin, monikulttuurisuuden lisääntyminen voi parhaimmillaan lisätä suvaitsevaisuutta ja luovuutta sekä oikeudenmukaisuutta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2750738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b="1" dirty="0" smtClean="0"/>
              <a:t>Terveyden edistäminen Suomessa (1/3)</a:t>
            </a:r>
            <a:endParaRPr lang="fi-FI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endParaRPr lang="fi-FI" sz="2000" b="1" dirty="0" smtClean="0"/>
          </a:p>
          <a:p>
            <a:pPr marL="0" indent="0">
              <a:buNone/>
            </a:pPr>
            <a:r>
              <a:rPr lang="fi-FI" sz="2200" b="1" dirty="0" smtClean="0"/>
              <a:t>Suomen terveyspolitiikka</a:t>
            </a:r>
          </a:p>
          <a:p>
            <a:r>
              <a:rPr lang="fi-FI" sz="2000" dirty="0" smtClean="0"/>
              <a:t>päätavoitteena on kansalaisten mahdollisimman hyvä ja tasaisesti jakautunut terveys</a:t>
            </a:r>
          </a:p>
          <a:p>
            <a:r>
              <a:rPr lang="fi-FI" sz="2000" dirty="0" smtClean="0"/>
              <a:t>lait ja terveyspoliittiset ohjelmat (esim. tupakkalaki ja tupakoinnin vähentämiseen tähtäävä strategia) </a:t>
            </a:r>
          </a:p>
          <a:p>
            <a:r>
              <a:rPr lang="fi-FI" sz="2000" dirty="0" smtClean="0"/>
              <a:t>terveysnäkökulmat liittyvät jollakin tavoin lähes kaikkeen yhteiskunnalliseen päätöksentekoon</a:t>
            </a:r>
          </a:p>
          <a:p>
            <a:r>
              <a:rPr lang="fi-FI" sz="2000" dirty="0" smtClean="0"/>
              <a:t>rahoituksen suuntaaminen terveyden kannalta tärkeisiin rakenteisiin</a:t>
            </a:r>
          </a:p>
          <a:p>
            <a:r>
              <a:rPr lang="fi-FI" sz="2000" dirty="0" smtClean="0"/>
              <a:t>kansainväliseen terveyspolitiikka (yhteistyö esim. YK:n ja WHO:n kanssa)</a:t>
            </a:r>
          </a:p>
          <a:p>
            <a:r>
              <a:rPr lang="fi-FI" sz="2000" dirty="0" smtClean="0"/>
              <a:t>yksityiset ja vapaaehtoiset järjestöt, kansanterveysjärjestöt (esim. MLL, Suomen Mielenterveysseura)</a:t>
            </a:r>
          </a:p>
        </p:txBody>
      </p:sp>
    </p:spTree>
    <p:extLst>
      <p:ext uri="{BB962C8B-B14F-4D97-AF65-F5344CB8AC3E}">
        <p14:creationId xmlns:p14="http://schemas.microsoft.com/office/powerpoint/2010/main" val="4020862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b="1" dirty="0" smtClean="0"/>
              <a:t>Terveyden edistäminen Suomessa (2/3)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 dirty="0" smtClean="0"/>
          </a:p>
          <a:p>
            <a:r>
              <a:rPr lang="fi-FI" dirty="0" smtClean="0"/>
              <a:t>Terveyden edistäminen eli </a:t>
            </a:r>
            <a:r>
              <a:rPr lang="fi-FI" b="1" dirty="0" smtClean="0"/>
              <a:t>promootio</a:t>
            </a:r>
          </a:p>
          <a:p>
            <a:r>
              <a:rPr lang="fi-FI" dirty="0" smtClean="0"/>
              <a:t>Sairauksien, vammojen ja terveyteen liittyvien ongelmien ehkäisy eli </a:t>
            </a:r>
            <a:r>
              <a:rPr lang="fi-FI" b="1" dirty="0" smtClean="0"/>
              <a:t>preventio</a:t>
            </a:r>
            <a:r>
              <a:rPr lang="fi-FI" dirty="0" smtClean="0"/>
              <a:t> (kuuluu osaksi promootiota)</a:t>
            </a:r>
          </a:p>
          <a:p>
            <a:pPr lvl="1"/>
            <a:r>
              <a:rPr lang="fi-FI" dirty="0"/>
              <a:t>p</a:t>
            </a:r>
            <a:r>
              <a:rPr lang="fi-FI" dirty="0" smtClean="0"/>
              <a:t>rimaaripreventio</a:t>
            </a:r>
          </a:p>
          <a:p>
            <a:pPr lvl="1"/>
            <a:r>
              <a:rPr lang="fi-FI" dirty="0"/>
              <a:t>s</a:t>
            </a:r>
            <a:r>
              <a:rPr lang="fi-FI" dirty="0" smtClean="0"/>
              <a:t>ekundaaripreventio</a:t>
            </a:r>
          </a:p>
          <a:p>
            <a:pPr lvl="1"/>
            <a:r>
              <a:rPr lang="fi-FI" dirty="0" smtClean="0"/>
              <a:t>tertiääripreventio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0591782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379</Words>
  <Application>Microsoft Macintosh PowerPoint</Application>
  <PresentationFormat>Näytössä katseltava diaesitys (4:3)</PresentationFormat>
  <Paragraphs>77</Paragraphs>
  <Slides>10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Terve 1: Terveyden perusteet</vt:lpstr>
      <vt:lpstr>Terveyden määrittelyä (1/2)</vt:lpstr>
      <vt:lpstr>Terveyden määrittelyä (2/2)</vt:lpstr>
      <vt:lpstr>Terveyden tasot (1/4)</vt:lpstr>
      <vt:lpstr>Terveyden tasot (2/4)</vt:lpstr>
      <vt:lpstr>Terveyden tasot (3/4)</vt:lpstr>
      <vt:lpstr>Terveyden tasot (4/4)</vt:lpstr>
      <vt:lpstr>Terveyden edistäminen Suomessa (1/3)</vt:lpstr>
      <vt:lpstr>Terveyden edistäminen Suomessa (2/3)</vt:lpstr>
      <vt:lpstr>Terveyden edistäminen Suomessa (3/3)</vt:lpstr>
    </vt:vector>
  </TitlesOfParts>
  <Company>University of Jyväskylä</Company>
  <LinksUpToDate>false</LinksUpToDate>
  <SharedDoc>false</SharedDoc>
  <HyperlinksChanged>false</HyperlinksChanged>
  <AppVersion>15.0034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Terve 1: Terveyden perusteet</dc:title>
  <dc:creator>Hämäläinen Elina</dc:creator>
  <cp:lastModifiedBy>Eija Tuunainen</cp:lastModifiedBy>
  <cp:revision>27</cp:revision>
  <dcterms:created xsi:type="dcterms:W3CDTF">2017-06-09T06:02:13Z</dcterms:created>
  <dcterms:modified xsi:type="dcterms:W3CDTF">2017-06-12T09:36:04Z</dcterms:modified>
</cp:coreProperties>
</file>