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45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66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77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18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3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08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42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63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74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89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02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76BB-4233-4F79-8F4F-A55ADDBAD628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F1C4-73D2-43AF-9C3F-0AC8A2F812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66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SÄHKÖINEN YLIOPPILASKOE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3872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3617" y="0"/>
            <a:ext cx="10515600" cy="1325563"/>
          </a:xfrm>
        </p:spPr>
        <p:txBody>
          <a:bodyPr/>
          <a:lstStyle/>
          <a:p>
            <a:r>
              <a:rPr lang="fi-FI" b="1" dirty="0" smtClean="0"/>
              <a:t>Perustietoa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371" y="1325563"/>
            <a:ext cx="10515600" cy="4351338"/>
          </a:xfrm>
        </p:spPr>
        <p:txBody>
          <a:bodyPr>
            <a:normAutofit/>
          </a:bodyPr>
          <a:lstStyle/>
          <a:p>
            <a:r>
              <a:rPr lang="fi-FI" sz="3200" dirty="0" smtClean="0"/>
              <a:t>koe on tuttu </a:t>
            </a:r>
            <a:r>
              <a:rPr lang="fi-FI" sz="3200" dirty="0" err="1" smtClean="0"/>
              <a:t>abittikoe</a:t>
            </a:r>
            <a:endParaRPr lang="fi-FI" sz="3200" dirty="0" smtClean="0"/>
          </a:p>
          <a:p>
            <a:r>
              <a:rPr lang="fi-FI" sz="3200" dirty="0"/>
              <a:t>t</a:t>
            </a:r>
            <a:r>
              <a:rPr lang="fi-FI" sz="3200" dirty="0" smtClean="0"/>
              <a:t>ietokoneet avataan muistitikun avulla </a:t>
            </a:r>
            <a:r>
              <a:rPr lang="fi-FI" sz="3200" dirty="0" err="1" smtClean="0"/>
              <a:t>abitti</a:t>
            </a:r>
            <a:r>
              <a:rPr lang="fi-FI" sz="3200" dirty="0" smtClean="0"/>
              <a:t>-järjestelmään</a:t>
            </a:r>
          </a:p>
          <a:p>
            <a:pPr lvl="1">
              <a:buFontTx/>
              <a:buChar char="-"/>
            </a:pPr>
            <a:r>
              <a:rPr lang="fi-FI" sz="3200" dirty="0" smtClean="0"/>
              <a:t>muistitikut tulevat </a:t>
            </a:r>
            <a:r>
              <a:rPr lang="fi-FI" sz="3200" dirty="0" err="1" smtClean="0"/>
              <a:t>YTL:lta</a:t>
            </a:r>
            <a:endParaRPr lang="fi-FI" sz="3200" dirty="0" smtClean="0"/>
          </a:p>
          <a:p>
            <a:r>
              <a:rPr lang="fi-FI" sz="3200" dirty="0" smtClean="0"/>
              <a:t>kokeeseen kirjautumiseen tarvitset avainlukutunnuksen, joka jaetaan kokeen alussa jokaiselle kokelaalle valvojien toimesta</a:t>
            </a:r>
          </a:p>
          <a:p>
            <a:r>
              <a:rPr lang="fi-FI" sz="3200" dirty="0" smtClean="0"/>
              <a:t>valitse oikea koe ja ala kirjoittaa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238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2623" y="1"/>
            <a:ext cx="10515600" cy="979714"/>
          </a:xfrm>
        </p:spPr>
        <p:txBody>
          <a:bodyPr/>
          <a:lstStyle/>
          <a:p>
            <a:r>
              <a:rPr lang="fi-FI" b="1" dirty="0" smtClean="0"/>
              <a:t>Kokeen rakenne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79715"/>
            <a:ext cx="10515600" cy="5197248"/>
          </a:xfrm>
        </p:spPr>
        <p:txBody>
          <a:bodyPr>
            <a:normAutofit lnSpcReduction="10000"/>
          </a:bodyPr>
          <a:lstStyle/>
          <a:p>
            <a:r>
              <a:rPr lang="fi-FI" sz="3200" dirty="0"/>
              <a:t>k</a:t>
            </a:r>
            <a:r>
              <a:rPr lang="fi-FI" sz="3200" dirty="0" smtClean="0"/>
              <a:t>okeessa on yhdeksän tehtävää, joista vastataan enintään viiteen</a:t>
            </a:r>
          </a:p>
          <a:p>
            <a:r>
              <a:rPr lang="fi-FI" sz="3200" dirty="0" smtClean="0"/>
              <a:t>osassa I on 6 tehtävää, joista vastataan 3–5 tehtävään </a:t>
            </a:r>
          </a:p>
          <a:p>
            <a:pPr lvl="1">
              <a:buFontTx/>
              <a:buChar char="-"/>
            </a:pPr>
            <a:r>
              <a:rPr lang="fi-FI" sz="2800" dirty="0" smtClean="0"/>
              <a:t>tehtävät arvostellaan pistein 0-20p</a:t>
            </a:r>
          </a:p>
          <a:p>
            <a:r>
              <a:rPr lang="fi-FI" sz="3200" dirty="0" smtClean="0"/>
              <a:t>osassa II on 3 tehtävää, joista vastataan 0–2 tehtävään </a:t>
            </a:r>
          </a:p>
          <a:p>
            <a:pPr lvl="1">
              <a:buFontTx/>
              <a:buChar char="-"/>
            </a:pPr>
            <a:r>
              <a:rPr lang="fi-FI" sz="2800" dirty="0" smtClean="0"/>
              <a:t>tehtävät arvostellaan pistein 0-30p</a:t>
            </a:r>
          </a:p>
          <a:p>
            <a:r>
              <a:rPr lang="fi-FI" sz="3200" dirty="0"/>
              <a:t>k</a:t>
            </a:r>
            <a:r>
              <a:rPr lang="fi-FI" sz="3200" dirty="0" smtClean="0"/>
              <a:t>okeen maksimipistemäärä on 120 </a:t>
            </a:r>
          </a:p>
          <a:p>
            <a:pPr lvl="1">
              <a:buFontTx/>
              <a:buChar char="-"/>
            </a:pPr>
            <a:r>
              <a:rPr lang="fi-FI" sz="2800" dirty="0" smtClean="0"/>
              <a:t>käytännössä </a:t>
            </a:r>
            <a:r>
              <a:rPr lang="fi-FI" sz="2800" dirty="0" smtClean="0"/>
              <a:t>maksimipistemäärä riippuu opiskelijan valinnoista: se voi olla 100, 110 tai 120 pistettä </a:t>
            </a:r>
          </a:p>
          <a:p>
            <a:r>
              <a:rPr lang="fi-FI" sz="3200" dirty="0" smtClean="0"/>
              <a:t>huomaa </a:t>
            </a:r>
            <a:r>
              <a:rPr lang="fi-FI" sz="3200" dirty="0" smtClean="0"/>
              <a:t>kuitenkin, että 30 pisteen tehtävistä voi vastata korkeintaan kahteen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1314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8383" y="1"/>
            <a:ext cx="10515600" cy="1123406"/>
          </a:xfrm>
        </p:spPr>
        <p:txBody>
          <a:bodyPr/>
          <a:lstStyle/>
          <a:p>
            <a:r>
              <a:rPr lang="fi-FI" b="1" dirty="0" smtClean="0"/>
              <a:t>Huomioitavaa tehtävätyypeistä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123407"/>
            <a:ext cx="11218817" cy="5053556"/>
          </a:xfrm>
        </p:spPr>
        <p:txBody>
          <a:bodyPr>
            <a:normAutofit/>
          </a:bodyPr>
          <a:lstStyle/>
          <a:p>
            <a:r>
              <a:rPr lang="fi-FI" sz="3200" dirty="0" smtClean="0"/>
              <a:t>kokeessa ei ole kaikille pakollisia tehtäviä  </a:t>
            </a:r>
          </a:p>
          <a:p>
            <a:r>
              <a:rPr lang="fi-FI" sz="3200" dirty="0" smtClean="0"/>
              <a:t>moniosaisissa tehtävissä ilmoitetaan erikseen alakohtien enimmäispistemäärät </a:t>
            </a:r>
          </a:p>
          <a:p>
            <a:pPr lvl="1">
              <a:buFontTx/>
              <a:buChar char="-"/>
            </a:pPr>
            <a:r>
              <a:rPr lang="fi-FI" sz="3200" dirty="0" smtClean="0"/>
              <a:t>30 pisteen tehtävät koostuvat aina vähintään 2-3 alakohdasta </a:t>
            </a:r>
          </a:p>
          <a:p>
            <a:r>
              <a:rPr lang="fi-FI" sz="3200" dirty="0" smtClean="0"/>
              <a:t>aineistotehtäviä on paljon</a:t>
            </a:r>
          </a:p>
          <a:p>
            <a:pPr lvl="1">
              <a:buFontTx/>
              <a:buChar char="-"/>
            </a:pPr>
            <a:r>
              <a:rPr lang="fi-FI" sz="3200" dirty="0" smtClean="0"/>
              <a:t>tekstidokumentteja, tilastoja, karttoja, kuvia, videoita (muista kuulokkeet!)</a:t>
            </a:r>
          </a:p>
          <a:p>
            <a:r>
              <a:rPr lang="fi-FI" sz="3200" dirty="0" smtClean="0"/>
              <a:t>osa tehtävistä edellyttää kykyä muuntaa, soveltaa ja kehitellä  </a:t>
            </a:r>
          </a:p>
          <a:p>
            <a:pPr marL="457200" lvl="1" indent="0">
              <a:buNone/>
            </a:pPr>
            <a:r>
              <a:rPr lang="fi-FI" sz="3200" dirty="0" smtClean="0"/>
              <a:t>- ts. myös aiheita, joita ei ole lukiossa suoraan käsitelty </a:t>
            </a:r>
          </a:p>
          <a:p>
            <a:pPr lvl="1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51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18011"/>
            <a:ext cx="10515600" cy="5758952"/>
          </a:xfrm>
        </p:spPr>
        <p:txBody>
          <a:bodyPr/>
          <a:lstStyle/>
          <a:p>
            <a:r>
              <a:rPr lang="fi-FI" sz="3200" dirty="0"/>
              <a:t>osa tehtävistä edellyttää aiempaa laajempien aineistojen hahmottamista ja yhdistelemistä yli kurssi- ja oppiainerajojen</a:t>
            </a:r>
          </a:p>
          <a:p>
            <a:r>
              <a:rPr lang="fi-FI" sz="3200" dirty="0"/>
              <a:t>osa tehtävistä voi sisältää metakognitiivisia taitoja testaavia elementtejä </a:t>
            </a:r>
          </a:p>
          <a:p>
            <a:pPr lvl="1">
              <a:buFontTx/>
              <a:buChar char="-"/>
            </a:pPr>
            <a:r>
              <a:rPr lang="fi-FI" sz="3200" dirty="0"/>
              <a:t>esim. mahdollisten monivalintatehtävien pisteytys kolmiportaisesti: oikein 1 /tyhjä 0/väärin -1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78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56755"/>
            <a:ext cx="10515600" cy="940526"/>
          </a:xfrm>
        </p:spPr>
        <p:txBody>
          <a:bodyPr/>
          <a:lstStyle/>
          <a:p>
            <a:r>
              <a:rPr lang="fi-FI" b="1" dirty="0"/>
              <a:t>O</a:t>
            </a:r>
            <a:r>
              <a:rPr lang="fi-FI" b="1" dirty="0" smtClean="0"/>
              <a:t>ngelmia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r>
              <a:rPr lang="fi-FI" sz="3200" dirty="0" smtClean="0"/>
              <a:t>tehtävälaatikon aiheuttama </a:t>
            </a:r>
            <a:r>
              <a:rPr lang="fi-FI" sz="3200" dirty="0" err="1" smtClean="0"/>
              <a:t>twitter</a:t>
            </a:r>
            <a:r>
              <a:rPr lang="fi-FI" sz="3200" dirty="0" smtClean="0"/>
              <a:t>/tekstiviesti –moodi </a:t>
            </a:r>
            <a:r>
              <a:rPr lang="fi-FI" sz="3200" b="1" dirty="0" smtClean="0">
                <a:latin typeface="Calibri" panose="020F0502020204030204" pitchFamily="34" charset="0"/>
              </a:rPr>
              <a:t>→ liian lyhyet vastaukset!</a:t>
            </a:r>
            <a:endParaRPr lang="fi-FI" sz="3200" b="1" dirty="0" smtClean="0"/>
          </a:p>
          <a:p>
            <a:r>
              <a:rPr lang="fi-FI" sz="3200" dirty="0"/>
              <a:t>t</a:t>
            </a:r>
            <a:r>
              <a:rPr lang="fi-FI" sz="3200" dirty="0" smtClean="0"/>
              <a:t>ehtävälaatikkoon tehdyt muistiinpanot tai merkinnät kirjautuvat ylimääräisiksi vastauksiksi → </a:t>
            </a:r>
            <a:r>
              <a:rPr lang="fi-FI" sz="3200" b="1" dirty="0" smtClean="0"/>
              <a:t>ei muistiinpanoja vastaustilaan! </a:t>
            </a:r>
          </a:p>
          <a:p>
            <a:r>
              <a:rPr lang="fi-FI" sz="3200" dirty="0" smtClean="0"/>
              <a:t>monivalintatehtävän valintoja EI voi poistaa, jos oli aloittanut tehtävän → joka kohtaan valitaan ’en vastaa’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21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56755"/>
            <a:ext cx="10515600" cy="679268"/>
          </a:xfrm>
        </p:spPr>
        <p:txBody>
          <a:bodyPr>
            <a:noAutofit/>
          </a:bodyPr>
          <a:lstStyle/>
          <a:p>
            <a:r>
              <a:rPr lang="fi-FI" b="1" dirty="0" smtClean="0"/>
              <a:t>Pisterajat </a:t>
            </a:r>
            <a:endParaRPr lang="fi-FI" b="1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195079"/>
              </p:ext>
            </p:extLst>
          </p:nvPr>
        </p:nvGraphicFramePr>
        <p:xfrm>
          <a:off x="838200" y="1266371"/>
          <a:ext cx="1186543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>
                  <a:extLst>
                    <a:ext uri="{9D8B030D-6E8A-4147-A177-3AD203B41FA5}">
                      <a16:colId xmlns:a16="http://schemas.microsoft.com/office/drawing/2014/main" val="502738569"/>
                    </a:ext>
                  </a:extLst>
                </a:gridCol>
              </a:tblGrid>
              <a:tr h="375194"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Arvo-sana 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770418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L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99568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E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286775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M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498111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C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91779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B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55651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A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433203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723043"/>
              </p:ext>
            </p:extLst>
          </p:nvPr>
        </p:nvGraphicFramePr>
        <p:xfrm>
          <a:off x="2024743" y="1266371"/>
          <a:ext cx="5189514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392">
                  <a:extLst>
                    <a:ext uri="{9D8B030D-6E8A-4147-A177-3AD203B41FA5}">
                      <a16:colId xmlns:a16="http://schemas.microsoft.com/office/drawing/2014/main" val="3370136158"/>
                    </a:ext>
                  </a:extLst>
                </a:gridCol>
                <a:gridCol w="1700284">
                  <a:extLst>
                    <a:ext uri="{9D8B030D-6E8A-4147-A177-3AD203B41FA5}">
                      <a16:colId xmlns:a16="http://schemas.microsoft.com/office/drawing/2014/main" val="2469514168"/>
                    </a:ext>
                  </a:extLst>
                </a:gridCol>
                <a:gridCol w="1729838">
                  <a:extLst>
                    <a:ext uri="{9D8B030D-6E8A-4147-A177-3AD203B41FA5}">
                      <a16:colId xmlns:a16="http://schemas.microsoft.com/office/drawing/2014/main" val="578331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KEVÄT</a:t>
                      </a:r>
                    </a:p>
                    <a:p>
                      <a:r>
                        <a:rPr lang="fi-FI" sz="3200" dirty="0" smtClean="0"/>
                        <a:t>2019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SYKSY</a:t>
                      </a:r>
                    </a:p>
                    <a:p>
                      <a:r>
                        <a:rPr lang="fi-FI" sz="3200" dirty="0" smtClean="0"/>
                        <a:t>2019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KEVÄT 2020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93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97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96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96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2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84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80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80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13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71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66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67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5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54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52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51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15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39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39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35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00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24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26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 smtClean="0"/>
                        <a:t>23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38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270</Words>
  <Application>Microsoft Office PowerPoint</Application>
  <PresentationFormat>Laajakuva</PresentationFormat>
  <Paragraphs>62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SÄHKÖINEN YLIOPPILASKOE</vt:lpstr>
      <vt:lpstr>Perustietoa </vt:lpstr>
      <vt:lpstr>Kokeen rakenne</vt:lpstr>
      <vt:lpstr>Huomioitavaa tehtävätyypeistä</vt:lpstr>
      <vt:lpstr>PowerPoint-esitys</vt:lpstr>
      <vt:lpstr>Ongelmia</vt:lpstr>
      <vt:lpstr>Pisterajat 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SÄHKÖINEN YLIOPPILASKOE</dc:title>
  <dc:creator>Minna Huumarkangas</dc:creator>
  <cp:lastModifiedBy>Minna Huumarkangas</cp:lastModifiedBy>
  <cp:revision>16</cp:revision>
  <dcterms:created xsi:type="dcterms:W3CDTF">2017-08-14T08:42:44Z</dcterms:created>
  <dcterms:modified xsi:type="dcterms:W3CDTF">2020-08-12T06:07:35Z</dcterms:modified>
</cp:coreProperties>
</file>