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9C4D9-111E-4ACA-846E-32BD347CD441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CBDAA-FB67-46FD-9198-5B6664958C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764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Johdantokappaleessa osoitat,</a:t>
            </a:r>
            <a:r>
              <a:rPr lang="fi-FI" baseline="0" dirty="0" smtClean="0"/>
              <a:t> että olet ymmärtänyt asian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CBDAA-FB67-46FD-9198-5B6664958CDE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1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Studeon</a:t>
            </a:r>
            <a:r>
              <a:rPr lang="fi-FI" baseline="0" dirty="0" smtClean="0"/>
              <a:t> </a:t>
            </a:r>
            <a:r>
              <a:rPr lang="fi-FI" baseline="0" dirty="0" err="1" smtClean="0"/>
              <a:t>äikän</a:t>
            </a:r>
            <a:r>
              <a:rPr lang="fi-FI" baseline="0" dirty="0" smtClean="0"/>
              <a:t> kurssin (ÄI6) lopussa on kertauspaketti oikeakielisyydestä ja äidinkielen kielioppisäännöistä!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CBDAA-FB67-46FD-9198-5B6664958CDE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860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Rajaa vastaus oikein! Jos kysytään keskiaikaa,</a:t>
            </a:r>
            <a:r>
              <a:rPr lang="fi-FI" baseline="0" dirty="0" smtClean="0"/>
              <a:t> älä selitä antiikkia tai uutta aikaa</a:t>
            </a:r>
          </a:p>
          <a:p>
            <a:r>
              <a:rPr lang="fi-FI" baseline="0" dirty="0" smtClean="0"/>
              <a:t>Teollistumisen vaikutukset: älä luettele vaan kirjoita yksi kappale jokaisesta vaikutuksesta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CBDAA-FB67-46FD-9198-5B6664958CDE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500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38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26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592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256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95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989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174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74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022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156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901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C7385-0DD5-493E-B71A-4121CEDD46C3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B626F-EF27-45C5-A240-DCDA858282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8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NÄIN KIRJOITAN ”TÄYDELLISEN” REAALIVASTAUKSEN</a:t>
            </a:r>
            <a:endParaRPr lang="fi-FI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27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255" y="78798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 TEHTÄVÄNANTO HUOLELLA</a:t>
            </a:r>
            <a:endParaRPr lang="fi-FI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255" y="1330036"/>
            <a:ext cx="11060545" cy="4846927"/>
          </a:xfrm>
        </p:spPr>
        <p:txBody>
          <a:bodyPr>
            <a:noAutofit/>
          </a:bodyPr>
          <a:lstStyle/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mmärrä, mitä kysytään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kaikki lähtee asiasisällön hallinnasta!</a:t>
            </a: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vastausta ei voi kirjoittaa, jos ei tiedä asiasta mitään tai ei ymmärrä kysymystä</a:t>
            </a: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peruskäsitteistö, aikakaudet (niiden ajoitus) ja tapahtumat hanskaan!</a:t>
            </a:r>
            <a:endParaRPr lang="fi-FI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nalysoi, mitä tehtävässä pyydetään tekemään</a:t>
            </a:r>
          </a:p>
          <a:p>
            <a:pPr marL="457200" lvl="1" indent="0">
              <a:buNone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pitääkö pohtia, eritellä, vertailla, luetella, esitellä…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dokumenttitehtävissä muista viitata ja käsitellä aineistoa tarpeeksi</a:t>
            </a:r>
            <a:endParaRPr lang="fi-FI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22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898" y="0"/>
            <a:ext cx="10515600" cy="968188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Suunnittele!</a:t>
            </a:r>
            <a:endParaRPr lang="fi-FI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6381" y="968188"/>
            <a:ext cx="11314173" cy="4737721"/>
          </a:xfrm>
        </p:spPr>
        <p:txBody>
          <a:bodyPr>
            <a:noAutofit/>
          </a:bodyPr>
          <a:lstStyle/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tee itsellesi vastausrunko paperille</a:t>
            </a:r>
          </a:p>
          <a:p>
            <a:pPr lvl="1">
              <a:buFontTx/>
              <a:buChar char="-"/>
            </a:pPr>
            <a:r>
              <a:rPr lang="fi-F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anskalaiset viivat</a:t>
            </a:r>
          </a:p>
          <a:p>
            <a:pPr lvl="1">
              <a:buFontTx/>
              <a:buChar char="-"/>
            </a:pP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käsitekartta</a:t>
            </a:r>
          </a:p>
          <a:p>
            <a:r>
              <a:rPr lang="fi-FI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astauksen tulee olla hallittu ja ulkoasultaan viimeistellyn näköinen</a:t>
            </a:r>
          </a:p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vastauksen pitää olla jäsennelty ja tekstin tulee edetä loogisesti</a:t>
            </a:r>
          </a:p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peruskaava</a:t>
            </a:r>
          </a:p>
          <a:p>
            <a:pPr lvl="1">
              <a:buFontTx/>
              <a:buChar char="-"/>
            </a:pP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johdantokappale, jossa käsitteiden määrittely, ajoitus, jne.</a:t>
            </a:r>
          </a:p>
          <a:p>
            <a:pPr lvl="1">
              <a:buFontTx/>
              <a:buChar char="-"/>
            </a:pPr>
            <a:r>
              <a:rPr lang="fi-FI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äsittelykappaleet: joka kappaleessa kerrot yhden asian ja selostat sitä esimerkkien avulla</a:t>
            </a:r>
          </a:p>
          <a:p>
            <a:pPr lvl="1">
              <a:buFontTx/>
              <a:buChar char="-"/>
            </a:pP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selostamisen lisäksi kannattaa pyrkiä soveltamaan, vertailemaan, arvioimaan..</a:t>
            </a:r>
          </a:p>
          <a:p>
            <a:pPr lvl="1">
              <a:buFontTx/>
              <a:buChar char="-"/>
            </a:pPr>
            <a:r>
              <a:rPr lang="fi-FI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lopetuskappale: tiivis yhteenveto muutamalla virkkeellä</a:t>
            </a:r>
            <a:endParaRPr lang="fi-FI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54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9774" y="168481"/>
            <a:ext cx="10515600" cy="873740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Ajattele laajasti </a:t>
            </a:r>
            <a:endParaRPr lang="fi-FI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8600" y="1186529"/>
            <a:ext cx="10515600" cy="4351338"/>
          </a:xfrm>
        </p:spPr>
        <p:txBody>
          <a:bodyPr/>
          <a:lstStyle/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yo-kokeessa ei voi ajatella aiheita vain kurssikohtaisesti, mieti koko oppimäärää, kaikkia kursseja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mitä tiedät aiheesta oman yleistietosi pohjalta?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mieti aihetta muiden oppiaineiden pohjalta</a:t>
            </a:r>
          </a:p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astauksessa pitää olla riittävästi faktoja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kaikkeen kysyttyyn pitää vastata</a:t>
            </a:r>
          </a:p>
          <a:p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40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8265" y="207809"/>
            <a:ext cx="10515600" cy="863907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Oikeakielisyys </a:t>
            </a:r>
            <a:endParaRPr lang="fi-FI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6755" y="1071717"/>
            <a:ext cx="10970342" cy="4812994"/>
          </a:xfrm>
        </p:spPr>
        <p:txBody>
          <a:bodyPr>
            <a:noAutofit/>
          </a:bodyPr>
          <a:lstStyle/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kirjoitustaito!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äidinkielen ohjeet käyttöön!</a:t>
            </a:r>
          </a:p>
          <a:p>
            <a:pPr lvl="1">
              <a:buFontTx/>
              <a:buChar char="-"/>
            </a:pP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appalejako</a:t>
            </a: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vieraskielisten sanojen ja käsitteiden oikeinkirjoitus</a:t>
            </a:r>
            <a:endParaRPr lang="fi-FI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välimerkit</a:t>
            </a: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älä käytä puhekieltä tai kuluneita fraaseja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äidinkielen ohjeet teksti- ja kuva-analyysiin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aineistoon viittaaminen</a:t>
            </a:r>
          </a:p>
          <a:p>
            <a:r>
              <a:rPr lang="fi-FI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Psst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Vastaavasti äidinkielen hyvää arvosanaa rakennetaan hyvällä reaaliaineen hallinnalla</a:t>
            </a:r>
            <a:endParaRPr lang="fi-FI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8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5580" y="237307"/>
            <a:ext cx="10515600" cy="981894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Kirjoita tarpeeksi pitkästi!</a:t>
            </a:r>
            <a:endParaRPr lang="fi-FI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5580" y="1324180"/>
            <a:ext cx="10515600" cy="5007794"/>
          </a:xfrm>
        </p:spPr>
        <p:txBody>
          <a:bodyPr>
            <a:normAutofit/>
          </a:bodyPr>
          <a:lstStyle/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joskus tehtävänannoissa voi olla merkkimäärä rajoitus, noudata sitä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usein kokelaiden vastaukset ovat liian lyhyitä ja tiiviitä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vastaa ennemmin liian laajasti kuin liian suppeasti</a:t>
            </a: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muista pysyä kuitenkin aiheessa, älä kirjoita asian vierestä!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vältä luettelomaista esitystapaa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vastauksen pituutta voi kasvattaa mm. esimerkeillä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vältä kuitenkin metatekstiä</a:t>
            </a:r>
          </a:p>
          <a:p>
            <a:pPr marL="457200" lvl="1" indent="0">
              <a:buNone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”kuten tässä vastauksessa kerron..” EI NÄIN!</a:t>
            </a:r>
          </a:p>
          <a:p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15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8935" y="89823"/>
            <a:ext cx="10515600" cy="962230"/>
          </a:xfrm>
        </p:spPr>
        <p:txBody>
          <a:bodyPr>
            <a:normAutofit/>
          </a:bodyPr>
          <a:lstStyle/>
          <a:p>
            <a:r>
              <a:rPr lang="fi-FI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Tee tarkastuskierros</a:t>
            </a:r>
            <a:endParaRPr lang="fi-FI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748" y="1176696"/>
            <a:ext cx="10515600" cy="4351338"/>
          </a:xfrm>
        </p:spPr>
        <p:txBody>
          <a:bodyPr/>
          <a:lstStyle/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koneella kirjoittaminen on nopeampaa kuin käsin kirjoittaminen, mutta voit tehdä helpommin kirjoitusvirheitä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korjaa, käsittele ja muokkaa teksti siistiksi</a:t>
            </a:r>
          </a:p>
          <a:p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 teksti ajatuksen kanssa läpi</a:t>
            </a:r>
          </a:p>
          <a:p>
            <a:pPr lvl="1">
              <a:buFontTx/>
              <a:buChar char="-"/>
            </a:pP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nko loogista?</a:t>
            </a:r>
          </a:p>
          <a:p>
            <a:pPr lvl="1">
              <a:buFontTx/>
              <a:buChar char="-"/>
            </a:pP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onko huonoja lauserakenteita?</a:t>
            </a:r>
          </a:p>
          <a:p>
            <a:pPr lvl="1">
              <a:buFontTx/>
              <a:buChar char="-"/>
            </a:pPr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i-FI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uuttuuko jotain?</a:t>
            </a:r>
          </a:p>
          <a:p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33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354</Words>
  <Application>Microsoft Office PowerPoint</Application>
  <PresentationFormat>Laajakuva</PresentationFormat>
  <Paragraphs>59</Paragraphs>
  <Slides>7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Office-teema</vt:lpstr>
      <vt:lpstr>NÄIN KIRJOITAN ”TÄYDELLISEN” REAALIVASTAUKSEN</vt:lpstr>
      <vt:lpstr>LUE TEHTÄVÄNANTO HUOLELLA</vt:lpstr>
      <vt:lpstr>Suunnittele!</vt:lpstr>
      <vt:lpstr>Ajattele laajasti </vt:lpstr>
      <vt:lpstr>Oikeakielisyys </vt:lpstr>
      <vt:lpstr>Kirjoita tarpeeksi pitkästi!</vt:lpstr>
      <vt:lpstr>Tee tarkastuskierros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NÄIN KIRJOITAT ”TÄYDELLISEN” REAALIVASTAUKSEN</dc:title>
  <dc:creator>Minna Huumarkangas</dc:creator>
  <cp:lastModifiedBy>Minna Huumarkangas</cp:lastModifiedBy>
  <cp:revision>6</cp:revision>
  <dcterms:created xsi:type="dcterms:W3CDTF">2020-08-12T06:52:43Z</dcterms:created>
  <dcterms:modified xsi:type="dcterms:W3CDTF">2020-08-12T07:33:37Z</dcterms:modified>
</cp:coreProperties>
</file>