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3" r:id="rId7"/>
    <p:sldId id="264" r:id="rId8"/>
    <p:sldId id="265" r:id="rId9"/>
    <p:sldId id="266" r:id="rId10"/>
    <p:sldId id="267" r:id="rId11"/>
    <p:sldId id="26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226"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2CA44-0E2C-482E-A8C1-1AD3B97F2F99}" type="datetimeFigureOut">
              <a:rPr lang="fi-FI" smtClean="0"/>
              <a:t>7.9.2018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134AC-506D-43FD-A547-14AA1F80EEE4}" type="slidenum">
              <a:rPr lang="fi-FI" smtClean="0"/>
              <a:t>‹#›</a:t>
            </a:fld>
            <a:endParaRPr lang="fi-FI"/>
          </a:p>
        </p:txBody>
      </p:sp>
    </p:spTree>
    <p:extLst>
      <p:ext uri="{BB962C8B-B14F-4D97-AF65-F5344CB8AC3E}">
        <p14:creationId xmlns:p14="http://schemas.microsoft.com/office/powerpoint/2010/main" val="160846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Tietääkö</a:t>
            </a:r>
            <a:r>
              <a:rPr lang="fi-FI" baseline="0" dirty="0" smtClean="0"/>
              <a:t> joku mikä paikka kuvassa on? Kuvassa on huippuvuoret. Norjalle kuuluva saaristo Pohjoisella </a:t>
            </a:r>
            <a:r>
              <a:rPr lang="fi-FI" baseline="0" dirty="0" err="1" smtClean="0"/>
              <a:t>jäämerellä</a:t>
            </a:r>
            <a:r>
              <a:rPr lang="fi-FI" baseline="0" dirty="0" smtClean="0"/>
              <a:t>. Kolmella saarella, Länsimaalla (</a:t>
            </a:r>
            <a:r>
              <a:rPr lang="fi-FI" baseline="0" dirty="0" err="1" smtClean="0"/>
              <a:t>norj</a:t>
            </a:r>
            <a:r>
              <a:rPr lang="fi-FI" baseline="0" dirty="0" smtClean="0"/>
              <a:t>. </a:t>
            </a:r>
            <a:r>
              <a:rPr lang="fi-FI" baseline="0" dirty="0" err="1" smtClean="0"/>
              <a:t>Spitsbergen</a:t>
            </a:r>
            <a:r>
              <a:rPr lang="fi-FI" baseline="0" dirty="0" smtClean="0"/>
              <a:t>), Karhusaarella ja </a:t>
            </a:r>
            <a:r>
              <a:rPr lang="fi-FI" baseline="0" dirty="0" err="1" smtClean="0"/>
              <a:t>Hopenilla</a:t>
            </a:r>
            <a:r>
              <a:rPr lang="fi-FI" baseline="0" dirty="0" smtClean="0"/>
              <a:t>, on asutusta. Toiseksi suurin saari, Koillismaa on asumaton. Saariston pinta-ala on 62 160 neliökilometriä ja niiden ilmasto on arktinen, vaikkakin Golfvirran viimeisten haarojen ansiosta leudompi kuin muilla yhtä pohjoisilla alueilla. Ihmisiä noin vahan alle 3000. 80% norjalaisissa taajamissa, mutta myös venäläisiä </a:t>
            </a:r>
            <a:r>
              <a:rPr lang="fi-FI" baseline="0" dirty="0" err="1" smtClean="0"/>
              <a:t>kaivostyölaisiä</a:t>
            </a:r>
            <a:r>
              <a:rPr lang="fi-FI" baseline="0" dirty="0" smtClean="0"/>
              <a:t> (Norjan valtiollinen hiilikaivos) ja tutkijoita. Lisäksi Marraskuussa 2008 aloitti toimintansa Huippuvuorten siemenholvi, johon on määrä säilöä kaikkien viljelykasvien siemenet. Ja tämä liittyy seuraavaan käsiteltävään aiheeseen, joka on jalostus. Jalostuksella tarkoitetaan ihmisen tekemää kasvien ja eläinten ominaisuuksien valikoimista ja parantamista. Ihminen on muokannut tiettyjä lajeja jo hyvin varhain. Koira on ensimmäinen ihmisen kesyttämä eläin, ja tämä tapahtui todennäköisesti 30 000 vuotta sitten. Erot eri koiraroduissa johtuu mutaatioista, ihminen on valinnut miellyttäviä ominaisuuksia ja risteyttänyt niitä keskenään, jolloin on saatu halutut ominaisuudet lisääntymään populaatiossa. Ongelmana on vain se, että tiukka jalostus ja valinta on johtanut pikkuhiljaa geenipoolin kutistumiseen, eli geneettisen </a:t>
            </a:r>
            <a:r>
              <a:rPr lang="fi-FI" baseline="0" dirty="0" err="1" smtClean="0"/>
              <a:t>monim</a:t>
            </a:r>
            <a:r>
              <a:rPr lang="fi-FI" baseline="0" dirty="0" smtClean="0"/>
              <a:t>. Köyhtymiseen. Esim. </a:t>
            </a:r>
            <a:r>
              <a:rPr lang="fi-FI" baseline="0" dirty="0" err="1" smtClean="0"/>
              <a:t>ilmastonmuuttuessa</a:t>
            </a:r>
            <a:r>
              <a:rPr lang="fi-FI" baseline="0" dirty="0" smtClean="0"/>
              <a:t> tämä on hankalaa, jos populaation geneettinen </a:t>
            </a:r>
            <a:r>
              <a:rPr lang="fi-FI" baseline="0" dirty="0" err="1" smtClean="0"/>
              <a:t>monim</a:t>
            </a:r>
            <a:r>
              <a:rPr lang="fi-FI" baseline="0" dirty="0" smtClean="0"/>
              <a:t>. On kaventunut. Onkin tärkeä pyrkiä säilyttämään nykyisiä viljelykasveja, maatiaislajeja ja villilajeja. Huippuvuorilla sijaistee yksi tällainen varmuusvarasto (Siemenpankki).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1</a:t>
            </a:fld>
            <a:endParaRPr lang="fi-FI"/>
          </a:p>
        </p:txBody>
      </p:sp>
    </p:spTree>
    <p:extLst>
      <p:ext uri="{BB962C8B-B14F-4D97-AF65-F5344CB8AC3E}">
        <p14:creationId xmlns:p14="http://schemas.microsoft.com/office/powerpoint/2010/main" val="151800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Mihin jalostuksella pyritään? Se ei välttämättä ole tämä maailman rumin koira vuodelta 2016. Tosin koirien suhteen herää välillä kysymys, että mitä ihminen oikein haluaa. Mopsi </a:t>
            </a:r>
            <a:r>
              <a:rPr lang="fi-FI" dirty="0" err="1" smtClean="0"/>
              <a:t>vs</a:t>
            </a:r>
            <a:r>
              <a:rPr lang="fi-FI" dirty="0" smtClean="0"/>
              <a:t>, susi? Hengityselinsairaudet jne. Ehkä enemmän jalostus koskee tuotantoeläimiä</a:t>
            </a:r>
            <a:r>
              <a:rPr lang="fi-FI" baseline="0" dirty="0" smtClean="0"/>
              <a:t> ja ravintokasveja. Esim. lihakarjan jalostuksessa tärkeimpinä </a:t>
            </a:r>
            <a:r>
              <a:rPr lang="fi-FI" baseline="0" dirty="0" err="1" smtClean="0"/>
              <a:t>ominaisukksiana</a:t>
            </a:r>
            <a:r>
              <a:rPr lang="fi-FI" baseline="0" dirty="0" smtClean="0"/>
              <a:t> on tietysti lihan määrä, kun taas maitokarjan jalostuksessa keskiössä on maidontuotanto. Tavoitteena usein lehmä, joka pysyy terveenä ja kykenee tuottamaan runsaasti maitoa vuodesta toiseen. </a:t>
            </a:r>
          </a:p>
          <a:p>
            <a:endParaRPr lang="fi-FI" baseline="0" dirty="0" smtClean="0"/>
          </a:p>
          <a:p>
            <a:r>
              <a:rPr lang="fi-FI" baseline="0" dirty="0" smtClean="0"/>
              <a:t>Villibanaani. Monista hyötykasveista, kuten banaaneista, vesimeloneista ja </a:t>
            </a:r>
            <a:r>
              <a:rPr lang="fi-FI" baseline="0" dirty="0" err="1" smtClean="0"/>
              <a:t>viinirypälaiestä</a:t>
            </a:r>
            <a:r>
              <a:rPr lang="fi-FI" baseline="0" dirty="0" smtClean="0"/>
              <a:t>, on </a:t>
            </a:r>
            <a:r>
              <a:rPr lang="fi-FI" baseline="0" dirty="0" err="1" smtClean="0"/>
              <a:t>jalotettu</a:t>
            </a:r>
            <a:r>
              <a:rPr lang="fi-FI" baseline="0" dirty="0" smtClean="0"/>
              <a:t> </a:t>
            </a:r>
            <a:r>
              <a:rPr lang="fi-FI" baseline="0" dirty="0" err="1" smtClean="0"/>
              <a:t>autopolyploidisia</a:t>
            </a:r>
            <a:r>
              <a:rPr lang="fi-FI" baseline="0" dirty="0" smtClean="0"/>
              <a:t> lajikkeita, jotka eivät tuota siemeniä. Tämä johtuu aiheutetusta meioosin häiriöistä, jolloin siemeniä ei kehity. </a:t>
            </a:r>
          </a:p>
          <a:p>
            <a:endParaRPr lang="fi-FI" baseline="0" dirty="0" smtClean="0"/>
          </a:p>
          <a:p>
            <a:r>
              <a:rPr lang="fi-FI" baseline="0" dirty="0" smtClean="0"/>
              <a:t>Viimeisenä vehnä, joka on yksi viljellyimmistä kasveista. Kuvassa vasemmalla villivehnä, peräisin </a:t>
            </a:r>
            <a:r>
              <a:rPr lang="fi-FI" baseline="0" dirty="0" err="1" smtClean="0"/>
              <a:t>lähi-idästä</a:t>
            </a:r>
            <a:r>
              <a:rPr lang="fi-FI" baseline="0" dirty="0" smtClean="0"/>
              <a:t>. Sen genomin selvittämisen jälkeen on löydetty monia </a:t>
            </a:r>
            <a:r>
              <a:rPr lang="fi-FI" baseline="0" dirty="0" err="1" smtClean="0"/>
              <a:t>geeneja</a:t>
            </a:r>
            <a:r>
              <a:rPr lang="fi-FI" baseline="0" dirty="0" smtClean="0"/>
              <a:t> joiden </a:t>
            </a:r>
            <a:r>
              <a:rPr lang="fi-FI" baseline="0" dirty="0" err="1" smtClean="0"/>
              <a:t>hyödytämistä</a:t>
            </a:r>
            <a:r>
              <a:rPr lang="fi-FI" baseline="0" dirty="0" smtClean="0"/>
              <a:t> harkitaan tulevaisuuden ruokapulan helpottamiseksi. Esim. villivehnällä on geenejä, joiden avulla se selviää kuivissakin oloissa. Eli voidaan </a:t>
            </a:r>
            <a:r>
              <a:rPr lang="fi-FI" baseline="0" dirty="0" err="1" smtClean="0"/>
              <a:t>uottaa</a:t>
            </a:r>
            <a:r>
              <a:rPr lang="fi-FI" baseline="0" dirty="0" smtClean="0"/>
              <a:t> sama sato vähemmällä vedellä. Villivehnän ongelma on se, että se on hidaskasvuinen, mutta sillä on moni muita hyviä </a:t>
            </a:r>
            <a:r>
              <a:rPr lang="fi-FI" baseline="0" dirty="0" err="1" smtClean="0"/>
              <a:t>ominaisuuksiakuivuuden</a:t>
            </a:r>
            <a:r>
              <a:rPr lang="fi-FI" baseline="0" dirty="0" smtClean="0"/>
              <a:t> sietokyvyn lisäksi, kuten tautien sietokyky ja jyvän korkea ravintoarvo.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2</a:t>
            </a:fld>
            <a:endParaRPr lang="fi-FI"/>
          </a:p>
        </p:txBody>
      </p:sp>
    </p:spTree>
    <p:extLst>
      <p:ext uri="{BB962C8B-B14F-4D97-AF65-F5344CB8AC3E}">
        <p14:creationId xmlns:p14="http://schemas.microsoft.com/office/powerpoint/2010/main" val="111762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Useimmiten ihmisen</a:t>
            </a:r>
            <a:r>
              <a:rPr lang="fi-FI" baseline="0" dirty="0" smtClean="0"/>
              <a:t> ne ominaisuudet, joita ihminen tavoittelee on erilaisia kuin luonnon suosimat. Luonnossa usein pärjäävät keskivertoyksilöt, kun taas ihminen suosii ääripäitä, eli tekee suuntaavaa valintaa. Siksi jalostetuista yksilöistä tulee ihmisestä riippuvaisia eivätkä ne menesty luonnossa. Villikasveilla esim. riisillä tai </a:t>
            </a:r>
            <a:r>
              <a:rPr lang="fi-FI" baseline="0" dirty="0" err="1" smtClean="0"/>
              <a:t>vehnälla</a:t>
            </a:r>
            <a:r>
              <a:rPr lang="fi-FI" baseline="0" dirty="0" smtClean="0"/>
              <a:t> on ominaisuuksia, joita halutaan mutta niiltä on </a:t>
            </a:r>
            <a:r>
              <a:rPr lang="fi-FI" baseline="0" dirty="0" err="1" smtClean="0"/>
              <a:t>myos</a:t>
            </a:r>
            <a:r>
              <a:rPr lang="fi-FI" baseline="0" dirty="0" smtClean="0"/>
              <a:t> puuttunut ominaisuuksia, kuten sadon nopea kypsyminen jne. </a:t>
            </a:r>
            <a:r>
              <a:rPr lang="fi-FI" baseline="0" dirty="0" err="1" smtClean="0"/>
              <a:t>Jalosteuilla</a:t>
            </a:r>
            <a:r>
              <a:rPr lang="fi-FI" baseline="0" dirty="0" smtClean="0"/>
              <a:t> usein suuremmat jyvät, jotka </a:t>
            </a:r>
            <a:r>
              <a:rPr lang="fi-FI" baseline="0" dirty="0" err="1" smtClean="0"/>
              <a:t>kyosyvat</a:t>
            </a:r>
            <a:r>
              <a:rPr lang="fi-FI" baseline="0" dirty="0" smtClean="0"/>
              <a:t> </a:t>
            </a:r>
            <a:r>
              <a:rPr lang="fi-FI" baseline="0" dirty="0" err="1" smtClean="0"/>
              <a:t>samanaiakisesti</a:t>
            </a:r>
            <a:r>
              <a:rPr lang="fi-FI" baseline="0" dirty="0" smtClean="0"/>
              <a:t> ja varmasti, puhutaan satovarmuudesta. Nämä </a:t>
            </a:r>
            <a:r>
              <a:rPr lang="fi-FI" baseline="0" dirty="0" err="1" smtClean="0"/>
              <a:t>ovay</a:t>
            </a:r>
            <a:r>
              <a:rPr lang="fi-FI" baseline="0" dirty="0" smtClean="0"/>
              <a:t> ns. maarallisia ominaisuuksia. Laadullisia ominaisuuksia on mm. maku ja koostumus. Muita </a:t>
            </a:r>
            <a:r>
              <a:rPr lang="fi-FI" baseline="0" dirty="0" err="1" smtClean="0"/>
              <a:t>ominausuuksia</a:t>
            </a:r>
            <a:r>
              <a:rPr lang="fi-FI" baseline="0" dirty="0" smtClean="0"/>
              <a:t>, joita kasveilta usein halutaan on, tautien sietokyky ja kylmänkestävyys.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3</a:t>
            </a:fld>
            <a:endParaRPr lang="fi-FI"/>
          </a:p>
        </p:txBody>
      </p:sp>
    </p:spTree>
    <p:extLst>
      <p:ext uri="{BB962C8B-B14F-4D97-AF65-F5344CB8AC3E}">
        <p14:creationId xmlns:p14="http://schemas.microsoft.com/office/powerpoint/2010/main" val="172073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Kasveilla valintajalostus saa aikaa puhtaan linjan, mikä tarkoittaa että yksilöt</a:t>
            </a:r>
            <a:r>
              <a:rPr lang="fi-FI" baseline="0" dirty="0" smtClean="0"/>
              <a:t> ovat jalostajan kannalta toivottujen geenien suhteen homotsygoottisia. Ne ominaisuudet säilyvät myös seuraavissa sukupolvissa. Esim. leipävehnän sato on kasvanut huomattavasti valintajalostuksen ansioista. Perinteine leipävehnä pitkäkortinen, joka kestää huonosti vesisateita. Lisäksi lyhytkortista vehnää on helpompi korjata. Lyhytkortinen vehnä kasvaa paremmin kun sitä lannoitetaan </a:t>
            </a:r>
            <a:r>
              <a:rPr lang="fi-FI" baseline="0" dirty="0" err="1" smtClean="0"/>
              <a:t>typpipit</a:t>
            </a:r>
            <a:r>
              <a:rPr lang="fi-FI" baseline="0" dirty="0" smtClean="0"/>
              <a:t>. Lannoitteella. Pitkäkortinen vehnä kasvattaa yhä pidemmän korren typpilannoituksen avulla ja se tekee siitä hankalan korjata. Niillä </a:t>
            </a:r>
            <a:r>
              <a:rPr lang="fi-FI" baseline="0" dirty="0" err="1" smtClean="0"/>
              <a:t>aluiella</a:t>
            </a:r>
            <a:r>
              <a:rPr lang="fi-FI" baseline="0" dirty="0" smtClean="0"/>
              <a:t>, jossa lannoitetaan vähän pitkäkortinen vehnä soveltuu hyvin kasvatettavaksi.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4</a:t>
            </a:fld>
            <a:endParaRPr lang="fi-FI"/>
          </a:p>
        </p:txBody>
      </p:sp>
    </p:spTree>
    <p:extLst>
      <p:ext uri="{BB962C8B-B14F-4D97-AF65-F5344CB8AC3E}">
        <p14:creationId xmlns:p14="http://schemas.microsoft.com/office/powerpoint/2010/main" val="230140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Kolkisiini</a:t>
            </a:r>
            <a:r>
              <a:rPr lang="fi-FI" dirty="0" smtClean="0"/>
              <a:t> on myrkkyliljasta</a:t>
            </a:r>
            <a:r>
              <a:rPr lang="fi-FI" baseline="0" dirty="0" smtClean="0"/>
              <a:t> saatu alkaloidi. Sitä on käytetty lääkkeenä mm. niveltulehdukseen, mutta myös kasvien jalostuksessa </a:t>
            </a:r>
            <a:r>
              <a:rPr lang="fi-FI" baseline="0" dirty="0" err="1" smtClean="0"/>
              <a:t>kromosomistomutaatio´den</a:t>
            </a:r>
            <a:r>
              <a:rPr lang="fi-FI" baseline="0" dirty="0" smtClean="0"/>
              <a:t> aikaansaamiseksi. </a:t>
            </a:r>
          </a:p>
          <a:p>
            <a:r>
              <a:rPr lang="fi-FI" baseline="0" dirty="0" err="1" smtClean="0"/>
              <a:t>Autopolyploideissa</a:t>
            </a:r>
            <a:r>
              <a:rPr lang="fi-FI" baseline="0" dirty="0" smtClean="0"/>
              <a:t> kasveissa kromosomistot on peräisin samalta lajilta, mutta </a:t>
            </a:r>
            <a:r>
              <a:rPr lang="fi-FI" baseline="0" dirty="0" err="1" smtClean="0"/>
              <a:t>allopolyploidiassa</a:t>
            </a:r>
            <a:r>
              <a:rPr lang="fi-FI" baseline="0" dirty="0" smtClean="0"/>
              <a:t> ne ovat peräisin eri </a:t>
            </a:r>
            <a:r>
              <a:rPr lang="fi-FI" baseline="0" dirty="0" err="1" smtClean="0"/>
              <a:t>lajielta</a:t>
            </a:r>
            <a:r>
              <a:rPr lang="fi-FI" baseline="0" dirty="0" smtClean="0"/>
              <a:t>. Tällöin saadaan tuotettua uusia lajeja, kuten ruisvehnä, mesivadelma ja retiisikaali.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5</a:t>
            </a:fld>
            <a:endParaRPr lang="fi-FI"/>
          </a:p>
        </p:txBody>
      </p:sp>
    </p:spTree>
    <p:extLst>
      <p:ext uri="{BB962C8B-B14F-4D97-AF65-F5344CB8AC3E}">
        <p14:creationId xmlns:p14="http://schemas.microsoft.com/office/powerpoint/2010/main" val="412500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Kloonauksessa tuotetaan perimältää</a:t>
            </a:r>
            <a:r>
              <a:rPr lang="fi-FI" baseline="0" dirty="0" smtClean="0"/>
              <a:t>n samankaltaisia yksilöitä. Kasveilla tätä tapahtuu luonnossa yleisesti suvuttomasti lisääntyvillä kasveilla, kuten perunalla ja mansikalla. Siinä hyödynnetään solukkoviljelyä. Se tarkoittaa sitä, että kasvista otetaan pieni määrä soluja (kasvin kasvupisteestä tai alkiosta), jotka kasvatusalustalla hormonien ja ravinneaineiden avulla saadaan kasvamaan taimiksi. Nämä kasvit ovat emokasvinsa klooneja. Näin saadaan nopeasti kasvatettua kasveja, joilla tietty haluttu ominaisuus. </a:t>
            </a:r>
            <a:r>
              <a:rPr lang="fi-FI" baseline="0" dirty="0" err="1" smtClean="0"/>
              <a:t>KASvihormonit</a:t>
            </a:r>
            <a:r>
              <a:rPr lang="fi-FI" baseline="0" dirty="0" smtClean="0"/>
              <a:t> tärkeässä asemassa. Kun kasville annetaan tietyssä kehitysvaiheessa tiettyä hormonia, saadaan solut erilaistumaan halutuiksi solukoiksi, kuten auksiini edistää pituuskasvua ja juurien muodostumista. </a:t>
            </a:r>
            <a:r>
              <a:rPr lang="fi-FI" baseline="0" dirty="0" err="1" smtClean="0"/>
              <a:t>Gibberelliinit</a:t>
            </a:r>
            <a:r>
              <a:rPr lang="fi-FI" baseline="0" dirty="0" smtClean="0"/>
              <a:t> silmujen kehittymistä ja pituuskasvua, </a:t>
            </a:r>
            <a:r>
              <a:rPr lang="fi-FI" baseline="0" dirty="0" err="1" smtClean="0"/>
              <a:t>sytokiniinit</a:t>
            </a:r>
            <a:r>
              <a:rPr lang="fi-FI" baseline="0" dirty="0" smtClean="0"/>
              <a:t> edistävät itämistä, juurten kasvua, estää hedelmien kypsymistä, kun taas etyleeni saa hedelmät kypsymään nopeammin.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7</a:t>
            </a:fld>
            <a:endParaRPr lang="fi-FI"/>
          </a:p>
        </p:txBody>
      </p:sp>
    </p:spTree>
    <p:extLst>
      <p:ext uri="{BB962C8B-B14F-4D97-AF65-F5344CB8AC3E}">
        <p14:creationId xmlns:p14="http://schemas.microsoft.com/office/powerpoint/2010/main" val="50753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Miksi? Eläinten terveys, nopeakasvuisuus, hedelmällisyyden ja tuotanto-ominaisuuksien parantaminen. Lemmikkieläinten yhteydessä toki</a:t>
            </a:r>
            <a:r>
              <a:rPr lang="fi-FI" baseline="0" dirty="0" smtClean="0"/>
              <a:t> myös käytös ja ulkonäkö. Usein jalostuksen toiveet myös vaihtuvat, ennen haluttiin erittäin rasvaista maitoa ja nyt </a:t>
            </a:r>
            <a:r>
              <a:rPr lang="fi-FI" baseline="0" dirty="0" err="1" smtClean="0"/>
              <a:t>sit</a:t>
            </a:r>
            <a:r>
              <a:rPr lang="fi-FI" baseline="0" dirty="0" smtClean="0"/>
              <a:t> halutaankin rasvatonta ja mahdollisimman proteiinipitoista.  Valintajalostuksessa tärkeää arvioida jälkeläisten </a:t>
            </a:r>
            <a:r>
              <a:rPr lang="fi-FI" baseline="0" dirty="0" err="1" smtClean="0"/>
              <a:t>ominasuuksia</a:t>
            </a:r>
            <a:r>
              <a:rPr lang="fi-FI" baseline="0" dirty="0" smtClean="0"/>
              <a:t>. Kiinnostavaa tietää mikä geneettistä ja mikä ympäristön aikaan saamaa vaihtelua. Suurin osa tuotannollisista ominaisuuksista (maidon tuotanto, villan tuotanto jne. )on ympäristötekijöillä suuri merkitys. Sen sijaan ulkonäköön vaikuttaa pääasiassa geneettiset ominaisuudet. Genomivalinta nopeuttaa ja helpottaa risteytettävien yksilöiden valintaa. Mitä paremmin ominaisuuden periytymismekanismi ja geneettinen säätely tunnetaan, sitä helpompi ominaisuutta on jalostaa. Siinä hyödynnetään dna-siruja. Jos jokin tiettyä ominaisuutta säätelevä geeni tunnetaan ja se on sirulla, voidaan testata useita yksilöitä dna-näytteiden avulla risteytystä varten.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8</a:t>
            </a:fld>
            <a:endParaRPr lang="fi-FI"/>
          </a:p>
        </p:txBody>
      </p:sp>
    </p:spTree>
    <p:extLst>
      <p:ext uri="{BB962C8B-B14F-4D97-AF65-F5344CB8AC3E}">
        <p14:creationId xmlns:p14="http://schemas.microsoft.com/office/powerpoint/2010/main" val="20536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Tuotannon tehostaminen, eläinten vastustuskyvyn parantaminen, ominaisuuksiltaan muunneltujen maataloustuotteiden tuottaminen…maidon ominaisuuksiin puuttuminen esim. juuston tuottamisen helpottamiseksi.</a:t>
            </a:r>
            <a:r>
              <a:rPr lang="fi-FI" baseline="0" dirty="0" smtClean="0"/>
              <a:t> Maidon laktoosipitoisuuden vähentäminen. </a:t>
            </a:r>
            <a:r>
              <a:rPr lang="fi-FI" baseline="0" dirty="0" err="1" smtClean="0"/>
              <a:t>Hnakla</a:t>
            </a:r>
            <a:r>
              <a:rPr lang="fi-FI" baseline="0" dirty="0" smtClean="0"/>
              <a:t> </a:t>
            </a:r>
            <a:r>
              <a:rPr lang="fi-FI" baseline="0" dirty="0" err="1" smtClean="0"/>
              <a:t>hyödyntaa</a:t>
            </a:r>
            <a:r>
              <a:rPr lang="fi-FI" baseline="0" dirty="0" smtClean="0"/>
              <a:t>, koska tuotantoeläinten jalostettavia ominaisuuksia säätelee joukko geenejä. Lisäksi se on kallista ja hidasta. </a:t>
            </a:r>
            <a:r>
              <a:rPr lang="fi-FI" baseline="0" dirty="0" err="1" smtClean="0"/>
              <a:t>VAIkutuksia</a:t>
            </a:r>
            <a:r>
              <a:rPr lang="fi-FI" baseline="0" dirty="0" smtClean="0"/>
              <a:t> eläinten hyvinvointiin ei tunneta hyvin.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9</a:t>
            </a:fld>
            <a:endParaRPr lang="fi-FI"/>
          </a:p>
        </p:txBody>
      </p:sp>
    </p:spTree>
    <p:extLst>
      <p:ext uri="{BB962C8B-B14F-4D97-AF65-F5344CB8AC3E}">
        <p14:creationId xmlns:p14="http://schemas.microsoft.com/office/powerpoint/2010/main" val="138411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Tumansiirtotekniikka: luovuttajan hedelmöitymättömästä munasolusta poistetaan tuma. Sen tilalle siirretään kloonattavan yksilön erilaistuneen solun</a:t>
            </a:r>
            <a:r>
              <a:rPr lang="fi-FI" baseline="0" dirty="0" smtClean="0"/>
              <a:t> tuma. </a:t>
            </a:r>
            <a:r>
              <a:rPr lang="fi-FI" baseline="0" dirty="0" err="1" smtClean="0"/>
              <a:t>Mitokondriot</a:t>
            </a:r>
            <a:r>
              <a:rPr lang="fi-FI" baseline="0" dirty="0" smtClean="0"/>
              <a:t> eivät siirry. Tumansiirron jälkeen solu aktivoidaan jakautumaan (sähköimpulssien avulla) kuten hedelmöittynyt munasolu. Se alkaa erilaistumaan kuin alkio. Alkio siirretään sijaisemon kohtuun. JA syntyvä uusi yksilö on geeneiltään samanlainen kuin tuman luovuttanut yksilö, eli klooni. Tämä ei kuitenkaan takaa, että tuotettu yksilö olisi täysin samanlainen, vaan elinympäristön vaikutus voi olla merkittävä esim. </a:t>
            </a:r>
            <a:r>
              <a:rPr lang="fi-FI" baseline="0" dirty="0" err="1" smtClean="0"/>
              <a:t>luonteeeseen</a:t>
            </a:r>
            <a:r>
              <a:rPr lang="fi-FI" baseline="0" dirty="0" smtClean="0"/>
              <a:t>. Lisäksi kloonauksen onnistuminen on epävarmaa. Kloonatuissa yksilöissä on havaittu runsaasti kuolleisuutta jo alkiovaiheessa, ja enintään muutama prosentti alkioista kehittyy normaalisti. Myös aikuisissa yksilöissä esiintynyt runsaasti vikoja ja sairauksia. Syitä ei tiedetä. </a:t>
            </a:r>
            <a:endParaRPr lang="fi-FI" dirty="0"/>
          </a:p>
        </p:txBody>
      </p:sp>
      <p:sp>
        <p:nvSpPr>
          <p:cNvPr id="4" name="Dian numeron paikkamerkki 3"/>
          <p:cNvSpPr>
            <a:spLocks noGrp="1"/>
          </p:cNvSpPr>
          <p:nvPr>
            <p:ph type="sldNum" sz="quarter" idx="10"/>
          </p:nvPr>
        </p:nvSpPr>
        <p:spPr/>
        <p:txBody>
          <a:bodyPr/>
          <a:lstStyle/>
          <a:p>
            <a:fld id="{FD1134AC-506D-43FD-A547-14AA1F80EEE4}" type="slidenum">
              <a:rPr lang="fi-FI" smtClean="0"/>
              <a:t>10</a:t>
            </a:fld>
            <a:endParaRPr lang="fi-FI"/>
          </a:p>
        </p:txBody>
      </p:sp>
    </p:spTree>
    <p:extLst>
      <p:ext uri="{BB962C8B-B14F-4D97-AF65-F5344CB8AC3E}">
        <p14:creationId xmlns:p14="http://schemas.microsoft.com/office/powerpoint/2010/main" val="379968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8F395456-B601-4D18-BDAE-980485FD5820}" type="datetimeFigureOut">
              <a:rPr lang="fi-FI" smtClean="0"/>
              <a:t>7.9.2018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92942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F395456-B601-4D18-BDAE-980485FD5820}" type="datetimeFigureOut">
              <a:rPr lang="fi-FI" smtClean="0"/>
              <a:t>7.9.2018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18753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F395456-B601-4D18-BDAE-980485FD5820}" type="datetimeFigureOut">
              <a:rPr lang="fi-FI" smtClean="0"/>
              <a:t>7.9.2018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358017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F395456-B601-4D18-BDAE-980485FD5820}" type="datetimeFigureOut">
              <a:rPr lang="fi-FI" smtClean="0"/>
              <a:t>7.9.2018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345246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8F395456-B601-4D18-BDAE-980485FD5820}" type="datetimeFigureOut">
              <a:rPr lang="fi-FI" smtClean="0"/>
              <a:t>7.9.2018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363084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F395456-B601-4D18-BDAE-980485FD5820}" type="datetimeFigureOut">
              <a:rPr lang="fi-FI" smtClean="0"/>
              <a:t>7.9.2018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348153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F395456-B601-4D18-BDAE-980485FD5820}" type="datetimeFigureOut">
              <a:rPr lang="fi-FI" smtClean="0"/>
              <a:t>7.9.2018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41440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F395456-B601-4D18-BDAE-980485FD5820}" type="datetimeFigureOut">
              <a:rPr lang="fi-FI" smtClean="0"/>
              <a:t>7.9.2018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138294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F395456-B601-4D18-BDAE-980485FD5820}" type="datetimeFigureOut">
              <a:rPr lang="fi-FI" smtClean="0"/>
              <a:t>7.9.2018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292376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8F395456-B601-4D18-BDAE-980485FD5820}" type="datetimeFigureOut">
              <a:rPr lang="fi-FI" smtClean="0"/>
              <a:t>7.9.2018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53974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8F395456-B601-4D18-BDAE-980485FD5820}" type="datetimeFigureOut">
              <a:rPr lang="fi-FI" smtClean="0"/>
              <a:t>7.9.2018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4A38818-67F0-4410-8B54-CCFFB87461D3}" type="slidenum">
              <a:rPr lang="fi-FI" smtClean="0"/>
              <a:t>‹#›</a:t>
            </a:fld>
            <a:endParaRPr lang="fi-FI"/>
          </a:p>
        </p:txBody>
      </p:sp>
    </p:spTree>
    <p:extLst>
      <p:ext uri="{BB962C8B-B14F-4D97-AF65-F5344CB8AC3E}">
        <p14:creationId xmlns:p14="http://schemas.microsoft.com/office/powerpoint/2010/main" val="3577111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95456-B601-4D18-BDAE-980485FD5820}" type="datetimeFigureOut">
              <a:rPr lang="fi-FI" smtClean="0"/>
              <a:t>7.9.2018</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38818-67F0-4410-8B54-CCFFB87461D3}" type="slidenum">
              <a:rPr lang="fi-FI" smtClean="0"/>
              <a:t>‹#›</a:t>
            </a:fld>
            <a:endParaRPr lang="fi-FI"/>
          </a:p>
        </p:txBody>
      </p:sp>
    </p:spTree>
    <p:extLst>
      <p:ext uri="{BB962C8B-B14F-4D97-AF65-F5344CB8AC3E}">
        <p14:creationId xmlns:p14="http://schemas.microsoft.com/office/powerpoint/2010/main" val="117381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VqklR_8YRfA"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98613" y="902274"/>
            <a:ext cx="11906154" cy="5010507"/>
          </a:xfrm>
          <a:prstGeom prst="rect">
            <a:avLst/>
          </a:prstGeom>
        </p:spPr>
      </p:pic>
      <p:sp>
        <p:nvSpPr>
          <p:cNvPr id="2" name="Otsikko 1"/>
          <p:cNvSpPr>
            <a:spLocks noGrp="1"/>
          </p:cNvSpPr>
          <p:nvPr>
            <p:ph type="ctrTitle"/>
          </p:nvPr>
        </p:nvSpPr>
        <p:spPr>
          <a:xfrm>
            <a:off x="1524000" y="1122363"/>
            <a:ext cx="9144000" cy="1302182"/>
          </a:xfrm>
        </p:spPr>
        <p:txBody>
          <a:bodyPr/>
          <a:lstStyle/>
          <a:p>
            <a:r>
              <a:rPr lang="fi-FI" dirty="0" smtClean="0"/>
              <a:t>Jalostus </a:t>
            </a:r>
            <a:endParaRPr lang="fi-FI" dirty="0"/>
          </a:p>
        </p:txBody>
      </p:sp>
      <p:pic>
        <p:nvPicPr>
          <p:cNvPr id="5" name="Kuva 4"/>
          <p:cNvPicPr>
            <a:picLocks noChangeAspect="1"/>
          </p:cNvPicPr>
          <p:nvPr/>
        </p:nvPicPr>
        <p:blipFill>
          <a:blip r:embed="rId4"/>
          <a:stretch>
            <a:fillRect/>
          </a:stretch>
        </p:blipFill>
        <p:spPr>
          <a:xfrm>
            <a:off x="222537" y="2886075"/>
            <a:ext cx="3474975" cy="2918979"/>
          </a:xfrm>
          <a:prstGeom prst="rect">
            <a:avLst/>
          </a:prstGeom>
        </p:spPr>
      </p:pic>
    </p:spTree>
    <p:extLst>
      <p:ext uri="{BB962C8B-B14F-4D97-AF65-F5344CB8AC3E}">
        <p14:creationId xmlns:p14="http://schemas.microsoft.com/office/powerpoint/2010/main" val="318787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marL="971550" lvl="1" indent="-514350">
              <a:buFont typeface="+mj-lt"/>
              <a:buAutoNum type="romanUcPeriod" startAt="2"/>
            </a:pPr>
            <a:r>
              <a:rPr lang="fi-FI" dirty="0">
                <a:solidFill>
                  <a:prstClr val="black"/>
                </a:solidFill>
              </a:rPr>
              <a:t>Kloonaus</a:t>
            </a:r>
          </a:p>
          <a:p>
            <a:pPr lvl="2"/>
            <a:r>
              <a:rPr lang="fi-FI" dirty="0">
                <a:solidFill>
                  <a:prstClr val="black"/>
                </a:solidFill>
              </a:rPr>
              <a:t>tumansiirtotekniikka</a:t>
            </a:r>
          </a:p>
          <a:p>
            <a:endParaRPr lang="fi-FI" dirty="0"/>
          </a:p>
        </p:txBody>
      </p:sp>
      <p:pic>
        <p:nvPicPr>
          <p:cNvPr id="4" name="Kuva 3"/>
          <p:cNvPicPr>
            <a:picLocks noChangeAspect="1"/>
          </p:cNvPicPr>
          <p:nvPr/>
        </p:nvPicPr>
        <p:blipFill>
          <a:blip r:embed="rId3"/>
          <a:stretch>
            <a:fillRect/>
          </a:stretch>
        </p:blipFill>
        <p:spPr>
          <a:xfrm>
            <a:off x="6685612" y="4001294"/>
            <a:ext cx="4287187" cy="2411543"/>
          </a:xfrm>
          <a:prstGeom prst="rect">
            <a:avLst/>
          </a:prstGeom>
        </p:spPr>
      </p:pic>
      <p:pic>
        <p:nvPicPr>
          <p:cNvPr id="5" name="Kuva 4"/>
          <p:cNvPicPr>
            <a:picLocks noChangeAspect="1"/>
          </p:cNvPicPr>
          <p:nvPr/>
        </p:nvPicPr>
        <p:blipFill>
          <a:blip r:embed="rId4"/>
          <a:stretch>
            <a:fillRect/>
          </a:stretch>
        </p:blipFill>
        <p:spPr>
          <a:xfrm>
            <a:off x="6685612" y="615143"/>
            <a:ext cx="4200369" cy="3150277"/>
          </a:xfrm>
          <a:prstGeom prst="rect">
            <a:avLst/>
          </a:prstGeom>
        </p:spPr>
      </p:pic>
    </p:spTree>
    <p:extLst>
      <p:ext uri="{BB962C8B-B14F-4D97-AF65-F5344CB8AC3E}">
        <p14:creationId xmlns:p14="http://schemas.microsoft.com/office/powerpoint/2010/main" val="12672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Taulukko jalostuksen eri muodoista</a:t>
            </a: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723882326"/>
              </p:ext>
            </p:extLst>
          </p:nvPr>
        </p:nvGraphicFramePr>
        <p:xfrm>
          <a:off x="1349114" y="2050478"/>
          <a:ext cx="9413824" cy="3509216"/>
        </p:xfrm>
        <a:graphic>
          <a:graphicData uri="http://schemas.openxmlformats.org/drawingml/2006/table">
            <a:tbl>
              <a:tblPr firstRow="1" bandRow="1">
                <a:tableStyleId>{5C22544A-7EE6-4342-B048-85BDC9FD1C3A}</a:tableStyleId>
              </a:tblPr>
              <a:tblGrid>
                <a:gridCol w="1383302">
                  <a:extLst>
                    <a:ext uri="{9D8B030D-6E8A-4147-A177-3AD203B41FA5}">
                      <a16:colId xmlns:a16="http://schemas.microsoft.com/office/drawing/2014/main" val="3821491049"/>
                    </a:ext>
                  </a:extLst>
                </a:gridCol>
                <a:gridCol w="943370">
                  <a:extLst>
                    <a:ext uri="{9D8B030D-6E8A-4147-A177-3AD203B41FA5}">
                      <a16:colId xmlns:a16="http://schemas.microsoft.com/office/drawing/2014/main" val="1679662198"/>
                    </a:ext>
                  </a:extLst>
                </a:gridCol>
                <a:gridCol w="1270480">
                  <a:extLst>
                    <a:ext uri="{9D8B030D-6E8A-4147-A177-3AD203B41FA5}">
                      <a16:colId xmlns:a16="http://schemas.microsoft.com/office/drawing/2014/main" val="2187143256"/>
                    </a:ext>
                  </a:extLst>
                </a:gridCol>
                <a:gridCol w="1408247">
                  <a:extLst>
                    <a:ext uri="{9D8B030D-6E8A-4147-A177-3AD203B41FA5}">
                      <a16:colId xmlns:a16="http://schemas.microsoft.com/office/drawing/2014/main" val="446535408"/>
                    </a:ext>
                  </a:extLst>
                </a:gridCol>
                <a:gridCol w="1347019">
                  <a:extLst>
                    <a:ext uri="{9D8B030D-6E8A-4147-A177-3AD203B41FA5}">
                      <a16:colId xmlns:a16="http://schemas.microsoft.com/office/drawing/2014/main" val="721005567"/>
                    </a:ext>
                  </a:extLst>
                </a:gridCol>
                <a:gridCol w="1224562">
                  <a:extLst>
                    <a:ext uri="{9D8B030D-6E8A-4147-A177-3AD203B41FA5}">
                      <a16:colId xmlns:a16="http://schemas.microsoft.com/office/drawing/2014/main" val="250854707"/>
                    </a:ext>
                  </a:extLst>
                </a:gridCol>
                <a:gridCol w="1836844">
                  <a:extLst>
                    <a:ext uri="{9D8B030D-6E8A-4147-A177-3AD203B41FA5}">
                      <a16:colId xmlns:a16="http://schemas.microsoft.com/office/drawing/2014/main" val="724511799"/>
                    </a:ext>
                  </a:extLst>
                </a:gridCol>
              </a:tblGrid>
              <a:tr h="1202388">
                <a:tc>
                  <a:txBody>
                    <a:bodyPr/>
                    <a:lstStyle/>
                    <a:p>
                      <a:endParaRPr lang="fi-FI" dirty="0"/>
                    </a:p>
                  </a:txBody>
                  <a:tcPr/>
                </a:tc>
                <a:tc>
                  <a:txBody>
                    <a:bodyPr/>
                    <a:lstStyle/>
                    <a:p>
                      <a:r>
                        <a:rPr lang="fi-FI" dirty="0" smtClean="0"/>
                        <a:t>Valinta</a:t>
                      </a:r>
                      <a:endParaRPr lang="fi-FI" dirty="0"/>
                    </a:p>
                  </a:txBody>
                  <a:tcPr/>
                </a:tc>
                <a:tc>
                  <a:txBody>
                    <a:bodyPr/>
                    <a:lstStyle/>
                    <a:p>
                      <a:r>
                        <a:rPr lang="fi-FI" dirty="0" smtClean="0"/>
                        <a:t>Risteytys</a:t>
                      </a:r>
                      <a:endParaRPr lang="fi-FI" dirty="0"/>
                    </a:p>
                  </a:txBody>
                  <a:tcPr/>
                </a:tc>
                <a:tc>
                  <a:txBody>
                    <a:bodyPr/>
                    <a:lstStyle/>
                    <a:p>
                      <a:r>
                        <a:rPr lang="fi-FI" dirty="0" smtClean="0"/>
                        <a:t>Mutaatiot</a:t>
                      </a:r>
                      <a:r>
                        <a:rPr lang="fi-FI" baseline="0" dirty="0" smtClean="0"/>
                        <a:t> </a:t>
                      </a:r>
                      <a:endParaRPr lang="fi-FI" dirty="0"/>
                    </a:p>
                  </a:txBody>
                  <a:tcPr/>
                </a:tc>
                <a:tc>
                  <a:txBody>
                    <a:bodyPr/>
                    <a:lstStyle/>
                    <a:p>
                      <a:r>
                        <a:rPr lang="fi-FI" dirty="0" smtClean="0"/>
                        <a:t>Geenisiirto</a:t>
                      </a:r>
                      <a:endParaRPr lang="fi-FI" dirty="0"/>
                    </a:p>
                  </a:txBody>
                  <a:tcPr/>
                </a:tc>
                <a:tc>
                  <a:txBody>
                    <a:bodyPr/>
                    <a:lstStyle/>
                    <a:p>
                      <a:r>
                        <a:rPr lang="fi-FI" dirty="0" smtClean="0"/>
                        <a:t>Kloonaus  </a:t>
                      </a:r>
                      <a:endParaRPr lang="fi-FI" dirty="0"/>
                    </a:p>
                  </a:txBody>
                  <a:tcPr/>
                </a:tc>
                <a:tc>
                  <a:txBody>
                    <a:bodyPr/>
                    <a:lstStyle/>
                    <a:p>
                      <a:r>
                        <a:rPr lang="fi-FI" dirty="0" err="1" smtClean="0"/>
                        <a:t>Haploidiajalostus</a:t>
                      </a:r>
                      <a:endParaRPr lang="fi-FI" dirty="0"/>
                    </a:p>
                  </a:txBody>
                  <a:tcPr/>
                </a:tc>
                <a:extLst>
                  <a:ext uri="{0D108BD9-81ED-4DB2-BD59-A6C34878D82A}">
                    <a16:rowId xmlns:a16="http://schemas.microsoft.com/office/drawing/2014/main" val="1610942992"/>
                  </a:ext>
                </a:extLst>
              </a:tr>
              <a:tr h="576707">
                <a:tc>
                  <a:txBody>
                    <a:bodyPr/>
                    <a:lstStyle/>
                    <a:p>
                      <a:r>
                        <a:rPr lang="fi-FI" dirty="0" smtClean="0"/>
                        <a:t>Perusajatus </a:t>
                      </a:r>
                      <a:endParaRPr lang="fi-FI" dirty="0"/>
                    </a:p>
                  </a:txBody>
                  <a:tcPr/>
                </a:tc>
                <a:tc>
                  <a:txBody>
                    <a:bodyPr/>
                    <a:lstStyle/>
                    <a:p>
                      <a:endParaRPr lang="fi-FI"/>
                    </a:p>
                  </a:txBody>
                  <a:tcPr/>
                </a:tc>
                <a:tc>
                  <a:txBody>
                    <a:bodyPr/>
                    <a:lstStyle/>
                    <a:p>
                      <a:endParaRPr lang="fi-FI" dirty="0"/>
                    </a:p>
                  </a:txBody>
                  <a:tcPr/>
                </a:tc>
                <a:tc>
                  <a:txBody>
                    <a:bodyPr/>
                    <a:lstStyle/>
                    <a:p>
                      <a:endParaRPr lang="fi-FI" dirty="0"/>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118492990"/>
                  </a:ext>
                </a:extLst>
              </a:tr>
              <a:tr h="576707">
                <a:tc>
                  <a:txBody>
                    <a:bodyPr/>
                    <a:lstStyle/>
                    <a:p>
                      <a:r>
                        <a:rPr lang="fi-FI" dirty="0" smtClean="0"/>
                        <a:t>Edut </a:t>
                      </a:r>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3131172204"/>
                  </a:ext>
                </a:extLst>
              </a:tr>
              <a:tr h="576707">
                <a:tc>
                  <a:txBody>
                    <a:bodyPr/>
                    <a:lstStyle/>
                    <a:p>
                      <a:r>
                        <a:rPr lang="fi-FI" dirty="0" smtClean="0"/>
                        <a:t>Haitat </a:t>
                      </a:r>
                      <a:endParaRPr lang="fi-FI" dirty="0"/>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extLst>
                  <a:ext uri="{0D108BD9-81ED-4DB2-BD59-A6C34878D82A}">
                    <a16:rowId xmlns:a16="http://schemas.microsoft.com/office/drawing/2014/main" val="1866907888"/>
                  </a:ext>
                </a:extLst>
              </a:tr>
              <a:tr h="576707">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a:p>
                  </a:txBody>
                  <a:tcPr/>
                </a:tc>
                <a:tc>
                  <a:txBody>
                    <a:bodyPr/>
                    <a:lstStyle/>
                    <a:p>
                      <a:endParaRPr lang="fi-FI" dirty="0"/>
                    </a:p>
                  </a:txBody>
                  <a:tcPr/>
                </a:tc>
                <a:tc>
                  <a:txBody>
                    <a:bodyPr/>
                    <a:lstStyle/>
                    <a:p>
                      <a:endParaRPr lang="fi-FI" dirty="0"/>
                    </a:p>
                  </a:txBody>
                  <a:tcPr/>
                </a:tc>
                <a:extLst>
                  <a:ext uri="{0D108BD9-81ED-4DB2-BD59-A6C34878D82A}">
                    <a16:rowId xmlns:a16="http://schemas.microsoft.com/office/drawing/2014/main" val="2421063523"/>
                  </a:ext>
                </a:extLst>
              </a:tr>
            </a:tbl>
          </a:graphicData>
        </a:graphic>
      </p:graphicFrame>
    </p:spTree>
    <p:extLst>
      <p:ext uri="{BB962C8B-B14F-4D97-AF65-F5344CB8AC3E}">
        <p14:creationId xmlns:p14="http://schemas.microsoft.com/office/powerpoint/2010/main" val="44663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a:stretch>
            <a:fillRect/>
          </a:stretch>
        </p:blipFill>
        <p:spPr>
          <a:xfrm>
            <a:off x="117762" y="136235"/>
            <a:ext cx="4232565" cy="2821711"/>
          </a:xfrm>
          <a:prstGeom prst="rect">
            <a:avLst/>
          </a:prstGeom>
        </p:spPr>
      </p:pic>
      <p:pic>
        <p:nvPicPr>
          <p:cNvPr id="6" name="Kuva 5"/>
          <p:cNvPicPr>
            <a:picLocks noChangeAspect="1"/>
          </p:cNvPicPr>
          <p:nvPr/>
        </p:nvPicPr>
        <p:blipFill>
          <a:blip r:embed="rId4"/>
          <a:stretch>
            <a:fillRect/>
          </a:stretch>
        </p:blipFill>
        <p:spPr>
          <a:xfrm>
            <a:off x="671945" y="3047392"/>
            <a:ext cx="10480964" cy="1922047"/>
          </a:xfrm>
          <a:prstGeom prst="rect">
            <a:avLst/>
          </a:prstGeom>
        </p:spPr>
      </p:pic>
      <p:pic>
        <p:nvPicPr>
          <p:cNvPr id="7" name="Kuva 6"/>
          <p:cNvPicPr>
            <a:picLocks noChangeAspect="1"/>
          </p:cNvPicPr>
          <p:nvPr/>
        </p:nvPicPr>
        <p:blipFill>
          <a:blip r:embed="rId5"/>
          <a:stretch>
            <a:fillRect/>
          </a:stretch>
        </p:blipFill>
        <p:spPr>
          <a:xfrm>
            <a:off x="671945" y="5058885"/>
            <a:ext cx="10605656" cy="1799115"/>
          </a:xfrm>
          <a:prstGeom prst="rect">
            <a:avLst/>
          </a:prstGeom>
        </p:spPr>
      </p:pic>
      <p:pic>
        <p:nvPicPr>
          <p:cNvPr id="8" name="Kuva 7"/>
          <p:cNvPicPr>
            <a:picLocks noChangeAspect="1"/>
          </p:cNvPicPr>
          <p:nvPr/>
        </p:nvPicPr>
        <p:blipFill>
          <a:blip r:embed="rId6"/>
          <a:stretch>
            <a:fillRect/>
          </a:stretch>
        </p:blipFill>
        <p:spPr>
          <a:xfrm>
            <a:off x="4448175" y="170038"/>
            <a:ext cx="4252479" cy="2832631"/>
          </a:xfrm>
          <a:prstGeom prst="rect">
            <a:avLst/>
          </a:prstGeom>
        </p:spPr>
      </p:pic>
      <p:pic>
        <p:nvPicPr>
          <p:cNvPr id="9" name="Kuva 8"/>
          <p:cNvPicPr>
            <a:picLocks noChangeAspect="1"/>
          </p:cNvPicPr>
          <p:nvPr/>
        </p:nvPicPr>
        <p:blipFill>
          <a:blip r:embed="rId7"/>
          <a:stretch>
            <a:fillRect/>
          </a:stretch>
        </p:blipFill>
        <p:spPr>
          <a:xfrm>
            <a:off x="8798502" y="170038"/>
            <a:ext cx="3241098" cy="2832631"/>
          </a:xfrm>
          <a:prstGeom prst="rect">
            <a:avLst/>
          </a:prstGeom>
        </p:spPr>
      </p:pic>
    </p:spTree>
    <p:extLst>
      <p:ext uri="{BB962C8B-B14F-4D97-AF65-F5344CB8AC3E}">
        <p14:creationId xmlns:p14="http://schemas.microsoft.com/office/powerpoint/2010/main" val="20184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Kasvinjalostus</a:t>
            </a:r>
            <a:endParaRPr lang="fi-FI" dirty="0"/>
          </a:p>
        </p:txBody>
      </p:sp>
      <p:sp>
        <p:nvSpPr>
          <p:cNvPr id="3" name="Sisällön paikkamerkki 2"/>
          <p:cNvSpPr>
            <a:spLocks noGrp="1"/>
          </p:cNvSpPr>
          <p:nvPr>
            <p:ph idx="1"/>
          </p:nvPr>
        </p:nvSpPr>
        <p:spPr>
          <a:xfrm>
            <a:off x="838200" y="1825625"/>
            <a:ext cx="5067925" cy="4351338"/>
          </a:xfrm>
        </p:spPr>
        <p:txBody>
          <a:bodyPr/>
          <a:lstStyle/>
          <a:p>
            <a:pPr marL="210312" lvl="0" indent="-210312">
              <a:spcBef>
                <a:spcPts val="1100"/>
              </a:spcBef>
            </a:pPr>
            <a:r>
              <a:rPr lang="fi-FI" sz="2200" dirty="0">
                <a:solidFill>
                  <a:srgbClr val="4D3E2F"/>
                </a:solidFill>
                <a:latin typeface="Tahoma"/>
              </a:rPr>
              <a:t>Kohdistuu: </a:t>
            </a:r>
          </a:p>
          <a:p>
            <a:pPr marL="438912" lvl="1" indent="-155448">
              <a:spcBef>
                <a:spcPts val="400"/>
              </a:spcBef>
            </a:pPr>
            <a:r>
              <a:rPr lang="fi-FI" sz="1800" dirty="0">
                <a:solidFill>
                  <a:srgbClr val="4D3E2F"/>
                </a:solidFill>
                <a:latin typeface="Tahoma"/>
              </a:rPr>
              <a:t>Satoisuuteen</a:t>
            </a:r>
          </a:p>
          <a:p>
            <a:pPr marL="676656" lvl="2" indent="-155448">
              <a:spcBef>
                <a:spcPts val="400"/>
              </a:spcBef>
            </a:pPr>
            <a:r>
              <a:rPr lang="fi-FI" sz="1600" dirty="0">
                <a:solidFill>
                  <a:srgbClr val="4D3E2F"/>
                </a:solidFill>
                <a:latin typeface="Tahoma"/>
              </a:rPr>
              <a:t>Määrällisiä ominaisuuksia (kvantitatiiviset)</a:t>
            </a:r>
          </a:p>
          <a:p>
            <a:pPr marL="676656" lvl="2" indent="-155448">
              <a:spcBef>
                <a:spcPts val="400"/>
              </a:spcBef>
            </a:pPr>
            <a:r>
              <a:rPr lang="fi-FI" sz="1600" dirty="0">
                <a:solidFill>
                  <a:srgbClr val="4D3E2F"/>
                </a:solidFill>
                <a:latin typeface="Tahoma"/>
              </a:rPr>
              <a:t>Vaikeampi vaikuttaa</a:t>
            </a:r>
          </a:p>
          <a:p>
            <a:pPr marL="438912" lvl="1" indent="-155448">
              <a:spcBef>
                <a:spcPts val="400"/>
              </a:spcBef>
            </a:pPr>
            <a:r>
              <a:rPr lang="fi-FI" sz="1800" dirty="0">
                <a:solidFill>
                  <a:srgbClr val="4D3E2F"/>
                </a:solidFill>
                <a:latin typeface="Tahoma"/>
              </a:rPr>
              <a:t>Laatuun</a:t>
            </a:r>
          </a:p>
          <a:p>
            <a:pPr marL="676656" lvl="2" indent="-155448">
              <a:spcBef>
                <a:spcPts val="400"/>
              </a:spcBef>
            </a:pPr>
            <a:r>
              <a:rPr lang="fi-FI" sz="1600" dirty="0">
                <a:solidFill>
                  <a:srgbClr val="4D3E2F"/>
                </a:solidFill>
                <a:latin typeface="Tahoma"/>
              </a:rPr>
              <a:t>Laadulliset ominaisuudet (kvalitatiiviset)</a:t>
            </a:r>
          </a:p>
          <a:p>
            <a:pPr marL="676656" lvl="2" indent="-155448">
              <a:spcBef>
                <a:spcPts val="400"/>
              </a:spcBef>
            </a:pPr>
            <a:r>
              <a:rPr lang="fi-FI" sz="1600" dirty="0">
                <a:solidFill>
                  <a:srgbClr val="4D3E2F"/>
                </a:solidFill>
                <a:latin typeface="Tahoma"/>
              </a:rPr>
              <a:t>Helpompi vaikuttaa </a:t>
            </a:r>
          </a:p>
          <a:p>
            <a:pPr marL="210312" lvl="0" indent="-210312">
              <a:spcBef>
                <a:spcPts val="1100"/>
              </a:spcBef>
            </a:pPr>
            <a:r>
              <a:rPr lang="fi-FI" sz="2200" dirty="0">
                <a:solidFill>
                  <a:srgbClr val="4D3E2F"/>
                </a:solidFill>
                <a:latin typeface="Tahoma"/>
              </a:rPr>
              <a:t>Valmis tuote on lajike</a:t>
            </a:r>
          </a:p>
          <a:p>
            <a:pPr marL="0" indent="0">
              <a:buNone/>
            </a:pPr>
            <a:endParaRPr lang="fi-FI" dirty="0"/>
          </a:p>
        </p:txBody>
      </p:sp>
      <p:pic>
        <p:nvPicPr>
          <p:cNvPr id="4" name="Kuva 3"/>
          <p:cNvPicPr>
            <a:picLocks noChangeAspect="1"/>
          </p:cNvPicPr>
          <p:nvPr/>
        </p:nvPicPr>
        <p:blipFill>
          <a:blip r:embed="rId3"/>
          <a:stretch>
            <a:fillRect/>
          </a:stretch>
        </p:blipFill>
        <p:spPr>
          <a:xfrm>
            <a:off x="6096000" y="1825625"/>
            <a:ext cx="5739984" cy="3133075"/>
          </a:xfrm>
          <a:prstGeom prst="rect">
            <a:avLst/>
          </a:prstGeom>
        </p:spPr>
      </p:pic>
    </p:spTree>
    <p:extLst>
      <p:ext uri="{BB962C8B-B14F-4D97-AF65-F5344CB8AC3E}">
        <p14:creationId xmlns:p14="http://schemas.microsoft.com/office/powerpoint/2010/main" val="20134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080655"/>
            <a:ext cx="10515600" cy="4765509"/>
          </a:xfrm>
        </p:spPr>
        <p:txBody>
          <a:bodyPr>
            <a:normAutofit lnSpcReduction="10000"/>
          </a:bodyPr>
          <a:lstStyle/>
          <a:p>
            <a:pPr marL="210312" lvl="0" indent="-210312">
              <a:spcBef>
                <a:spcPts val="1100"/>
              </a:spcBef>
            </a:pPr>
            <a:r>
              <a:rPr lang="fi-FI" sz="2200" dirty="0">
                <a:solidFill>
                  <a:srgbClr val="4D3E2F"/>
                </a:solidFill>
                <a:latin typeface="Tahoma"/>
              </a:rPr>
              <a:t>Jalostuksen muodot: </a:t>
            </a:r>
          </a:p>
          <a:p>
            <a:pPr marL="626364" lvl="1" indent="-342900">
              <a:spcBef>
                <a:spcPts val="400"/>
              </a:spcBef>
              <a:buFont typeface="+mj-lt"/>
              <a:buAutoNum type="arabicPeriod"/>
            </a:pPr>
            <a:r>
              <a:rPr lang="fi-FI" sz="1800" dirty="0">
                <a:solidFill>
                  <a:srgbClr val="4D3E2F"/>
                </a:solidFill>
                <a:latin typeface="Tahoma"/>
              </a:rPr>
              <a:t>Valinta</a:t>
            </a:r>
          </a:p>
          <a:p>
            <a:pPr marL="676656" lvl="2" indent="-155448">
              <a:spcBef>
                <a:spcPts val="400"/>
              </a:spcBef>
            </a:pPr>
            <a:r>
              <a:rPr lang="fi-FI" sz="1600" dirty="0">
                <a:solidFill>
                  <a:srgbClr val="4D3E2F"/>
                </a:solidFill>
                <a:latin typeface="Tahoma"/>
              </a:rPr>
              <a:t>Matkitaan suuntaavaa valintaa</a:t>
            </a:r>
          </a:p>
          <a:p>
            <a:pPr marL="676656" lvl="2" indent="-155448">
              <a:spcBef>
                <a:spcPts val="400"/>
              </a:spcBef>
            </a:pPr>
            <a:r>
              <a:rPr lang="fi-FI" sz="1600" dirty="0">
                <a:solidFill>
                  <a:srgbClr val="4D3E2F"/>
                </a:solidFill>
                <a:latin typeface="Tahoma"/>
              </a:rPr>
              <a:t>Lajittelee olemassa olevaa </a:t>
            </a:r>
            <a:r>
              <a:rPr lang="fi-FI" sz="1600" dirty="0" smtClean="0">
                <a:solidFill>
                  <a:srgbClr val="4D3E2F"/>
                </a:solidFill>
                <a:latin typeface="Tahoma"/>
              </a:rPr>
              <a:t>muuntelua (ei luo uutta)</a:t>
            </a:r>
            <a:endParaRPr lang="fi-FI" sz="1600" dirty="0">
              <a:solidFill>
                <a:srgbClr val="4D3E2F"/>
              </a:solidFill>
              <a:latin typeface="Tahoma"/>
            </a:endParaRPr>
          </a:p>
          <a:p>
            <a:pPr marL="676656" lvl="2" indent="-155448">
              <a:spcBef>
                <a:spcPts val="400"/>
              </a:spcBef>
            </a:pPr>
            <a:r>
              <a:rPr lang="fi-FI" sz="1600" dirty="0" smtClean="0">
                <a:solidFill>
                  <a:srgbClr val="4D3E2F"/>
                </a:solidFill>
                <a:latin typeface="Tahoma"/>
              </a:rPr>
              <a:t>Puhdas linja </a:t>
            </a:r>
            <a:endParaRPr lang="fi-FI" sz="1600" dirty="0">
              <a:solidFill>
                <a:srgbClr val="4D3E2F"/>
              </a:solidFill>
              <a:latin typeface="Tahoma"/>
            </a:endParaRPr>
          </a:p>
          <a:p>
            <a:pPr marL="626364" lvl="1" indent="-342900">
              <a:spcBef>
                <a:spcPts val="400"/>
              </a:spcBef>
              <a:buFont typeface="+mj-lt"/>
              <a:buAutoNum type="arabicPeriod"/>
            </a:pPr>
            <a:r>
              <a:rPr lang="fi-FI" sz="1800" dirty="0">
                <a:solidFill>
                  <a:srgbClr val="4D3E2F"/>
                </a:solidFill>
                <a:latin typeface="Tahoma"/>
              </a:rPr>
              <a:t>Risteytysjalostus</a:t>
            </a:r>
          </a:p>
          <a:p>
            <a:pPr marL="676656" lvl="2" indent="-155448">
              <a:spcBef>
                <a:spcPts val="400"/>
              </a:spcBef>
            </a:pPr>
            <a:r>
              <a:rPr lang="fi-FI" sz="1600" dirty="0">
                <a:solidFill>
                  <a:srgbClr val="4D3E2F"/>
                </a:solidFill>
                <a:latin typeface="Tahoma"/>
              </a:rPr>
              <a:t>Itsepölytteiset</a:t>
            </a:r>
          </a:p>
          <a:p>
            <a:pPr marL="905256" lvl="3" indent="-155448">
              <a:spcBef>
                <a:spcPts val="400"/>
              </a:spcBef>
            </a:pPr>
            <a:r>
              <a:rPr lang="fi-FI" sz="1600" dirty="0">
                <a:solidFill>
                  <a:srgbClr val="4D3E2F"/>
                </a:solidFill>
                <a:latin typeface="Tahoma"/>
              </a:rPr>
              <a:t>Haluttuja ominaisuuksia risteytetään keskenään sukupolvesta toiseen</a:t>
            </a:r>
          </a:p>
          <a:p>
            <a:pPr marL="905256" lvl="3" indent="-155448">
              <a:spcBef>
                <a:spcPts val="400"/>
              </a:spcBef>
            </a:pPr>
            <a:r>
              <a:rPr lang="fi-FI" sz="1600" dirty="0">
                <a:solidFill>
                  <a:srgbClr val="4D3E2F"/>
                </a:solidFill>
                <a:latin typeface="Tahoma"/>
              </a:rPr>
              <a:t>T</a:t>
            </a:r>
            <a:r>
              <a:rPr lang="fi-FI" sz="1600" dirty="0" smtClean="0">
                <a:solidFill>
                  <a:srgbClr val="4D3E2F"/>
                </a:solidFill>
                <a:latin typeface="Tahoma"/>
              </a:rPr>
              <a:t>äydellinen </a:t>
            </a:r>
            <a:r>
              <a:rPr lang="fi-FI" sz="1600" dirty="0" err="1">
                <a:solidFill>
                  <a:srgbClr val="4D3E2F"/>
                </a:solidFill>
                <a:latin typeface="Tahoma"/>
              </a:rPr>
              <a:t>homotsygotia</a:t>
            </a:r>
            <a:r>
              <a:rPr lang="fi-FI" sz="1600" dirty="0">
                <a:solidFill>
                  <a:srgbClr val="4D3E2F"/>
                </a:solidFill>
                <a:latin typeface="Tahoma"/>
              </a:rPr>
              <a:t> eli puhdas linja</a:t>
            </a:r>
          </a:p>
          <a:p>
            <a:pPr marL="1133856" lvl="4" indent="-155448">
              <a:spcBef>
                <a:spcPts val="400"/>
              </a:spcBef>
            </a:pPr>
            <a:r>
              <a:rPr lang="fi-FI" sz="1600" dirty="0">
                <a:solidFill>
                  <a:srgbClr val="4D3E2F"/>
                </a:solidFill>
                <a:latin typeface="Tahoma"/>
              </a:rPr>
              <a:t>(Tietyssä ominaisuudessa ei ole enää muuntelua)</a:t>
            </a:r>
          </a:p>
          <a:p>
            <a:pPr marL="676656" lvl="2" indent="-155448">
              <a:spcBef>
                <a:spcPts val="400"/>
              </a:spcBef>
            </a:pPr>
            <a:r>
              <a:rPr lang="fi-FI" sz="1600" dirty="0">
                <a:solidFill>
                  <a:srgbClr val="4D3E2F"/>
                </a:solidFill>
                <a:latin typeface="Tahoma"/>
              </a:rPr>
              <a:t>Ristipölytteiset</a:t>
            </a:r>
          </a:p>
          <a:p>
            <a:pPr marL="905256" lvl="3" indent="-155448">
              <a:spcBef>
                <a:spcPts val="400"/>
              </a:spcBef>
            </a:pPr>
            <a:r>
              <a:rPr lang="fi-FI" sz="1600" dirty="0">
                <a:solidFill>
                  <a:srgbClr val="4D3E2F"/>
                </a:solidFill>
                <a:latin typeface="Tahoma"/>
              </a:rPr>
              <a:t>Suunniteltu risteytys nuppuvaiheessa</a:t>
            </a:r>
          </a:p>
          <a:p>
            <a:pPr marL="905256" lvl="3" indent="-155448">
              <a:spcBef>
                <a:spcPts val="400"/>
              </a:spcBef>
            </a:pPr>
            <a:r>
              <a:rPr lang="fi-FI" sz="1600" dirty="0">
                <a:solidFill>
                  <a:srgbClr val="4D3E2F"/>
                </a:solidFill>
                <a:latin typeface="Tahoma"/>
              </a:rPr>
              <a:t>Toistuva itsepölytys laatuominaisuuksien yhdenmukaistamiseksi</a:t>
            </a:r>
          </a:p>
          <a:p>
            <a:pPr marL="905256" lvl="3" indent="-155448">
              <a:spcBef>
                <a:spcPts val="400"/>
              </a:spcBef>
            </a:pPr>
            <a:r>
              <a:rPr lang="fi-FI" sz="1600" dirty="0">
                <a:solidFill>
                  <a:srgbClr val="4D3E2F"/>
                </a:solidFill>
                <a:latin typeface="Tahoma"/>
              </a:rPr>
              <a:t>Emit pölytetään halutun yksilön siitepölyllä </a:t>
            </a:r>
            <a:r>
              <a:rPr lang="fi-FI" sz="1600" dirty="0">
                <a:solidFill>
                  <a:srgbClr val="4D3E2F"/>
                </a:solidFill>
                <a:latin typeface="Tahoma"/>
                <a:sym typeface="Wingdings" panose="05000000000000000000" pitchFamily="2" charset="2"/>
              </a:rPr>
              <a:t> pyrittäessä </a:t>
            </a:r>
            <a:r>
              <a:rPr lang="fi-FI" sz="1600" dirty="0" err="1" smtClean="0">
                <a:solidFill>
                  <a:srgbClr val="4D3E2F"/>
                </a:solidFill>
                <a:latin typeface="Tahoma"/>
                <a:sym typeface="Wingdings" panose="05000000000000000000" pitchFamily="2" charset="2"/>
              </a:rPr>
              <a:t>homotsygotiaan</a:t>
            </a:r>
            <a:endParaRPr lang="fi-FI" sz="1600" dirty="0" smtClean="0">
              <a:solidFill>
                <a:srgbClr val="4D3E2F"/>
              </a:solidFill>
              <a:latin typeface="Tahoma"/>
              <a:sym typeface="Wingdings" panose="05000000000000000000" pitchFamily="2" charset="2"/>
            </a:endParaRPr>
          </a:p>
          <a:p>
            <a:pPr marL="749808" lvl="3" indent="0">
              <a:spcBef>
                <a:spcPts val="400"/>
              </a:spcBef>
              <a:buNone/>
            </a:pPr>
            <a:endParaRPr lang="fi-FI" sz="1600" dirty="0">
              <a:solidFill>
                <a:srgbClr val="4D3E2F"/>
              </a:solidFill>
              <a:latin typeface="Tahoma"/>
              <a:sym typeface="Wingdings" panose="05000000000000000000" pitchFamily="2" charset="2"/>
            </a:endParaRPr>
          </a:p>
          <a:p>
            <a:pPr marL="905256" lvl="3" indent="-155448">
              <a:spcBef>
                <a:spcPts val="400"/>
              </a:spcBef>
            </a:pPr>
            <a:r>
              <a:rPr lang="fi-FI" sz="1600" dirty="0" smtClean="0">
                <a:solidFill>
                  <a:srgbClr val="4D3E2F"/>
                </a:solidFill>
                <a:latin typeface="Tahoma"/>
                <a:sym typeface="Wingdings" panose="05000000000000000000" pitchFamily="2" charset="2"/>
              </a:rPr>
              <a:t>Joissain tapauksissa </a:t>
            </a:r>
            <a:r>
              <a:rPr lang="fi-FI" sz="1600" dirty="0" err="1">
                <a:solidFill>
                  <a:srgbClr val="4D3E2F"/>
                </a:solidFill>
                <a:latin typeface="Tahoma"/>
                <a:sym typeface="Wingdings" panose="05000000000000000000" pitchFamily="2" charset="2"/>
              </a:rPr>
              <a:t>h</a:t>
            </a:r>
            <a:r>
              <a:rPr lang="fi-FI" sz="1600" dirty="0" err="1" smtClean="0">
                <a:solidFill>
                  <a:srgbClr val="4D3E2F"/>
                </a:solidFill>
                <a:latin typeface="Tahoma"/>
                <a:sym typeface="Wingdings" panose="05000000000000000000" pitchFamily="2" charset="2"/>
              </a:rPr>
              <a:t>eterotsygotian</a:t>
            </a:r>
            <a:r>
              <a:rPr lang="fi-FI" sz="1600" dirty="0" smtClean="0">
                <a:solidFill>
                  <a:srgbClr val="4D3E2F"/>
                </a:solidFill>
                <a:latin typeface="Tahoma"/>
                <a:sym typeface="Wingdings" panose="05000000000000000000" pitchFamily="2" charset="2"/>
              </a:rPr>
              <a:t> </a:t>
            </a:r>
            <a:r>
              <a:rPr lang="fi-FI" sz="1600" dirty="0">
                <a:solidFill>
                  <a:srgbClr val="4D3E2F"/>
                </a:solidFill>
                <a:latin typeface="Tahoma"/>
                <a:sym typeface="Wingdings" panose="05000000000000000000" pitchFamily="2" charset="2"/>
              </a:rPr>
              <a:t>aste lisää satoisuutta ja kokoa – </a:t>
            </a:r>
            <a:r>
              <a:rPr lang="fi-FI" sz="1600" u="sng" dirty="0">
                <a:solidFill>
                  <a:srgbClr val="4D3E2F"/>
                </a:solidFill>
                <a:latin typeface="Tahoma"/>
                <a:sym typeface="Wingdings" panose="05000000000000000000" pitchFamily="2" charset="2"/>
              </a:rPr>
              <a:t>heteroosi</a:t>
            </a:r>
            <a:r>
              <a:rPr lang="fi-FI" sz="1600" dirty="0">
                <a:solidFill>
                  <a:srgbClr val="4D3E2F"/>
                </a:solidFill>
                <a:latin typeface="Tahoma"/>
                <a:sym typeface="Wingdings" panose="05000000000000000000" pitchFamily="2" charset="2"/>
              </a:rPr>
              <a:t> </a:t>
            </a:r>
          </a:p>
          <a:p>
            <a:pPr marL="1133856" lvl="4" indent="-155448">
              <a:spcBef>
                <a:spcPts val="400"/>
              </a:spcBef>
            </a:pPr>
            <a:r>
              <a:rPr lang="fi-FI" sz="1600" dirty="0">
                <a:solidFill>
                  <a:srgbClr val="4D3E2F"/>
                </a:solidFill>
                <a:latin typeface="Tahoma"/>
                <a:sym typeface="Wingdings" panose="05000000000000000000" pitchFamily="2" charset="2"/>
              </a:rPr>
              <a:t>Itsepölytettyjä P –polven yksilöitä risteytetään  hybridilajikkeet + kylvösiemenet</a:t>
            </a:r>
            <a:endParaRPr lang="fi-FI" sz="1600" dirty="0">
              <a:solidFill>
                <a:srgbClr val="4D3E2F"/>
              </a:solidFill>
              <a:latin typeface="Tahoma"/>
            </a:endParaRPr>
          </a:p>
          <a:p>
            <a:pPr marL="905256" lvl="3" indent="-155448">
              <a:spcBef>
                <a:spcPts val="400"/>
              </a:spcBef>
            </a:pPr>
            <a:endParaRPr lang="fi-FI" sz="1600" dirty="0">
              <a:solidFill>
                <a:srgbClr val="4D3E2F"/>
              </a:solidFill>
              <a:latin typeface="Tahoma"/>
            </a:endParaRPr>
          </a:p>
          <a:p>
            <a:endParaRPr lang="fi-FI" dirty="0"/>
          </a:p>
        </p:txBody>
      </p:sp>
    </p:spTree>
    <p:extLst>
      <p:ext uri="{BB962C8B-B14F-4D97-AF65-F5344CB8AC3E}">
        <p14:creationId xmlns:p14="http://schemas.microsoft.com/office/powerpoint/2010/main" val="165541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14793" y="1394086"/>
            <a:ext cx="5396459" cy="4482344"/>
          </a:xfrm>
        </p:spPr>
        <p:txBody>
          <a:bodyPr>
            <a:normAutofit/>
          </a:bodyPr>
          <a:lstStyle/>
          <a:p>
            <a:pPr marL="626364" lvl="1" indent="-342900">
              <a:spcBef>
                <a:spcPts val="400"/>
              </a:spcBef>
              <a:buFont typeface="+mj-lt"/>
              <a:buAutoNum type="arabicPeriod" startAt="3"/>
            </a:pPr>
            <a:r>
              <a:rPr lang="fi-FI" sz="1800" dirty="0" smtClean="0">
                <a:solidFill>
                  <a:srgbClr val="4D3E2F"/>
                </a:solidFill>
                <a:latin typeface="Tahoma"/>
              </a:rPr>
              <a:t>Mutaatiojalostus</a:t>
            </a:r>
          </a:p>
          <a:p>
            <a:pPr marL="626364" lvl="1" indent="-342900">
              <a:spcBef>
                <a:spcPts val="400"/>
              </a:spcBef>
              <a:buFont typeface="+mj-lt"/>
              <a:buAutoNum type="alphaLcParenR"/>
            </a:pPr>
            <a:r>
              <a:rPr lang="fi-FI" sz="1800" dirty="0" smtClean="0">
                <a:solidFill>
                  <a:srgbClr val="4D3E2F"/>
                </a:solidFill>
                <a:latin typeface="Tahoma"/>
              </a:rPr>
              <a:t>Kromosomistomutaatiot </a:t>
            </a:r>
            <a:endParaRPr lang="fi-FI" sz="1800" dirty="0">
              <a:solidFill>
                <a:srgbClr val="4D3E2F"/>
              </a:solidFill>
              <a:latin typeface="Tahoma"/>
            </a:endParaRPr>
          </a:p>
          <a:p>
            <a:pPr marL="806958" lvl="2" indent="-285750">
              <a:spcBef>
                <a:spcPts val="400"/>
              </a:spcBef>
            </a:pPr>
            <a:r>
              <a:rPr lang="fi-FI" sz="1600" dirty="0" err="1">
                <a:solidFill>
                  <a:srgbClr val="4D3E2F"/>
                </a:solidFill>
                <a:latin typeface="Tahoma"/>
              </a:rPr>
              <a:t>Polyploidit</a:t>
            </a:r>
            <a:r>
              <a:rPr lang="fi-FI" sz="1600" dirty="0">
                <a:solidFill>
                  <a:srgbClr val="4D3E2F"/>
                </a:solidFill>
                <a:latin typeface="Tahoma"/>
              </a:rPr>
              <a:t> yksilöt usein suurempia ja kestävät äärioloja paremmin kuin 2n –yksilöt</a:t>
            </a:r>
          </a:p>
          <a:p>
            <a:pPr marL="806958" lvl="2" indent="-285750">
              <a:spcBef>
                <a:spcPts val="400"/>
              </a:spcBef>
            </a:pPr>
            <a:r>
              <a:rPr lang="fi-FI" sz="1600" dirty="0">
                <a:solidFill>
                  <a:srgbClr val="4D3E2F"/>
                </a:solidFill>
                <a:latin typeface="Tahoma"/>
              </a:rPr>
              <a:t>Käytetään mutageeniä (</a:t>
            </a:r>
            <a:r>
              <a:rPr lang="fi-FI" sz="1600" dirty="0" err="1">
                <a:solidFill>
                  <a:srgbClr val="4D3E2F"/>
                </a:solidFill>
                <a:latin typeface="Tahoma"/>
              </a:rPr>
              <a:t>kolkisiini</a:t>
            </a:r>
            <a:r>
              <a:rPr lang="fi-FI" sz="1600" dirty="0">
                <a:solidFill>
                  <a:srgbClr val="4D3E2F"/>
                </a:solidFill>
                <a:latin typeface="Tahoma"/>
              </a:rPr>
              <a:t>) häiritsemään tumasukkulan syntymistä</a:t>
            </a:r>
          </a:p>
          <a:p>
            <a:pPr marL="1035558" lvl="3" indent="-285750">
              <a:spcBef>
                <a:spcPts val="400"/>
              </a:spcBef>
            </a:pPr>
            <a:r>
              <a:rPr lang="fi-FI" sz="1600" dirty="0">
                <a:solidFill>
                  <a:srgbClr val="4D3E2F"/>
                </a:solidFill>
                <a:latin typeface="Tahoma"/>
              </a:rPr>
              <a:t>Kahdentuneet kromosomit jäävät samaan soluun</a:t>
            </a:r>
          </a:p>
          <a:p>
            <a:pPr marL="806958" lvl="2" indent="-285750">
              <a:spcBef>
                <a:spcPts val="400"/>
              </a:spcBef>
            </a:pPr>
            <a:r>
              <a:rPr lang="fi-FI" sz="1600" dirty="0">
                <a:solidFill>
                  <a:srgbClr val="4D3E2F"/>
                </a:solidFill>
                <a:latin typeface="Tahoma"/>
              </a:rPr>
              <a:t>Keinotekoinen </a:t>
            </a:r>
            <a:r>
              <a:rPr lang="fi-FI" sz="1600" dirty="0" err="1">
                <a:solidFill>
                  <a:srgbClr val="4D3E2F"/>
                </a:solidFill>
                <a:latin typeface="Tahoma"/>
              </a:rPr>
              <a:t>polyploidia</a:t>
            </a:r>
            <a:endParaRPr lang="fi-FI" sz="1600" dirty="0">
              <a:solidFill>
                <a:srgbClr val="4D3E2F"/>
              </a:solidFill>
              <a:latin typeface="Tahoma"/>
            </a:endParaRPr>
          </a:p>
          <a:p>
            <a:pPr marL="1035558" lvl="3" indent="-285750">
              <a:spcBef>
                <a:spcPts val="400"/>
              </a:spcBef>
            </a:pPr>
            <a:r>
              <a:rPr lang="fi-FI" sz="1600" dirty="0">
                <a:solidFill>
                  <a:srgbClr val="4D3E2F"/>
                </a:solidFill>
                <a:latin typeface="Tahoma"/>
              </a:rPr>
              <a:t>Auto -</a:t>
            </a:r>
          </a:p>
          <a:p>
            <a:pPr marL="1035558" lvl="3" indent="-285750">
              <a:spcBef>
                <a:spcPts val="400"/>
              </a:spcBef>
            </a:pPr>
            <a:r>
              <a:rPr lang="fi-FI" sz="1600" dirty="0" err="1">
                <a:solidFill>
                  <a:srgbClr val="4D3E2F"/>
                </a:solidFill>
                <a:latin typeface="Tahoma"/>
              </a:rPr>
              <a:t>Allo</a:t>
            </a:r>
            <a:r>
              <a:rPr lang="fi-FI" sz="1600" dirty="0">
                <a:solidFill>
                  <a:srgbClr val="4D3E2F"/>
                </a:solidFill>
                <a:latin typeface="Tahoma"/>
              </a:rPr>
              <a:t> </a:t>
            </a:r>
            <a:r>
              <a:rPr lang="fi-FI" sz="1600" dirty="0" smtClean="0">
                <a:solidFill>
                  <a:srgbClr val="4D3E2F"/>
                </a:solidFill>
                <a:latin typeface="Tahoma"/>
              </a:rPr>
              <a:t>– </a:t>
            </a:r>
          </a:p>
          <a:p>
            <a:pPr marL="635508" lvl="2" indent="-342900">
              <a:spcBef>
                <a:spcPts val="400"/>
              </a:spcBef>
              <a:buFont typeface="+mj-lt"/>
              <a:buAutoNum type="alphaLcParenR" startAt="2"/>
            </a:pPr>
            <a:r>
              <a:rPr lang="fi-FI" sz="1800" dirty="0" smtClean="0">
                <a:solidFill>
                  <a:srgbClr val="4D3E2F"/>
                </a:solidFill>
                <a:latin typeface="Tahoma"/>
              </a:rPr>
              <a:t>Geenimutaatiot</a:t>
            </a:r>
          </a:p>
          <a:p>
            <a:pPr marL="578358" lvl="2" indent="-285750">
              <a:spcBef>
                <a:spcPts val="400"/>
              </a:spcBef>
            </a:pPr>
            <a:r>
              <a:rPr lang="fi-FI" sz="1600" dirty="0" smtClean="0">
                <a:solidFill>
                  <a:srgbClr val="4D3E2F"/>
                </a:solidFill>
                <a:latin typeface="Tahoma"/>
              </a:rPr>
              <a:t>Mutaatioiden </a:t>
            </a:r>
            <a:r>
              <a:rPr lang="fi-FI" sz="1600" dirty="0">
                <a:solidFill>
                  <a:srgbClr val="4D3E2F"/>
                </a:solidFill>
                <a:latin typeface="Tahoma"/>
              </a:rPr>
              <a:t>aiheuttaminen </a:t>
            </a:r>
            <a:r>
              <a:rPr lang="fi-FI" sz="1600" dirty="0" smtClean="0">
                <a:solidFill>
                  <a:srgbClr val="4D3E2F"/>
                </a:solidFill>
                <a:latin typeface="Tahoma"/>
              </a:rPr>
              <a:t>säteilytyksen </a:t>
            </a:r>
            <a:r>
              <a:rPr lang="fi-FI" sz="1600" dirty="0">
                <a:solidFill>
                  <a:srgbClr val="4D3E2F"/>
                </a:solidFill>
                <a:latin typeface="Tahoma"/>
              </a:rPr>
              <a:t>tai kemikaalien avulla</a:t>
            </a:r>
          </a:p>
          <a:p>
            <a:endParaRPr lang="fi-FI" dirty="0"/>
          </a:p>
        </p:txBody>
      </p:sp>
      <p:pic>
        <p:nvPicPr>
          <p:cNvPr id="2" name="Kuva 1"/>
          <p:cNvPicPr>
            <a:picLocks noChangeAspect="1"/>
          </p:cNvPicPr>
          <p:nvPr/>
        </p:nvPicPr>
        <p:blipFill>
          <a:blip r:embed="rId3"/>
          <a:stretch>
            <a:fillRect/>
          </a:stretch>
        </p:blipFill>
        <p:spPr>
          <a:xfrm>
            <a:off x="6158077" y="1514006"/>
            <a:ext cx="5816565" cy="4362424"/>
          </a:xfrm>
          <a:prstGeom prst="rect">
            <a:avLst/>
          </a:prstGeom>
        </p:spPr>
      </p:pic>
    </p:spTree>
    <p:extLst>
      <p:ext uri="{BB962C8B-B14F-4D97-AF65-F5344CB8AC3E}">
        <p14:creationId xmlns:p14="http://schemas.microsoft.com/office/powerpoint/2010/main" val="8507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825625"/>
            <a:ext cx="4528279" cy="4351338"/>
          </a:xfrm>
        </p:spPr>
        <p:txBody>
          <a:bodyPr/>
          <a:lstStyle/>
          <a:p>
            <a:pPr marL="514350" indent="-514350">
              <a:buFont typeface="+mj-lt"/>
              <a:buAutoNum type="arabicPeriod" startAt="4"/>
            </a:pPr>
            <a:r>
              <a:rPr lang="fi-FI" dirty="0" smtClean="0"/>
              <a:t>Geenitekniikan keinot</a:t>
            </a:r>
          </a:p>
          <a:p>
            <a:pPr marL="971550" lvl="1" indent="-514350">
              <a:buFont typeface="+mj-lt"/>
              <a:buAutoNum type="alphaLcParenR"/>
            </a:pPr>
            <a:r>
              <a:rPr lang="fi-FI" dirty="0" smtClean="0"/>
              <a:t>Geenin siirto</a:t>
            </a:r>
          </a:p>
          <a:p>
            <a:pPr lvl="2"/>
            <a:r>
              <a:rPr lang="fi-FI" dirty="0" smtClean="0"/>
              <a:t>Muokattu </a:t>
            </a:r>
            <a:r>
              <a:rPr lang="fi-FI" dirty="0" err="1" smtClean="0"/>
              <a:t>agrobakteeri</a:t>
            </a:r>
            <a:endParaRPr lang="fi-FI" dirty="0" smtClean="0"/>
          </a:p>
          <a:p>
            <a:pPr lvl="2"/>
            <a:r>
              <a:rPr lang="fi-FI" dirty="0" smtClean="0"/>
              <a:t>Geenipyssy </a:t>
            </a:r>
          </a:p>
          <a:p>
            <a:pPr lvl="2"/>
            <a:r>
              <a:rPr lang="fi-FI" dirty="0" smtClean="0"/>
              <a:t>Mikroinjektio</a:t>
            </a:r>
          </a:p>
          <a:p>
            <a:pPr lvl="2"/>
            <a:r>
              <a:rPr lang="fi-FI" dirty="0" smtClean="0"/>
              <a:t>Sähköpulssi</a:t>
            </a:r>
          </a:p>
          <a:p>
            <a:pPr lvl="2"/>
            <a:r>
              <a:rPr lang="fi-FI" dirty="0" err="1" smtClean="0"/>
              <a:t>Liposomit</a:t>
            </a:r>
            <a:r>
              <a:rPr lang="fi-FI" dirty="0" smtClean="0"/>
              <a:t> </a:t>
            </a:r>
          </a:p>
        </p:txBody>
      </p:sp>
      <p:pic>
        <p:nvPicPr>
          <p:cNvPr id="4" name="Kuva 3"/>
          <p:cNvPicPr>
            <a:picLocks noChangeAspect="1"/>
          </p:cNvPicPr>
          <p:nvPr/>
        </p:nvPicPr>
        <p:blipFill>
          <a:blip r:embed="rId3"/>
          <a:stretch>
            <a:fillRect/>
          </a:stretch>
        </p:blipFill>
        <p:spPr>
          <a:xfrm>
            <a:off x="5711253" y="0"/>
            <a:ext cx="5623045" cy="3417757"/>
          </a:xfrm>
          <a:prstGeom prst="rect">
            <a:avLst/>
          </a:prstGeom>
        </p:spPr>
      </p:pic>
      <p:pic>
        <p:nvPicPr>
          <p:cNvPr id="5" name="VqklR_8YRfA"/>
          <p:cNvPicPr>
            <a:picLocks noRot="1" noChangeAspect="1"/>
          </p:cNvPicPr>
          <p:nvPr>
            <a:videoFile r:link="rId1"/>
          </p:nvPr>
        </p:nvPicPr>
        <p:blipFill>
          <a:blip r:embed="rId4"/>
          <a:stretch>
            <a:fillRect/>
          </a:stretch>
        </p:blipFill>
        <p:spPr>
          <a:xfrm>
            <a:off x="6463257" y="3731471"/>
            <a:ext cx="4572000" cy="2571750"/>
          </a:xfrm>
          <a:prstGeom prst="rect">
            <a:avLst/>
          </a:prstGeom>
        </p:spPr>
      </p:pic>
    </p:spTree>
    <p:extLst>
      <p:ext uri="{BB962C8B-B14F-4D97-AF65-F5344CB8AC3E}">
        <p14:creationId xmlns:p14="http://schemas.microsoft.com/office/powerpoint/2010/main" val="206180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1825625"/>
            <a:ext cx="5052934" cy="4351338"/>
          </a:xfrm>
        </p:spPr>
        <p:txBody>
          <a:bodyPr/>
          <a:lstStyle/>
          <a:p>
            <a:pPr marL="971550" lvl="1" indent="-514350">
              <a:buFont typeface="+mj-lt"/>
              <a:buAutoNum type="alphaLcParenR" startAt="2"/>
            </a:pPr>
            <a:r>
              <a:rPr lang="fi-FI" dirty="0" smtClean="0"/>
              <a:t>Kloonaus</a:t>
            </a:r>
          </a:p>
          <a:p>
            <a:pPr lvl="2"/>
            <a:r>
              <a:rPr lang="fi-FI" dirty="0" smtClean="0"/>
              <a:t>solukkoviljely</a:t>
            </a:r>
            <a:endParaRPr lang="fi-FI" dirty="0"/>
          </a:p>
          <a:p>
            <a:pPr marL="971550" lvl="1" indent="-514350">
              <a:buFont typeface="+mj-lt"/>
              <a:buAutoNum type="alphaLcParenR" startAt="2"/>
            </a:pPr>
            <a:r>
              <a:rPr lang="fi-FI" dirty="0" err="1" smtClean="0"/>
              <a:t>Haploidiajalostus</a:t>
            </a:r>
            <a:endParaRPr lang="fi-FI" dirty="0" smtClean="0"/>
          </a:p>
          <a:p>
            <a:pPr lvl="2"/>
            <a:r>
              <a:rPr lang="fi-FI" dirty="0" smtClean="0"/>
              <a:t>Tuotetaan kaksoishaploideja</a:t>
            </a:r>
          </a:p>
          <a:p>
            <a:pPr marL="1591056" lvl="4" indent="-155448">
              <a:spcBef>
                <a:spcPts val="400"/>
              </a:spcBef>
            </a:pPr>
            <a:r>
              <a:rPr lang="fi-FI" sz="1600" dirty="0">
                <a:solidFill>
                  <a:srgbClr val="4D3E2F"/>
                </a:solidFill>
                <a:latin typeface="Tahoma"/>
              </a:rPr>
              <a:t>Siitepölyhiukkasten käsittely ravinne- ja hormonialustalla → Haploidi alkio</a:t>
            </a:r>
          </a:p>
          <a:p>
            <a:pPr marL="1591056" lvl="4" indent="-155448">
              <a:spcBef>
                <a:spcPts val="400"/>
              </a:spcBef>
            </a:pPr>
            <a:r>
              <a:rPr lang="fi-FI" sz="1600" dirty="0">
                <a:solidFill>
                  <a:srgbClr val="4D3E2F"/>
                </a:solidFill>
                <a:latin typeface="Tahoma"/>
              </a:rPr>
              <a:t>Kromosomiston kaksinkertaistaminen </a:t>
            </a:r>
            <a:r>
              <a:rPr lang="fi-FI" sz="1600" dirty="0" err="1">
                <a:solidFill>
                  <a:srgbClr val="4D3E2F"/>
                </a:solidFill>
                <a:latin typeface="Tahoma"/>
              </a:rPr>
              <a:t>kolkisiinilla</a:t>
            </a:r>
            <a:r>
              <a:rPr lang="fi-FI" sz="1600" dirty="0">
                <a:solidFill>
                  <a:srgbClr val="4D3E2F"/>
                </a:solidFill>
                <a:latin typeface="Tahoma"/>
              </a:rPr>
              <a:t> → Homotsygootit diploidit yksilöt</a:t>
            </a:r>
          </a:p>
          <a:p>
            <a:pPr marL="1591056" lvl="4" indent="-155448">
              <a:spcBef>
                <a:spcPts val="400"/>
              </a:spcBef>
            </a:pPr>
            <a:r>
              <a:rPr lang="fi-FI" sz="1600" dirty="0">
                <a:solidFill>
                  <a:srgbClr val="4D3E2F"/>
                </a:solidFill>
                <a:latin typeface="Tahoma"/>
              </a:rPr>
              <a:t>Jaetaan kasvualustalla </a:t>
            </a:r>
          </a:p>
          <a:p>
            <a:pPr marL="1819656" lvl="5" indent="-155448">
              <a:spcBef>
                <a:spcPts val="400"/>
              </a:spcBef>
            </a:pPr>
            <a:r>
              <a:rPr lang="fi-FI" sz="1600" dirty="0">
                <a:solidFill>
                  <a:srgbClr val="4D3E2F"/>
                </a:solidFill>
                <a:latin typeface="Tahoma"/>
              </a:rPr>
              <a:t>Identtiset taimet</a:t>
            </a:r>
          </a:p>
          <a:p>
            <a:pPr marL="1371600" lvl="3" indent="0">
              <a:buNone/>
            </a:pPr>
            <a:endParaRPr lang="fi-FI" dirty="0" smtClean="0"/>
          </a:p>
          <a:p>
            <a:pPr lvl="2"/>
            <a:endParaRPr lang="fi-FI" dirty="0"/>
          </a:p>
          <a:p>
            <a:endParaRPr lang="fi-FI" dirty="0"/>
          </a:p>
        </p:txBody>
      </p:sp>
      <p:pic>
        <p:nvPicPr>
          <p:cNvPr id="4" name="Kuva 3"/>
          <p:cNvPicPr>
            <a:picLocks noChangeAspect="1"/>
          </p:cNvPicPr>
          <p:nvPr/>
        </p:nvPicPr>
        <p:blipFill>
          <a:blip r:embed="rId3"/>
          <a:stretch>
            <a:fillRect/>
          </a:stretch>
        </p:blipFill>
        <p:spPr>
          <a:xfrm>
            <a:off x="7570032" y="3710065"/>
            <a:ext cx="4014866" cy="3011150"/>
          </a:xfrm>
          <a:prstGeom prst="rect">
            <a:avLst/>
          </a:prstGeom>
        </p:spPr>
      </p:pic>
      <p:pic>
        <p:nvPicPr>
          <p:cNvPr id="5" name="Kuva 4"/>
          <p:cNvPicPr>
            <a:picLocks noChangeAspect="1"/>
          </p:cNvPicPr>
          <p:nvPr/>
        </p:nvPicPr>
        <p:blipFill>
          <a:blip r:embed="rId4"/>
          <a:stretch>
            <a:fillRect/>
          </a:stretch>
        </p:blipFill>
        <p:spPr>
          <a:xfrm>
            <a:off x="7570032" y="692514"/>
            <a:ext cx="4127531" cy="2605321"/>
          </a:xfrm>
          <a:prstGeom prst="rect">
            <a:avLst/>
          </a:prstGeom>
        </p:spPr>
      </p:pic>
    </p:spTree>
    <p:extLst>
      <p:ext uri="{BB962C8B-B14F-4D97-AF65-F5344CB8AC3E}">
        <p14:creationId xmlns:p14="http://schemas.microsoft.com/office/powerpoint/2010/main" val="36869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Eläinjalostus </a:t>
            </a:r>
            <a:endParaRPr lang="fi-FI" dirty="0"/>
          </a:p>
        </p:txBody>
      </p:sp>
      <p:sp>
        <p:nvSpPr>
          <p:cNvPr id="3" name="Sisällön paikkamerkki 2"/>
          <p:cNvSpPr>
            <a:spLocks noGrp="1"/>
          </p:cNvSpPr>
          <p:nvPr>
            <p:ph idx="1"/>
          </p:nvPr>
        </p:nvSpPr>
        <p:spPr>
          <a:xfrm>
            <a:off x="463447" y="1690688"/>
            <a:ext cx="5382718" cy="4351338"/>
          </a:xfrm>
        </p:spPr>
        <p:txBody>
          <a:bodyPr>
            <a:normAutofit fontScale="92500" lnSpcReduction="20000"/>
          </a:bodyPr>
          <a:lstStyle/>
          <a:p>
            <a:r>
              <a:rPr lang="fi-FI" dirty="0" smtClean="0"/>
              <a:t>Tuotetaan rotuja</a:t>
            </a:r>
          </a:p>
          <a:p>
            <a:r>
              <a:rPr lang="fi-FI" dirty="0" smtClean="0"/>
              <a:t>Jalostuksen tyypit: </a:t>
            </a:r>
          </a:p>
          <a:p>
            <a:pPr marL="914400" lvl="1" indent="-457200">
              <a:buFont typeface="+mj-lt"/>
              <a:buAutoNum type="arabicPeriod"/>
            </a:pPr>
            <a:r>
              <a:rPr lang="fi-FI" dirty="0" smtClean="0"/>
              <a:t>Valinta </a:t>
            </a:r>
          </a:p>
          <a:p>
            <a:pPr lvl="2"/>
            <a:r>
              <a:rPr lang="fi-FI" dirty="0" smtClean="0"/>
              <a:t>Jälkeläisten arviointi</a:t>
            </a:r>
          </a:p>
          <a:p>
            <a:pPr marL="914400" lvl="1" indent="-457200">
              <a:buFont typeface="+mj-lt"/>
              <a:buAutoNum type="arabicPeriod"/>
            </a:pPr>
            <a:r>
              <a:rPr lang="fi-FI" dirty="0" smtClean="0"/>
              <a:t>Risteytys</a:t>
            </a:r>
          </a:p>
          <a:p>
            <a:pPr lvl="2"/>
            <a:r>
              <a:rPr lang="fi-FI" dirty="0" smtClean="0"/>
              <a:t>Uudet ominaisuusyhdistelmät (halutut ominaisuudet roduissa </a:t>
            </a:r>
            <a:r>
              <a:rPr lang="fi-FI" dirty="0" smtClean="0">
                <a:sym typeface="Wingdings" panose="05000000000000000000" pitchFamily="2" charset="2"/>
              </a:rPr>
              <a:t> risteytys)</a:t>
            </a:r>
          </a:p>
          <a:p>
            <a:pPr lvl="2"/>
            <a:r>
              <a:rPr lang="fi-FI" dirty="0" smtClean="0">
                <a:sym typeface="Wingdings" panose="05000000000000000000" pitchFamily="2" charset="2"/>
              </a:rPr>
              <a:t>Hidas ja toistettava</a:t>
            </a:r>
          </a:p>
          <a:p>
            <a:pPr lvl="2"/>
            <a:r>
              <a:rPr lang="fi-FI" dirty="0" smtClean="0">
                <a:sym typeface="Wingdings" panose="05000000000000000000" pitchFamily="2" charset="2"/>
              </a:rPr>
              <a:t>Nykyisin apuna genomivalinta (dna-sirut)</a:t>
            </a:r>
          </a:p>
          <a:p>
            <a:pPr marL="457200" lvl="1" indent="0">
              <a:buNone/>
            </a:pPr>
            <a:r>
              <a:rPr lang="fi-FI" dirty="0" smtClean="0">
                <a:sym typeface="Wingdings" panose="05000000000000000000" pitchFamily="2" charset="2"/>
              </a:rPr>
              <a:t>3. Lisääntymisbiologiset menetelmät</a:t>
            </a:r>
          </a:p>
          <a:p>
            <a:pPr lvl="2"/>
            <a:r>
              <a:rPr lang="fi-FI" dirty="0" smtClean="0">
                <a:sym typeface="Wingdings" panose="05000000000000000000" pitchFamily="2" charset="2"/>
              </a:rPr>
              <a:t>Tarkoitus tehostaa jalostusta</a:t>
            </a:r>
          </a:p>
          <a:p>
            <a:pPr marL="1371600" lvl="2" indent="-457200">
              <a:buFont typeface="+mj-lt"/>
              <a:buAutoNum type="alphaLcParenR"/>
            </a:pPr>
            <a:r>
              <a:rPr lang="fi-FI" dirty="0" smtClean="0">
                <a:sym typeface="Wingdings" panose="05000000000000000000" pitchFamily="2" charset="2"/>
              </a:rPr>
              <a:t>Keinosiemennys</a:t>
            </a:r>
          </a:p>
          <a:p>
            <a:pPr marL="1371600" lvl="2" indent="-457200">
              <a:buFont typeface="+mj-lt"/>
              <a:buAutoNum type="alphaLcParenR"/>
            </a:pPr>
            <a:r>
              <a:rPr lang="fi-FI" dirty="0" smtClean="0">
                <a:sym typeface="Wingdings" panose="05000000000000000000" pitchFamily="2" charset="2"/>
              </a:rPr>
              <a:t>Siittiösolujen sukupuolilajittelu</a:t>
            </a:r>
          </a:p>
          <a:p>
            <a:pPr marL="1371600" lvl="2" indent="-457200">
              <a:buFont typeface="+mj-lt"/>
              <a:buAutoNum type="alphaLcParenR"/>
            </a:pPr>
            <a:r>
              <a:rPr lang="fi-FI" dirty="0" smtClean="0">
                <a:sym typeface="Wingdings" panose="05000000000000000000" pitchFamily="2" charset="2"/>
              </a:rPr>
              <a:t>Koeputkihedelmöitys</a:t>
            </a:r>
          </a:p>
          <a:p>
            <a:pPr marL="1371600" lvl="2" indent="-457200">
              <a:buFont typeface="+mj-lt"/>
              <a:buAutoNum type="alphaLcParenR"/>
            </a:pPr>
            <a:r>
              <a:rPr lang="fi-FI" dirty="0" smtClean="0">
                <a:sym typeface="Wingdings" panose="05000000000000000000" pitchFamily="2" charset="2"/>
              </a:rPr>
              <a:t>Alkionsiirto </a:t>
            </a:r>
            <a:endParaRPr lang="fi-FI" dirty="0" smtClean="0"/>
          </a:p>
          <a:p>
            <a:pPr marL="914400" lvl="1" indent="-457200">
              <a:buFont typeface="+mj-lt"/>
              <a:buAutoNum type="arabicPeriod"/>
            </a:pPr>
            <a:endParaRPr lang="fi-FI" dirty="0"/>
          </a:p>
        </p:txBody>
      </p:sp>
      <p:pic>
        <p:nvPicPr>
          <p:cNvPr id="4" name="Kuva 3"/>
          <p:cNvPicPr>
            <a:picLocks noChangeAspect="1"/>
          </p:cNvPicPr>
          <p:nvPr/>
        </p:nvPicPr>
        <p:blipFill>
          <a:blip r:embed="rId3"/>
          <a:stretch>
            <a:fillRect/>
          </a:stretch>
        </p:blipFill>
        <p:spPr>
          <a:xfrm>
            <a:off x="6539145" y="365125"/>
            <a:ext cx="5189407" cy="2247900"/>
          </a:xfrm>
          <a:prstGeom prst="rect">
            <a:avLst/>
          </a:prstGeom>
        </p:spPr>
      </p:pic>
      <p:pic>
        <p:nvPicPr>
          <p:cNvPr id="5" name="Kuva 4"/>
          <p:cNvPicPr>
            <a:picLocks noChangeAspect="1"/>
          </p:cNvPicPr>
          <p:nvPr/>
        </p:nvPicPr>
        <p:blipFill>
          <a:blip r:embed="rId4"/>
          <a:stretch>
            <a:fillRect/>
          </a:stretch>
        </p:blipFill>
        <p:spPr>
          <a:xfrm>
            <a:off x="6539145" y="2864205"/>
            <a:ext cx="5193767" cy="3836397"/>
          </a:xfrm>
          <a:prstGeom prst="rect">
            <a:avLst/>
          </a:prstGeom>
        </p:spPr>
      </p:pic>
    </p:spTree>
    <p:extLst>
      <p:ext uri="{BB962C8B-B14F-4D97-AF65-F5344CB8AC3E}">
        <p14:creationId xmlns:p14="http://schemas.microsoft.com/office/powerpoint/2010/main" val="21287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pPr marL="514350" indent="-514350">
              <a:buFont typeface="+mj-lt"/>
              <a:buAutoNum type="arabicPeriod" startAt="4"/>
            </a:pPr>
            <a:r>
              <a:rPr lang="fi-FI" dirty="0" smtClean="0"/>
              <a:t>Geenitekniikka</a:t>
            </a:r>
          </a:p>
          <a:p>
            <a:pPr lvl="1"/>
            <a:r>
              <a:rPr lang="fi-FI" dirty="0" smtClean="0"/>
              <a:t>Ei hyödynnetä tuotantoeläinten jalostuksessa</a:t>
            </a:r>
          </a:p>
          <a:p>
            <a:pPr marL="971550" lvl="1" indent="-514350">
              <a:buFont typeface="+mj-lt"/>
              <a:buAutoNum type="romanUcPeriod"/>
            </a:pPr>
            <a:r>
              <a:rPr lang="fi-FI" dirty="0" err="1" smtClean="0"/>
              <a:t>Crispr</a:t>
            </a:r>
            <a:r>
              <a:rPr lang="fi-FI" dirty="0" smtClean="0"/>
              <a:t>-tekniikka</a:t>
            </a:r>
          </a:p>
          <a:p>
            <a:pPr lvl="2"/>
            <a:r>
              <a:rPr lang="fi-FI" dirty="0" smtClean="0"/>
              <a:t>Tarkemmat geenisiirrot</a:t>
            </a:r>
          </a:p>
          <a:p>
            <a:pPr lvl="3"/>
            <a:r>
              <a:rPr lang="fi-FI" dirty="0" smtClean="0"/>
              <a:t>Vastustuskyvyn parantaminen</a:t>
            </a:r>
          </a:p>
          <a:p>
            <a:pPr lvl="3"/>
            <a:r>
              <a:rPr lang="fi-FI" dirty="0" smtClean="0"/>
              <a:t>Allergeenien poistaminen maidosta</a:t>
            </a:r>
          </a:p>
          <a:p>
            <a:pPr lvl="3"/>
            <a:r>
              <a:rPr lang="fi-FI" dirty="0" smtClean="0"/>
              <a:t>Hyvinvoinnin parantaminen </a:t>
            </a:r>
          </a:p>
        </p:txBody>
      </p:sp>
    </p:spTree>
    <p:extLst>
      <p:ext uri="{BB962C8B-B14F-4D97-AF65-F5344CB8AC3E}">
        <p14:creationId xmlns:p14="http://schemas.microsoft.com/office/powerpoint/2010/main" val="25225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1339</Words>
  <Application>Microsoft Office PowerPoint</Application>
  <PresentationFormat>Laajakuva</PresentationFormat>
  <Paragraphs>110</Paragraphs>
  <Slides>11</Slides>
  <Notes>9</Notes>
  <HiddenSlides>0</HiddenSlides>
  <MMClips>1</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Calibri</vt:lpstr>
      <vt:lpstr>Calibri Light</vt:lpstr>
      <vt:lpstr>Tahoma</vt:lpstr>
      <vt:lpstr>Wingdings</vt:lpstr>
      <vt:lpstr>Office-teema</vt:lpstr>
      <vt:lpstr>Jalostus </vt:lpstr>
      <vt:lpstr>PowerPoint-esitys</vt:lpstr>
      <vt:lpstr>Kasvinjalostus</vt:lpstr>
      <vt:lpstr>PowerPoint-esitys</vt:lpstr>
      <vt:lpstr>PowerPoint-esitys</vt:lpstr>
      <vt:lpstr>PowerPoint-esitys</vt:lpstr>
      <vt:lpstr>PowerPoint-esitys</vt:lpstr>
      <vt:lpstr>Eläinjalostus </vt:lpstr>
      <vt:lpstr>PowerPoint-esitys</vt:lpstr>
      <vt:lpstr>PowerPoint-esitys</vt:lpstr>
      <vt:lpstr>Taulukko jalostuksen eri muodoista</vt:lpstr>
    </vt:vector>
  </TitlesOfParts>
  <Company>Jämsän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Jalostus </dc:title>
  <dc:creator>Iisa Orell</dc:creator>
  <cp:lastModifiedBy>Iisa Orell</cp:lastModifiedBy>
  <cp:revision>49</cp:revision>
  <dcterms:created xsi:type="dcterms:W3CDTF">2018-07-26T03:44:12Z</dcterms:created>
  <dcterms:modified xsi:type="dcterms:W3CDTF">2018-09-07T06:42:41Z</dcterms:modified>
</cp:coreProperties>
</file>