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16"/>
  </p:notesMasterIdLst>
  <p:sldIdLst>
    <p:sldId id="256" r:id="rId2"/>
    <p:sldId id="257" r:id="rId3"/>
    <p:sldId id="258" r:id="rId4"/>
    <p:sldId id="259" r:id="rId5"/>
    <p:sldId id="263" r:id="rId6"/>
    <p:sldId id="260" r:id="rId7"/>
    <p:sldId id="265" r:id="rId8"/>
    <p:sldId id="261" r:id="rId9"/>
    <p:sldId id="262" r:id="rId10"/>
    <p:sldId id="268" r:id="rId11"/>
    <p:sldId id="264" r:id="rId12"/>
    <p:sldId id="266" r:id="rId13"/>
    <p:sldId id="267"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9" d="100"/>
          <a:sy n="69" d="100"/>
        </p:scale>
        <p:origin x="7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6242B3-D502-4E04-B389-C2E41FA812D4}" type="datetimeFigureOut">
              <a:rPr lang="fi-FI" smtClean="0"/>
              <a:t>9.7.2018</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43B347-B898-49F5-894F-ADC6A82F0583}" type="slidenum">
              <a:rPr lang="fi-FI" smtClean="0"/>
              <a:t>‹#›</a:t>
            </a:fld>
            <a:endParaRPr lang="fi-FI"/>
          </a:p>
        </p:txBody>
      </p:sp>
    </p:spTree>
    <p:extLst>
      <p:ext uri="{BB962C8B-B14F-4D97-AF65-F5344CB8AC3E}">
        <p14:creationId xmlns:p14="http://schemas.microsoft.com/office/powerpoint/2010/main" val="1415148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Vuonna 1976</a:t>
            </a:r>
            <a:r>
              <a:rPr lang="fi-FI" baseline="0" dirty="0" smtClean="0"/>
              <a:t> </a:t>
            </a:r>
            <a:r>
              <a:rPr lang="fi-FI" baseline="0" dirty="0" err="1" smtClean="0"/>
              <a:t>Yambukun</a:t>
            </a:r>
            <a:r>
              <a:rPr lang="fi-FI" baseline="0" dirty="0" smtClean="0"/>
              <a:t> kaupungissa kuvattiin uusi tauti, joka tappoi lähes kaikki sen saaneet. Tauti nimettiin </a:t>
            </a:r>
            <a:r>
              <a:rPr lang="fi-FI" baseline="0" dirty="0" err="1" smtClean="0"/>
              <a:t>ebola</a:t>
            </a:r>
            <a:r>
              <a:rPr lang="fi-FI" baseline="0" dirty="0" smtClean="0"/>
              <a:t>-verenvuotokuumeeksi läheisen </a:t>
            </a:r>
            <a:r>
              <a:rPr lang="fi-FI" baseline="0" dirty="0" err="1" smtClean="0"/>
              <a:t>Ebolajoen</a:t>
            </a:r>
            <a:r>
              <a:rPr lang="fi-FI" baseline="0" dirty="0" smtClean="0"/>
              <a:t> mukaan. </a:t>
            </a:r>
            <a:r>
              <a:rPr lang="fi-FI" baseline="0" dirty="0" err="1" smtClean="0"/>
              <a:t>Ebola</a:t>
            </a:r>
            <a:r>
              <a:rPr lang="fi-FI" baseline="0" dirty="0" smtClean="0"/>
              <a:t> ei tosin ole läheisin joki, mutta </a:t>
            </a:r>
            <a:r>
              <a:rPr lang="fi-FI" baseline="0" dirty="0" err="1" smtClean="0"/>
              <a:t>nimensa</a:t>
            </a:r>
            <a:r>
              <a:rPr lang="fi-FI" baseline="0" dirty="0" smtClean="0"/>
              <a:t> tarkoittaa mustaa jokea, joten nimi viittaa taudin yhteen oireeseen, verenvuotoon. Myöhempiäkin epidemioita on, mutta pahin niistä alkoi 2014, kun tauti levisi useisiin Länsi-Afrikan valtioihin. Tuhansia ihmisiä kuoli tautiin. Tautitapauksia myös Afrikan ulkopuolella, Euroopassa ja Yhdysvalloissa. Merkittävintä on liikenneyhteyksien paraneminen. Lentoliikenteen avulla </a:t>
            </a:r>
            <a:r>
              <a:rPr lang="fi-FI" baseline="0" dirty="0" err="1" smtClean="0"/>
              <a:t>ebola</a:t>
            </a:r>
            <a:r>
              <a:rPr lang="fi-FI" baseline="0" dirty="0" smtClean="0"/>
              <a:t> pääsi leviämään muuallekin. </a:t>
            </a:r>
            <a:r>
              <a:rPr lang="fi-FI" baseline="0" dirty="0" err="1" smtClean="0"/>
              <a:t>Toisaakta</a:t>
            </a:r>
            <a:r>
              <a:rPr lang="fi-FI" baseline="0" dirty="0" smtClean="0"/>
              <a:t> </a:t>
            </a:r>
            <a:r>
              <a:rPr lang="fi-FI" baseline="0" dirty="0" err="1" smtClean="0"/>
              <a:t>ebolan</a:t>
            </a:r>
            <a:r>
              <a:rPr lang="fi-FI" baseline="0" dirty="0" smtClean="0"/>
              <a:t> leviämiseen paikallisesti liittyi </a:t>
            </a:r>
            <a:r>
              <a:rPr lang="fi-FI" baseline="0" dirty="0" err="1" smtClean="0"/>
              <a:t>vanhvasti</a:t>
            </a:r>
            <a:r>
              <a:rPr lang="fi-FI" baseline="0" dirty="0" smtClean="0"/>
              <a:t> paikalliset hautausrituaalit. </a:t>
            </a:r>
            <a:r>
              <a:rPr lang="fi-FI" baseline="0" dirty="0" err="1" smtClean="0"/>
              <a:t>Ebolakohun</a:t>
            </a:r>
            <a:r>
              <a:rPr lang="fi-FI" baseline="0" dirty="0" smtClean="0"/>
              <a:t> keskellä unohtuu myös se, että kaikilla </a:t>
            </a:r>
            <a:r>
              <a:rPr lang="fi-FI" baseline="0" dirty="0" err="1" smtClean="0"/>
              <a:t>eliöajeilla</a:t>
            </a:r>
            <a:r>
              <a:rPr lang="fi-FI" baseline="0" dirty="0" smtClean="0"/>
              <a:t> on omat viruksensa ja se, että virukset voivat muuntua infektoimaan uusia eliölajeja. </a:t>
            </a:r>
          </a:p>
          <a:p>
            <a:endParaRPr lang="fi-FI" baseline="0" dirty="0" smtClean="0"/>
          </a:p>
          <a:p>
            <a:r>
              <a:rPr lang="fi-FI" baseline="0" dirty="0" err="1" smtClean="0"/>
              <a:t>Ebola</a:t>
            </a:r>
            <a:r>
              <a:rPr lang="fi-FI" baseline="0" dirty="0" smtClean="0"/>
              <a:t> on virus, mutta se ei ole suinkaan tappavin virus maailmassa. Viruksia on useita erilaisia ja ne muuttuvat nopeasti. Mutta virukset eivät ole vain negatiivinen asia, vaan ihmiset myös hyödyntävät niitä. Lääketiede ja biotekniikka valjastaneet eräitä viruksia omiin tarkoituksiinsa. Vievät geenejä soluihin </a:t>
            </a:r>
            <a:r>
              <a:rPr lang="fi-FI" baseline="0" dirty="0" smtClean="0">
                <a:sym typeface="Wingdings" panose="05000000000000000000" pitchFamily="2" charset="2"/>
              </a:rPr>
              <a:t> proteiinien tuotanto. Virukset vaikuttaneet perimäämme tuomalla siihen uusia geenejä. Jopa 8% perimästämme on virusperäistä. Esim. istukan muodostumiseen liittyvät geeni on virusperäinen (</a:t>
            </a:r>
            <a:r>
              <a:rPr lang="fi-FI" baseline="0" dirty="0" err="1" smtClean="0">
                <a:sym typeface="Wingdings" panose="05000000000000000000" pitchFamily="2" charset="2"/>
              </a:rPr>
              <a:t>synsytiini</a:t>
            </a:r>
            <a:r>
              <a:rPr lang="fi-FI" baseline="0" dirty="0" smtClean="0">
                <a:sym typeface="Wingdings" panose="05000000000000000000" pitchFamily="2" charset="2"/>
              </a:rPr>
              <a:t>- niminen proteiini liittyy </a:t>
            </a:r>
            <a:r>
              <a:rPr lang="fi-FI" baseline="0" dirty="0" err="1" smtClean="0">
                <a:sym typeface="Wingdings" panose="05000000000000000000" pitchFamily="2" charset="2"/>
              </a:rPr>
              <a:t>troboplastin</a:t>
            </a:r>
            <a:r>
              <a:rPr lang="fi-FI" baseline="0" dirty="0" smtClean="0">
                <a:sym typeface="Wingdings" panose="05000000000000000000" pitchFamily="2" charset="2"/>
              </a:rPr>
              <a:t> kehittymiseen, ja tämä on virusperäinen geeni) Mutta mitä virukset siiten ovat? Sitä selvitellään tässä seuraavassa kappaleessa. </a:t>
            </a:r>
            <a:endParaRPr lang="fi-FI" dirty="0"/>
          </a:p>
        </p:txBody>
      </p:sp>
      <p:sp>
        <p:nvSpPr>
          <p:cNvPr id="4" name="Dian numeron paikkamerkki 3"/>
          <p:cNvSpPr>
            <a:spLocks noGrp="1"/>
          </p:cNvSpPr>
          <p:nvPr>
            <p:ph type="sldNum" sz="quarter" idx="10"/>
          </p:nvPr>
        </p:nvSpPr>
        <p:spPr/>
        <p:txBody>
          <a:bodyPr/>
          <a:lstStyle/>
          <a:p>
            <a:fld id="{B543B347-B898-49F5-894F-ADC6A82F0583}" type="slidenum">
              <a:rPr lang="fi-FI" smtClean="0"/>
              <a:t>2</a:t>
            </a:fld>
            <a:endParaRPr lang="fi-FI"/>
          </a:p>
        </p:txBody>
      </p:sp>
    </p:spTree>
    <p:extLst>
      <p:ext uri="{BB962C8B-B14F-4D97-AF65-F5344CB8AC3E}">
        <p14:creationId xmlns:p14="http://schemas.microsoft.com/office/powerpoint/2010/main" val="2421571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smtClean="0"/>
              <a:t>Eläimestä ihmiseen ilman</a:t>
            </a:r>
            <a:r>
              <a:rPr lang="fi-FI" baseline="0" dirty="0" smtClean="0"/>
              <a:t> kautta: Puumala –virus. Hyttyset tai punkit: </a:t>
            </a:r>
            <a:r>
              <a:rPr lang="fi-FI" baseline="0" dirty="0" err="1" smtClean="0"/>
              <a:t>denguevirus</a:t>
            </a:r>
            <a:r>
              <a:rPr lang="fi-FI" baseline="0" dirty="0" smtClean="0"/>
              <a:t>, TBE-virus, </a:t>
            </a:r>
            <a:r>
              <a:rPr lang="fi-FI" baseline="0" dirty="0" err="1" smtClean="0"/>
              <a:t>Zika</a:t>
            </a:r>
            <a:r>
              <a:rPr lang="fi-FI" baseline="0" dirty="0" smtClean="0"/>
              <a:t>-virus. </a:t>
            </a:r>
            <a:r>
              <a:rPr lang="fi-FI" baseline="0" dirty="0" err="1" smtClean="0"/>
              <a:t>Zika</a:t>
            </a:r>
            <a:r>
              <a:rPr lang="fi-FI" baseline="0" dirty="0" smtClean="0"/>
              <a:t>-virus </a:t>
            </a:r>
            <a:r>
              <a:rPr lang="fi-FI" baseline="0" dirty="0" err="1" smtClean="0"/>
              <a:t>epidemiä</a:t>
            </a:r>
            <a:r>
              <a:rPr lang="fi-FI" baseline="0" dirty="0" smtClean="0"/>
              <a:t> 2015 Brasiliassa. Ihminen ja apina </a:t>
            </a:r>
            <a:r>
              <a:rPr lang="fi-FI" baseline="0" dirty="0" err="1" smtClean="0"/>
              <a:t>isäntuínä</a:t>
            </a:r>
            <a:r>
              <a:rPr lang="fi-FI" baseline="0" dirty="0" smtClean="0"/>
              <a:t>. Oireet usein lieviä, kuumetta, särkyä, ihottumaa, nivelkipua…Poikkeuksellisen paljon vastasyntyneiden kehityshäiriöitä, kyseessä </a:t>
            </a:r>
            <a:r>
              <a:rPr lang="fi-FI" baseline="0" dirty="0" err="1" smtClean="0"/>
              <a:t>mikrokefalia</a:t>
            </a:r>
            <a:r>
              <a:rPr lang="fi-FI" baseline="0" dirty="0" smtClean="0"/>
              <a:t>, eli </a:t>
            </a:r>
            <a:r>
              <a:rPr lang="fi-FI" baseline="0" dirty="0" err="1" smtClean="0"/>
              <a:t>pienipäisyss</a:t>
            </a:r>
            <a:r>
              <a:rPr lang="fi-FI" baseline="0" dirty="0" smtClean="0"/>
              <a:t>, johon liittyy hermostollisia oireita ja henkisen kehityksen hidastumista. </a:t>
            </a:r>
            <a:endParaRPr lang="fi-FI" dirty="0" smtClean="0"/>
          </a:p>
          <a:p>
            <a:r>
              <a:rPr lang="fi-FI" dirty="0" smtClean="0"/>
              <a:t>Pisaratartuntana ihmisestä toiseen, Influenssa A ja B-virukset, tuhkarokkovirus ja vesirokkovirus. Ihon haavaumat_</a:t>
            </a:r>
            <a:r>
              <a:rPr lang="fi-FI" baseline="0" dirty="0" smtClean="0"/>
              <a:t> Herpes </a:t>
            </a:r>
            <a:r>
              <a:rPr lang="fi-FI" baseline="0" dirty="0" err="1" smtClean="0"/>
              <a:t>simplex</a:t>
            </a:r>
            <a:r>
              <a:rPr lang="fi-FI" baseline="0" dirty="0" smtClean="0"/>
              <a:t>-virus, verensiirrot, suonensisäiset lääkkeet, tatuoinnit ja lävistykset: HIV, Hepatiitti C –virus, Ruuansulatuskanava: </a:t>
            </a:r>
            <a:r>
              <a:rPr lang="fi-FI" baseline="0" dirty="0" err="1" smtClean="0"/>
              <a:t>enterovirus</a:t>
            </a:r>
            <a:r>
              <a:rPr lang="fi-FI" baseline="0" dirty="0" smtClean="0"/>
              <a:t>, sukupuolielinten limakalvot ja eritteet: HIV, papillooma, </a:t>
            </a:r>
            <a:endParaRPr lang="fi-FI" dirty="0"/>
          </a:p>
        </p:txBody>
      </p:sp>
      <p:sp>
        <p:nvSpPr>
          <p:cNvPr id="4" name="Dian numeron paikkamerkki 3"/>
          <p:cNvSpPr>
            <a:spLocks noGrp="1"/>
          </p:cNvSpPr>
          <p:nvPr>
            <p:ph type="sldNum" sz="quarter" idx="10"/>
          </p:nvPr>
        </p:nvSpPr>
        <p:spPr/>
        <p:txBody>
          <a:bodyPr/>
          <a:lstStyle/>
          <a:p>
            <a:fld id="{B543B347-B898-49F5-894F-ADC6A82F0583}" type="slidenum">
              <a:rPr lang="fi-FI" smtClean="0"/>
              <a:t>12</a:t>
            </a:fld>
            <a:endParaRPr lang="fi-FI"/>
          </a:p>
        </p:txBody>
      </p:sp>
    </p:spTree>
    <p:extLst>
      <p:ext uri="{BB962C8B-B14F-4D97-AF65-F5344CB8AC3E}">
        <p14:creationId xmlns:p14="http://schemas.microsoft.com/office/powerpoint/2010/main" val="943841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smtClean="0"/>
              <a:t>Faagiterapia</a:t>
            </a:r>
            <a:r>
              <a:rPr lang="fi-FI" dirty="0" smtClean="0"/>
              <a:t> – </a:t>
            </a:r>
            <a:r>
              <a:rPr lang="fi-FI" dirty="0" err="1" smtClean="0"/>
              <a:t>käyteään</a:t>
            </a:r>
            <a:r>
              <a:rPr lang="fi-FI" dirty="0" smtClean="0"/>
              <a:t> viruksia bakteereja vastaan. Ihoinfektiot, leikkaushaavat, palovammat, suolistotulehdukset. </a:t>
            </a:r>
          </a:p>
          <a:p>
            <a:r>
              <a:rPr lang="fi-FI" dirty="0" err="1" smtClean="0"/>
              <a:t>Geeniterrapia</a:t>
            </a:r>
            <a:r>
              <a:rPr lang="fi-FI" dirty="0" smtClean="0"/>
              <a:t>: lisätään soluihin ehjä geeni, vaihdetaan viallinen</a:t>
            </a:r>
            <a:r>
              <a:rPr lang="fi-FI" baseline="0" dirty="0" smtClean="0"/>
              <a:t> geeni tai vaikutetaan halutulla tavalla geenin luentaan eli </a:t>
            </a:r>
            <a:r>
              <a:rPr lang="fi-FI" baseline="0" dirty="0" err="1" smtClean="0"/>
              <a:t>aktiivisuuten</a:t>
            </a:r>
            <a:r>
              <a:rPr lang="fi-FI" baseline="0" dirty="0" smtClean="0"/>
              <a:t> (transkriptioon)l Virukset toimivat geenien kuljettajina. Ovat usein valikoivia! Viruksen genomiin ympätään haluttu geeni, jonka virus kuljettaa soluihin ja jota solu alkaa lukea omassa proteiinisynteesissään. </a:t>
            </a:r>
          </a:p>
          <a:p>
            <a:r>
              <a:rPr lang="fi-FI" baseline="0" dirty="0" smtClean="0"/>
              <a:t>Rokotteiden kehittäminen muutamia syöpää aiheuttavia tauteja vastaan (jo olemassa, papilloomavirus ja B-</a:t>
            </a:r>
            <a:r>
              <a:rPr lang="fi-FI" baseline="0" dirty="0" err="1" smtClean="0"/>
              <a:t>hepatiitiivirusta</a:t>
            </a:r>
            <a:r>
              <a:rPr lang="fi-FI" baseline="0" dirty="0" smtClean="0"/>
              <a:t> vastaan). Kehitteillä myös </a:t>
            </a:r>
            <a:r>
              <a:rPr lang="fi-FI" baseline="0" dirty="0" err="1" smtClean="0"/>
              <a:t>HIV_iä</a:t>
            </a:r>
            <a:r>
              <a:rPr lang="fi-FI" baseline="0" dirty="0" smtClean="0"/>
              <a:t> vastaan (</a:t>
            </a:r>
            <a:r>
              <a:rPr lang="fi-FI" baseline="0" dirty="0" err="1" smtClean="0"/>
              <a:t>Kaposin</a:t>
            </a:r>
            <a:r>
              <a:rPr lang="fi-FI" baseline="0" dirty="0" smtClean="0"/>
              <a:t> sarkooma) ja </a:t>
            </a:r>
            <a:r>
              <a:rPr lang="fi-FI" baseline="0" dirty="0" err="1" smtClean="0"/>
              <a:t>Epstein</a:t>
            </a:r>
            <a:r>
              <a:rPr lang="fi-FI" baseline="0" dirty="0" smtClean="0"/>
              <a:t> </a:t>
            </a:r>
            <a:r>
              <a:rPr lang="fi-FI" baseline="0" dirty="0" err="1" smtClean="0"/>
              <a:t>Barrin</a:t>
            </a:r>
            <a:r>
              <a:rPr lang="fi-FI" baseline="0" dirty="0" smtClean="0"/>
              <a:t> virusta vastaan. Lisäksi osa viruksista infektoi luonnostaan syöpäsoluja, joten niitä voisi hyödyntää </a:t>
            </a:r>
            <a:r>
              <a:rPr lang="fi-FI" baseline="0" dirty="0" err="1" smtClean="0"/>
              <a:t>syöpioen</a:t>
            </a:r>
            <a:r>
              <a:rPr lang="fi-FI" baseline="0" dirty="0" smtClean="0"/>
              <a:t> torkunnassa. Myös virusvektoreita hyödynnetään, kuljettavat syöpäsoluihin aineita, jotka aiheuttavat solun tuhoutumisen. Vektoreina hyödynnetty mm. </a:t>
            </a:r>
            <a:r>
              <a:rPr lang="fi-FI" baseline="0" dirty="0" err="1" smtClean="0"/>
              <a:t>muokauttua</a:t>
            </a:r>
            <a:r>
              <a:rPr lang="fi-FI" baseline="0" dirty="0" smtClean="0"/>
              <a:t> herpes </a:t>
            </a:r>
            <a:r>
              <a:rPr lang="fi-FI" baseline="0" dirty="0" err="1" smtClean="0"/>
              <a:t>simplex</a:t>
            </a:r>
            <a:r>
              <a:rPr lang="fi-FI" baseline="0" dirty="0" smtClean="0"/>
              <a:t> –virusta ja adenoviruksia. </a:t>
            </a:r>
            <a:endParaRPr lang="fi-FI" dirty="0"/>
          </a:p>
        </p:txBody>
      </p:sp>
      <p:sp>
        <p:nvSpPr>
          <p:cNvPr id="4" name="Dian numeron paikkamerkki 3"/>
          <p:cNvSpPr>
            <a:spLocks noGrp="1"/>
          </p:cNvSpPr>
          <p:nvPr>
            <p:ph type="sldNum" sz="quarter" idx="10"/>
          </p:nvPr>
        </p:nvSpPr>
        <p:spPr/>
        <p:txBody>
          <a:bodyPr/>
          <a:lstStyle/>
          <a:p>
            <a:fld id="{B543B347-B898-49F5-894F-ADC6A82F0583}" type="slidenum">
              <a:rPr lang="fi-FI" smtClean="0"/>
              <a:t>13</a:t>
            </a:fld>
            <a:endParaRPr lang="fi-FI"/>
          </a:p>
        </p:txBody>
      </p:sp>
    </p:spTree>
    <p:extLst>
      <p:ext uri="{BB962C8B-B14F-4D97-AF65-F5344CB8AC3E}">
        <p14:creationId xmlns:p14="http://schemas.microsoft.com/office/powerpoint/2010/main" val="1854899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Jotta ymmärrämme viruksia, on meidän ymmärrettävä</a:t>
            </a:r>
            <a:r>
              <a:rPr lang="fi-FI" baseline="0" dirty="0" smtClean="0"/>
              <a:t> soluja, koska virukset ovat solujen loisia. Viruksilta puuttuu monia soluille ominaisia osia. Virukset ovat äärimmäisen yksinkertaisia, Niillä on vain muutama osa. </a:t>
            </a:r>
          </a:p>
          <a:p>
            <a:endParaRPr lang="fi-FI" baseline="0" dirty="0" smtClean="0"/>
          </a:p>
          <a:p>
            <a:r>
              <a:rPr lang="fi-FI" baseline="0" dirty="0" smtClean="0"/>
              <a:t>Uloimpana monilla viruksilla on lipidivaippa. Se koostuu rasvamaisista </a:t>
            </a:r>
            <a:r>
              <a:rPr lang="fi-FI" baseline="0" dirty="0" err="1" smtClean="0"/>
              <a:t>molekyyleist</a:t>
            </a:r>
            <a:r>
              <a:rPr lang="fi-FI" baseline="0" dirty="0" smtClean="0"/>
              <a:t> ja niiden seassa olevat proteiinit näkyvät elektronimikroskooppikuvassa nukkamaisena ja piirroksissa usein piikkimäisinä sauvoina. </a:t>
            </a:r>
            <a:r>
              <a:rPr lang="fi-FI" baseline="0" dirty="0" err="1" smtClean="0"/>
              <a:t>Kapsidi</a:t>
            </a:r>
            <a:r>
              <a:rPr lang="fi-FI" baseline="0" dirty="0" smtClean="0"/>
              <a:t>, joka on proteiinikuori suojaamassa </a:t>
            </a:r>
            <a:r>
              <a:rPr lang="fi-FI" baseline="0" dirty="0" err="1" smtClean="0"/>
              <a:t>nukeliinihappoa</a:t>
            </a:r>
            <a:r>
              <a:rPr lang="fi-FI" baseline="0" dirty="0" smtClean="0"/>
              <a:t> esitetään usein monitahokkaan muotoisena. Useimmat </a:t>
            </a:r>
            <a:r>
              <a:rPr lang="fi-FI" baseline="0" dirty="0" err="1" smtClean="0"/>
              <a:t>kapsidit</a:t>
            </a:r>
            <a:r>
              <a:rPr lang="fi-FI" baseline="0" dirty="0" smtClean="0"/>
              <a:t> ovat pyöreitä, mutta myös ikosaedri yleinen. Osa </a:t>
            </a:r>
            <a:r>
              <a:rPr lang="fi-FI" baseline="0" dirty="0" err="1" smtClean="0"/>
              <a:t>helikaalisesti</a:t>
            </a:r>
            <a:r>
              <a:rPr lang="fi-FI" baseline="0" dirty="0" smtClean="0"/>
              <a:t> symmetrisiä eli kierteisesti symmetrisiä, kuten korkkiruuvi tai poranterä (tupakanmosaiikkivirus tai influenssavirus) Joillakin harvoilla </a:t>
            </a:r>
            <a:r>
              <a:rPr lang="fi-FI" baseline="0" dirty="0" err="1" smtClean="0"/>
              <a:t>kapsidia</a:t>
            </a:r>
            <a:r>
              <a:rPr lang="fi-FI" baseline="0" dirty="0" smtClean="0"/>
              <a:t> ei ole, ne ovat </a:t>
            </a:r>
            <a:r>
              <a:rPr lang="fi-FI" baseline="0" dirty="0" err="1" smtClean="0"/>
              <a:t>viroideja</a:t>
            </a:r>
            <a:r>
              <a:rPr lang="fi-FI" baseline="0" dirty="0" smtClean="0"/>
              <a:t>. </a:t>
            </a:r>
          </a:p>
          <a:p>
            <a:endParaRPr lang="fi-FI" baseline="0" dirty="0" smtClean="0"/>
          </a:p>
          <a:p>
            <a:r>
              <a:rPr lang="fi-FI" baseline="0" dirty="0" smtClean="0"/>
              <a:t>Geneettinen aines voi olla yksi- tai kaksijuosteista DNA:ta (</a:t>
            </a:r>
            <a:r>
              <a:rPr lang="fi-FI" baseline="0" dirty="0" err="1" smtClean="0"/>
              <a:t>ssDNA</a:t>
            </a:r>
            <a:r>
              <a:rPr lang="fi-FI" baseline="0" dirty="0" smtClean="0"/>
              <a:t> tai </a:t>
            </a:r>
            <a:r>
              <a:rPr lang="fi-FI" baseline="0" dirty="0" err="1" smtClean="0"/>
              <a:t>dsDNA</a:t>
            </a:r>
            <a:r>
              <a:rPr lang="fi-FI" baseline="0" dirty="0" smtClean="0"/>
              <a:t>) tai yksi- tai kaksijuosteista rna:ta (</a:t>
            </a:r>
            <a:r>
              <a:rPr lang="fi-FI" baseline="0" dirty="0" err="1" smtClean="0"/>
              <a:t>ssRNA</a:t>
            </a:r>
            <a:r>
              <a:rPr lang="fi-FI" baseline="0" dirty="0" smtClean="0"/>
              <a:t> tai </a:t>
            </a:r>
            <a:r>
              <a:rPr lang="fi-FI" baseline="0" dirty="0" err="1" smtClean="0"/>
              <a:t>dsRNA</a:t>
            </a:r>
            <a:r>
              <a:rPr lang="fi-FI" baseline="0" dirty="0" smtClean="0"/>
              <a:t>). Yksijuosteista rna:ta on </a:t>
            </a:r>
            <a:r>
              <a:rPr lang="fi-FI" baseline="0" dirty="0" err="1" smtClean="0"/>
              <a:t>lemassa</a:t>
            </a:r>
            <a:r>
              <a:rPr lang="fi-FI" baseline="0" dirty="0" smtClean="0"/>
              <a:t> vielä plus- ja miinusmerkkistä. Plusmerkkinen rna on samanlainen kuin lähetti-rna, joka kykenee suoraan ohjaamaan synteesiä </a:t>
            </a:r>
            <a:r>
              <a:rPr lang="fi-FI" baseline="0" dirty="0" err="1" smtClean="0"/>
              <a:t>ribosomien</a:t>
            </a:r>
            <a:r>
              <a:rPr lang="fi-FI" baseline="0" dirty="0" smtClean="0"/>
              <a:t> avulla. Miinusmerkkisestä muodostettava plusmerkkisiä kopioita, jotta proteiinisynteesi onnistuu. </a:t>
            </a:r>
            <a:endParaRPr lang="fi-FI" dirty="0"/>
          </a:p>
        </p:txBody>
      </p:sp>
      <p:sp>
        <p:nvSpPr>
          <p:cNvPr id="4" name="Dian numeron paikkamerkki 3"/>
          <p:cNvSpPr>
            <a:spLocks noGrp="1"/>
          </p:cNvSpPr>
          <p:nvPr>
            <p:ph type="sldNum" sz="quarter" idx="10"/>
          </p:nvPr>
        </p:nvSpPr>
        <p:spPr/>
        <p:txBody>
          <a:bodyPr/>
          <a:lstStyle/>
          <a:p>
            <a:fld id="{B543B347-B898-49F5-894F-ADC6A82F0583}" type="slidenum">
              <a:rPr lang="fi-FI" smtClean="0"/>
              <a:t>3</a:t>
            </a:fld>
            <a:endParaRPr lang="fi-FI"/>
          </a:p>
        </p:txBody>
      </p:sp>
    </p:spTree>
    <p:extLst>
      <p:ext uri="{BB962C8B-B14F-4D97-AF65-F5344CB8AC3E}">
        <p14:creationId xmlns:p14="http://schemas.microsoft.com/office/powerpoint/2010/main" val="3119658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Suurin osa kuvista kuvaa virukset pyöreinä palloin, josta esiin pilkottaa piikkejä.</a:t>
            </a:r>
            <a:r>
              <a:rPr lang="fi-FI" baseline="0" dirty="0" smtClean="0"/>
              <a:t> Mutta </a:t>
            </a:r>
            <a:r>
              <a:rPr lang="fi-FI" baseline="0" dirty="0" err="1" smtClean="0"/>
              <a:t>esim</a:t>
            </a:r>
            <a:r>
              <a:rPr lang="fi-FI" baseline="0" dirty="0" smtClean="0"/>
              <a:t> </a:t>
            </a:r>
            <a:r>
              <a:rPr lang="fi-FI" baseline="0" dirty="0" err="1" smtClean="0"/>
              <a:t>ebolavirus</a:t>
            </a:r>
            <a:r>
              <a:rPr lang="fi-FI" baseline="0" dirty="0" smtClean="0"/>
              <a:t> on pitkulainen rihmamainen </a:t>
            </a:r>
            <a:r>
              <a:rPr lang="fi-FI" baseline="0" dirty="0" err="1" smtClean="0"/>
              <a:t>filovirus</a:t>
            </a:r>
            <a:r>
              <a:rPr lang="fi-FI" baseline="0" dirty="0" smtClean="0"/>
              <a:t>. Virusten luokittelu perustuu usein sen rakenteeseen, pallomainen, rihmamainen, kulmikas. Myös perinnöllisen aineksen suhteen voidaan tehdä luokitteluja. Bakteereilla bakteriofagit, </a:t>
            </a:r>
            <a:r>
              <a:rPr lang="fi-FI" baseline="0" dirty="0" err="1" smtClean="0"/>
              <a:t>kasviella</a:t>
            </a:r>
            <a:r>
              <a:rPr lang="fi-FI" baseline="0" dirty="0" smtClean="0"/>
              <a:t> </a:t>
            </a:r>
            <a:r>
              <a:rPr lang="fi-FI" baseline="0" dirty="0" err="1" smtClean="0"/>
              <a:t>esim</a:t>
            </a:r>
            <a:r>
              <a:rPr lang="fi-FI" baseline="0" dirty="0" smtClean="0"/>
              <a:t> tupakan mosaiikkivirus, </a:t>
            </a:r>
            <a:endParaRPr lang="fi-FI" dirty="0"/>
          </a:p>
        </p:txBody>
      </p:sp>
      <p:sp>
        <p:nvSpPr>
          <p:cNvPr id="4" name="Dian numeron paikkamerkki 3"/>
          <p:cNvSpPr>
            <a:spLocks noGrp="1"/>
          </p:cNvSpPr>
          <p:nvPr>
            <p:ph type="sldNum" sz="quarter" idx="10"/>
          </p:nvPr>
        </p:nvSpPr>
        <p:spPr/>
        <p:txBody>
          <a:bodyPr/>
          <a:lstStyle/>
          <a:p>
            <a:fld id="{B543B347-B898-49F5-894F-ADC6A82F0583}" type="slidenum">
              <a:rPr lang="fi-FI" smtClean="0"/>
              <a:t>4</a:t>
            </a:fld>
            <a:endParaRPr lang="fi-FI"/>
          </a:p>
        </p:txBody>
      </p:sp>
    </p:spTree>
    <p:extLst>
      <p:ext uri="{BB962C8B-B14F-4D97-AF65-F5344CB8AC3E}">
        <p14:creationId xmlns:p14="http://schemas.microsoft.com/office/powerpoint/2010/main" val="230282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Eivät</a:t>
            </a:r>
            <a:r>
              <a:rPr lang="fi-FI" baseline="0" dirty="0" smtClean="0"/>
              <a:t> ole eläviä solujen ulkopuolella, vaan lähinnä ajelehtivia geenipaketteja</a:t>
            </a:r>
            <a:r>
              <a:rPr lang="fi-FI" baseline="0" dirty="0" smtClean="0"/>
              <a:t>.. </a:t>
            </a:r>
          </a:p>
          <a:p>
            <a:r>
              <a:rPr lang="fi-FI" baseline="0" dirty="0" smtClean="0"/>
              <a:t>Zoonoosit: punkit levittävät puutiaisaivokuumetta, jonka aiheuttaa TBE-virus. Hyttysistä voi saada </a:t>
            </a:r>
            <a:r>
              <a:rPr lang="fi-FI" baseline="0" dirty="0" err="1" smtClean="0"/>
              <a:t>pogostantaudin</a:t>
            </a:r>
            <a:r>
              <a:rPr lang="fi-FI" baseline="0" dirty="0" smtClean="0"/>
              <a:t>. Myös pienjyrsijät toimivat virusvarastoina. Niistä virus tarttuu usein puutiaisiin ja sitten ihmiseen. TBE-virus kuuluu </a:t>
            </a:r>
            <a:r>
              <a:rPr lang="fi-FI" baseline="0" dirty="0" err="1" smtClean="0"/>
              <a:t>flaviviruksiin</a:t>
            </a:r>
            <a:r>
              <a:rPr lang="fi-FI" baseline="0" dirty="0" smtClean="0"/>
              <a:t> ja sillä on plusmerkkinen rna-genomi. Virus lisääntyy siis sytoplasmassa. Usein oireet lieviä, mutta noin 20-30% voi johtaa aivotulehdukseen, josta voi </a:t>
            </a:r>
            <a:r>
              <a:rPr lang="fi-FI" baseline="0" dirty="0" err="1" smtClean="0"/>
              <a:t>jaada</a:t>
            </a:r>
            <a:r>
              <a:rPr lang="fi-FI" baseline="0" dirty="0" smtClean="0"/>
              <a:t> pitkiä hermostollisia </a:t>
            </a:r>
            <a:r>
              <a:rPr lang="fi-FI" baseline="0" dirty="0" err="1" smtClean="0"/>
              <a:t>oireit</a:t>
            </a:r>
            <a:r>
              <a:rPr lang="fi-FI" baseline="0" dirty="0" smtClean="0"/>
              <a:t>. Olemassa myös ankarampi muoto, jota levittää ns. taiga-punkki Siperiasta. </a:t>
            </a:r>
            <a:r>
              <a:rPr lang="fi-FI" baseline="0" dirty="0" err="1" smtClean="0"/>
              <a:t>Sita</a:t>
            </a:r>
            <a:r>
              <a:rPr lang="fi-FI" baseline="0" dirty="0" smtClean="0"/>
              <a:t> tavattu mm. Pirkanmaalla. Myös Perämeren rannikolla Kemistä Närpiöön saakka. </a:t>
            </a:r>
          </a:p>
          <a:p>
            <a:endParaRPr lang="fi-FI" baseline="0" dirty="0" smtClean="0"/>
          </a:p>
          <a:p>
            <a:r>
              <a:rPr lang="fi-FI" baseline="0" dirty="0" err="1" smtClean="0"/>
              <a:t>Puumalavirusta</a:t>
            </a:r>
            <a:r>
              <a:rPr lang="fi-FI" baseline="0" dirty="0" smtClean="0"/>
              <a:t> levittävät jyrsijät, joka saa aikaan myyräkuumeen. Kuuluu </a:t>
            </a:r>
            <a:r>
              <a:rPr lang="fi-FI" baseline="0" dirty="0" err="1" smtClean="0"/>
              <a:t>hantavirusten</a:t>
            </a:r>
            <a:r>
              <a:rPr lang="fi-FI" baseline="0" dirty="0" smtClean="0"/>
              <a:t> sukuun (kun taas TBE-virus kuuluu </a:t>
            </a:r>
            <a:r>
              <a:rPr lang="fi-FI" baseline="0" dirty="0" err="1" smtClean="0"/>
              <a:t>arboviruksiin</a:t>
            </a:r>
            <a:r>
              <a:rPr lang="fi-FI" baseline="0" dirty="0" smtClean="0"/>
              <a:t>). </a:t>
            </a:r>
            <a:r>
              <a:rPr lang="fi-FI" baseline="0" dirty="0" err="1" smtClean="0"/>
              <a:t>Puumalaviruksella</a:t>
            </a:r>
            <a:r>
              <a:rPr lang="fi-FI" baseline="0" dirty="0" smtClean="0"/>
              <a:t> lipidivaipallinen </a:t>
            </a:r>
            <a:r>
              <a:rPr lang="fi-FI" baseline="0" dirty="0" err="1" smtClean="0"/>
              <a:t>virioni</a:t>
            </a:r>
            <a:r>
              <a:rPr lang="fi-FI" baseline="0" dirty="0" smtClean="0"/>
              <a:t>, jossa </a:t>
            </a:r>
            <a:r>
              <a:rPr lang="fi-FI" baseline="0" dirty="0" err="1" smtClean="0"/>
              <a:t>miinumerkkinen</a:t>
            </a:r>
            <a:r>
              <a:rPr lang="fi-FI" baseline="0" dirty="0" smtClean="0"/>
              <a:t> rna, joka jakautunut kolmeen erilliseen osaan. </a:t>
            </a:r>
            <a:r>
              <a:rPr lang="fi-FI" baseline="0" dirty="0" err="1" smtClean="0"/>
              <a:t>Perustvat</a:t>
            </a:r>
            <a:r>
              <a:rPr lang="fi-FI" baseline="0" dirty="0" smtClean="0"/>
              <a:t> virustehtaita </a:t>
            </a:r>
            <a:r>
              <a:rPr lang="fi-FI" baseline="0" dirty="0" err="1" smtClean="0"/>
              <a:t>Golginlaitteeseen</a:t>
            </a:r>
            <a:r>
              <a:rPr lang="fi-FI" baseline="0" dirty="0" smtClean="0"/>
              <a:t> </a:t>
            </a:r>
            <a:r>
              <a:rPr lang="fi-FI" baseline="0" dirty="0" err="1" smtClean="0"/>
              <a:t>seka</a:t>
            </a:r>
            <a:r>
              <a:rPr lang="fi-FI" baseline="0" dirty="0" smtClean="0"/>
              <a:t> </a:t>
            </a:r>
            <a:r>
              <a:rPr lang="fi-FI" baseline="0" dirty="0" err="1" smtClean="0"/>
              <a:t>solulimakalvoston</a:t>
            </a:r>
            <a:r>
              <a:rPr lang="fi-FI" baseline="0" dirty="0" smtClean="0"/>
              <a:t> yhteyteen. Kuroutuvat ulos </a:t>
            </a:r>
            <a:r>
              <a:rPr lang="fi-FI" baseline="0" dirty="0" err="1" smtClean="0"/>
              <a:t>Golginlaitteen</a:t>
            </a:r>
            <a:r>
              <a:rPr lang="fi-FI" baseline="0" dirty="0" smtClean="0"/>
              <a:t> tuottamien kuljetusrakkuloiden avulla. Ihminen saa  viruksen aerosolina ilman kautta </a:t>
            </a:r>
            <a:r>
              <a:rPr lang="fi-FI" baseline="0" dirty="0" smtClean="0">
                <a:sym typeface="Wingdings" panose="05000000000000000000" pitchFamily="2" charset="2"/>
              </a:rPr>
              <a:t> munuaisten toiminta tilapäisesti heikkenee, mutta paranee itsestään. </a:t>
            </a:r>
          </a:p>
          <a:p>
            <a:endParaRPr lang="fi-FI" baseline="0" dirty="0" smtClean="0">
              <a:sym typeface="Wingdings" panose="05000000000000000000" pitchFamily="2" charset="2"/>
            </a:endParaRPr>
          </a:p>
          <a:p>
            <a:r>
              <a:rPr lang="fi-FI" baseline="0" dirty="0" smtClean="0">
                <a:sym typeface="Wingdings" panose="05000000000000000000" pitchFamily="2" charset="2"/>
              </a:rPr>
              <a:t>HIV puolestaan kuuluu </a:t>
            </a:r>
            <a:r>
              <a:rPr lang="fi-FI" baseline="0" dirty="0" err="1" smtClean="0">
                <a:sym typeface="Wingdings" panose="05000000000000000000" pitchFamily="2" charset="2"/>
              </a:rPr>
              <a:t>lentiviruksiin</a:t>
            </a:r>
            <a:r>
              <a:rPr lang="fi-FI" baseline="0" dirty="0" smtClean="0">
                <a:sym typeface="Wingdings" panose="05000000000000000000" pitchFamily="2" charset="2"/>
              </a:rPr>
              <a:t>, jotka kuuluvat </a:t>
            </a:r>
            <a:r>
              <a:rPr lang="fi-FI" baseline="0" dirty="0" err="1" smtClean="0">
                <a:sym typeface="Wingdings" panose="05000000000000000000" pitchFamily="2" charset="2"/>
              </a:rPr>
              <a:t>retoriviruksiin</a:t>
            </a:r>
            <a:r>
              <a:rPr lang="fi-FI" baseline="0" dirty="0" smtClean="0">
                <a:sym typeface="Wingdings" panose="05000000000000000000" pitchFamily="2" charset="2"/>
              </a:rPr>
              <a:t>. Niillä on </a:t>
            </a:r>
            <a:r>
              <a:rPr lang="fi-FI" baseline="0" dirty="0" err="1" smtClean="0">
                <a:sym typeface="Wingdings" panose="05000000000000000000" pitchFamily="2" charset="2"/>
              </a:rPr>
              <a:t>käänteiskopioojaentsyymi</a:t>
            </a:r>
            <a:r>
              <a:rPr lang="fi-FI" baseline="0" dirty="0" smtClean="0">
                <a:sym typeface="Wingdings" panose="05000000000000000000" pitchFamily="2" charset="2"/>
              </a:rPr>
              <a:t>, joka muuttaa rna:n dna:ksi (päinvastoin mitä normaalisti transkriptiossa). Ihmisen HIV:llä </a:t>
            </a:r>
            <a:r>
              <a:rPr lang="fi-FI" baseline="0" dirty="0" err="1" smtClean="0">
                <a:sym typeface="Wingdings" panose="05000000000000000000" pitchFamily="2" charset="2"/>
              </a:rPr>
              <a:t>reseptoriteräissä</a:t>
            </a:r>
            <a:r>
              <a:rPr lang="fi-FI" baseline="0" dirty="0" smtClean="0">
                <a:sym typeface="Wingdings" panose="05000000000000000000" pitchFamily="2" charset="2"/>
              </a:rPr>
              <a:t> auttaja –T-soluissa j </a:t>
            </a:r>
            <a:r>
              <a:rPr lang="fi-FI" baseline="0" dirty="0" err="1" smtClean="0">
                <a:sym typeface="Wingdings" panose="05000000000000000000" pitchFamily="2" charset="2"/>
              </a:rPr>
              <a:t>makrofageissa</a:t>
            </a:r>
            <a:r>
              <a:rPr lang="fi-FI" baseline="0" dirty="0" smtClean="0">
                <a:sym typeface="Wingdings" panose="05000000000000000000" pitchFamily="2" charset="2"/>
              </a:rPr>
              <a:t>. Koska ne ovat keskeisiä immuunipuolustuksessa, aiheuttaa HIV siis usein immuunikadon, eli ihmisen puolustusjärjestelmä heikkenee solujen tuhoutuessa. Lipidivaippa ja solun kalvo fuusioituvat (usein alueilla, missä kolesterolia). </a:t>
            </a:r>
            <a:r>
              <a:rPr lang="fi-FI" baseline="0" dirty="0" err="1" smtClean="0">
                <a:sym typeface="Wingdings" panose="05000000000000000000" pitchFamily="2" charset="2"/>
              </a:rPr>
              <a:t>Nukleokapsidi</a:t>
            </a:r>
            <a:r>
              <a:rPr lang="fi-FI" baseline="0" dirty="0" smtClean="0">
                <a:sym typeface="Wingdings" panose="05000000000000000000" pitchFamily="2" charset="2"/>
              </a:rPr>
              <a:t> sisältää plusmerkkistä rna:ta ja vaikka se voisi </a:t>
            </a:r>
            <a:r>
              <a:rPr lang="fi-FI" baseline="0" dirty="0" err="1" smtClean="0">
                <a:sym typeface="Wingdings" panose="05000000000000000000" pitchFamily="2" charset="2"/>
              </a:rPr>
              <a:t>periaattessa</a:t>
            </a:r>
            <a:r>
              <a:rPr lang="fi-FI" baseline="0" dirty="0" smtClean="0">
                <a:sym typeface="Wingdings" panose="05000000000000000000" pitchFamily="2" charset="2"/>
              </a:rPr>
              <a:t> toimiasuoraan lähettinä proteiinisynteesissä, tuottaa käänteiskopioijaentsyymi rna:sta dna:ta ja muodostunut dna-kopio ohjautuu tumaan, ennen kuin tumakotelo hajoaa tuman jakautuessa. Yleensä näin ei ole, vaan dna kulkeutuu tumaan vasta tumakotelon hajotessa. Hiv on poikkeus ja dna kulkeutuu </a:t>
            </a:r>
            <a:r>
              <a:rPr lang="fi-FI" baseline="0" dirty="0" err="1" smtClean="0">
                <a:sym typeface="Wingdings" panose="05000000000000000000" pitchFamily="2" charset="2"/>
              </a:rPr>
              <a:t>tumahuokoste</a:t>
            </a:r>
            <a:r>
              <a:rPr lang="fi-FI" baseline="0" dirty="0" smtClean="0">
                <a:sym typeface="Wingdings" panose="05000000000000000000" pitchFamily="2" charset="2"/>
              </a:rPr>
              <a:t> kautta tumaan. Dna-kopio integroituu isäntäsolun genomiin. Viruksessa ns. </a:t>
            </a:r>
            <a:r>
              <a:rPr lang="fi-FI" baseline="0" dirty="0" err="1" smtClean="0">
                <a:sym typeface="Wingdings" panose="05000000000000000000" pitchFamily="2" charset="2"/>
              </a:rPr>
              <a:t>integraasi</a:t>
            </a:r>
            <a:r>
              <a:rPr lang="fi-FI" baseline="0" dirty="0" smtClean="0">
                <a:sym typeface="Wingdings" panose="05000000000000000000" pitchFamily="2" charset="2"/>
              </a:rPr>
              <a:t>-proteiini, joka yhdistää nämä kaksi. Näin viruksen perimä kopioituu kun solu jakautuu. Virus siis roikkuu kyydissä ja odottaa. Joskus aktivoituu nopeasti, joskus hitaasti. Viruksen rakentuvat solulimassa ja kuroutuvat ulos solusta </a:t>
            </a:r>
            <a:r>
              <a:rPr lang="fi-FI" baseline="0" dirty="0" err="1" smtClean="0">
                <a:sym typeface="Wingdings" panose="05000000000000000000" pitchFamily="2" charset="2"/>
              </a:rPr>
              <a:t>eksosytoosin</a:t>
            </a:r>
            <a:r>
              <a:rPr lang="fi-FI" baseline="0" dirty="0" smtClean="0">
                <a:sym typeface="Wingdings" panose="05000000000000000000" pitchFamily="2" charset="2"/>
              </a:rPr>
              <a:t> avulla. </a:t>
            </a:r>
          </a:p>
          <a:p>
            <a:endParaRPr lang="fi-FI" baseline="0" dirty="0" smtClean="0">
              <a:sym typeface="Wingdings" panose="05000000000000000000" pitchFamily="2" charset="2"/>
            </a:endParaRPr>
          </a:p>
          <a:p>
            <a:r>
              <a:rPr lang="fi-FI" baseline="0" dirty="0" smtClean="0">
                <a:sym typeface="Wingdings" panose="05000000000000000000" pitchFamily="2" charset="2"/>
              </a:rPr>
              <a:t>Polio kuuluu </a:t>
            </a:r>
            <a:r>
              <a:rPr lang="fi-FI" baseline="0" dirty="0" err="1" smtClean="0">
                <a:sym typeface="Wingdings" panose="05000000000000000000" pitchFamily="2" charset="2"/>
              </a:rPr>
              <a:t>Picornaviridae</a:t>
            </a:r>
            <a:r>
              <a:rPr lang="fi-FI" baseline="0" dirty="0" smtClean="0">
                <a:sym typeface="Wingdings" panose="05000000000000000000" pitchFamily="2" charset="2"/>
              </a:rPr>
              <a:t> –heimoon ja </a:t>
            </a:r>
            <a:r>
              <a:rPr lang="fi-FI" baseline="0" dirty="0" err="1" smtClean="0">
                <a:sym typeface="Wingdings" panose="05000000000000000000" pitchFamily="2" charset="2"/>
              </a:rPr>
              <a:t>tekemmin</a:t>
            </a:r>
            <a:r>
              <a:rPr lang="fi-FI" baseline="0" dirty="0" smtClean="0">
                <a:sym typeface="Wingdings" panose="05000000000000000000" pitchFamily="2" charset="2"/>
              </a:rPr>
              <a:t> </a:t>
            </a:r>
            <a:r>
              <a:rPr lang="fi-FI" baseline="0" dirty="0" err="1" smtClean="0">
                <a:sym typeface="Wingdings" panose="05000000000000000000" pitchFamily="2" charset="2"/>
              </a:rPr>
              <a:t>enterovirusten</a:t>
            </a:r>
            <a:r>
              <a:rPr lang="fi-FI" baseline="0" dirty="0" smtClean="0">
                <a:sym typeface="Wingdings" panose="05000000000000000000" pitchFamily="2" charset="2"/>
              </a:rPr>
              <a:t> sukuun. Polio on ihmisen virus, sen </a:t>
            </a:r>
            <a:r>
              <a:rPr lang="fi-FI" baseline="0" dirty="0" err="1" smtClean="0">
                <a:sym typeface="Wingdings" panose="05000000000000000000" pitchFamily="2" charset="2"/>
              </a:rPr>
              <a:t>vastaanottajamolek</a:t>
            </a:r>
            <a:r>
              <a:rPr lang="fi-FI" baseline="0" dirty="0" smtClean="0">
                <a:sym typeface="Wingdings" panose="05000000000000000000" pitchFamily="2" charset="2"/>
              </a:rPr>
              <a:t>. Valtavasti ihmisen soluissa. Lisääntyy </a:t>
            </a:r>
            <a:r>
              <a:rPr lang="fi-FI" baseline="0" dirty="0" err="1" smtClean="0">
                <a:sym typeface="Wingdings" panose="05000000000000000000" pitchFamily="2" charset="2"/>
              </a:rPr>
              <a:t>suokistossa</a:t>
            </a:r>
            <a:r>
              <a:rPr lang="fi-FI" baseline="0" dirty="0" smtClean="0">
                <a:sym typeface="Wingdings" panose="05000000000000000000" pitchFamily="2" charset="2"/>
              </a:rPr>
              <a:t>, usein </a:t>
            </a:r>
            <a:r>
              <a:rPr lang="fi-FI" baseline="0" dirty="0" err="1" smtClean="0">
                <a:sym typeface="Wingdings" panose="05000000000000000000" pitchFamily="2" charset="2"/>
              </a:rPr>
              <a:t>huomaamattomastiPienessä</a:t>
            </a:r>
            <a:r>
              <a:rPr lang="fi-FI" baseline="0" dirty="0" smtClean="0">
                <a:sym typeface="Wingdings" panose="05000000000000000000" pitchFamily="2" charset="2"/>
              </a:rPr>
              <a:t> osassa </a:t>
            </a:r>
            <a:r>
              <a:rPr lang="fi-FI" baseline="0" dirty="0" err="1" smtClean="0">
                <a:sym typeface="Wingdings" panose="05000000000000000000" pitchFamily="2" charset="2"/>
              </a:rPr>
              <a:t>tapuksia</a:t>
            </a:r>
            <a:r>
              <a:rPr lang="fi-FI" baseline="0" dirty="0" smtClean="0">
                <a:sym typeface="Wingdings" panose="05000000000000000000" pitchFamily="2" charset="2"/>
              </a:rPr>
              <a:t>, virus lisääntyy kuitenkin </a:t>
            </a:r>
            <a:r>
              <a:rPr lang="fi-FI" baseline="0" dirty="0" err="1" smtClean="0">
                <a:sym typeface="Wingdings" panose="05000000000000000000" pitchFamily="2" charset="2"/>
              </a:rPr>
              <a:t>musisa</a:t>
            </a:r>
            <a:r>
              <a:rPr lang="fi-FI" baseline="0" dirty="0" smtClean="0">
                <a:sym typeface="Wingdings" panose="05000000000000000000" pitchFamily="2" charset="2"/>
              </a:rPr>
              <a:t> soluissa, kuten lihaksissa ja silloin voi esiintyä lieviä oireita, kuten kurkkukipua, kuumetta j päänsärkyä. Vain noin 1% </a:t>
            </a:r>
            <a:r>
              <a:rPr lang="fi-FI" baseline="0" dirty="0" err="1" smtClean="0">
                <a:sym typeface="Wingdings" panose="05000000000000000000" pitchFamily="2" charset="2"/>
              </a:rPr>
              <a:t>saisatuneista</a:t>
            </a:r>
            <a:r>
              <a:rPr lang="fi-FI" baseline="0" dirty="0" smtClean="0">
                <a:sym typeface="Wingdings" panose="05000000000000000000" pitchFamily="2" charset="2"/>
              </a:rPr>
              <a:t> virus vaikuttaa keskushermostoon ja aiheuttaa siellä tuhoa. Pahimmillaan tämä aiheuttaa halvaantumisen, hengityselinten halvaantumisen ja kuoleman. Suomessa noin 10 000 sairastui halvausoireisiin 1900 –luvulla. Ensimmäinen Jonas Salkin kehittelemä rokote sisälsi tapettua Poliovirusta  IPV-rokote tai Salk-rokote. 1954 laaja kokeilu ja 1955 </a:t>
            </a:r>
            <a:r>
              <a:rPr lang="fi-FI" baseline="0" dirty="0" err="1" smtClean="0">
                <a:sym typeface="Wingdings" panose="05000000000000000000" pitchFamily="2" charset="2"/>
              </a:rPr>
              <a:t>lisenssi.Massiivinen</a:t>
            </a:r>
            <a:r>
              <a:rPr lang="fi-FI" baseline="0" dirty="0" smtClean="0">
                <a:sym typeface="Wingdings" panose="05000000000000000000" pitchFamily="2" charset="2"/>
              </a:rPr>
              <a:t> rokotuskampanja </a:t>
            </a:r>
            <a:r>
              <a:rPr lang="fi-FI" baseline="0" dirty="0" err="1" smtClean="0">
                <a:sym typeface="Wingdings" panose="05000000000000000000" pitchFamily="2" charset="2"/>
              </a:rPr>
              <a:t>käynnityi</a:t>
            </a:r>
            <a:r>
              <a:rPr lang="fi-FI" baseline="0" dirty="0" smtClean="0">
                <a:sym typeface="Wingdings" panose="05000000000000000000" pitchFamily="2" charset="2"/>
              </a:rPr>
              <a:t> ja poliotapaukset alkoivat </a:t>
            </a:r>
            <a:r>
              <a:rPr lang="fi-FI" baseline="0" dirty="0" err="1" smtClean="0">
                <a:sym typeface="Wingdings" panose="05000000000000000000" pitchFamily="2" charset="2"/>
              </a:rPr>
              <a:t>vähetä.Vieläkin</a:t>
            </a:r>
            <a:r>
              <a:rPr lang="fi-FI" baseline="0" dirty="0" smtClean="0">
                <a:sym typeface="Wingdings" panose="05000000000000000000" pitchFamily="2" charset="2"/>
              </a:rPr>
              <a:t> maita jossa esiintyy, Afganistan, Pakistan ja Nigeria. Sitä voi silti olla myös meidän </a:t>
            </a:r>
            <a:r>
              <a:rPr lang="fi-FI" baseline="0" dirty="0" err="1" smtClean="0">
                <a:sym typeface="Wingdings" panose="05000000000000000000" pitchFamily="2" charset="2"/>
              </a:rPr>
              <a:t>elinymp</a:t>
            </a:r>
            <a:r>
              <a:rPr lang="fi-FI" baseline="0" dirty="0" smtClean="0">
                <a:sym typeface="Wingdings" panose="05000000000000000000" pitchFamily="2" charset="2"/>
              </a:rPr>
              <a:t>. </a:t>
            </a:r>
            <a:r>
              <a:rPr lang="fi-FI" baseline="0" dirty="0" err="1" smtClean="0">
                <a:sym typeface="Wingdings" panose="05000000000000000000" pitchFamily="2" charset="2"/>
              </a:rPr>
              <a:t>Esim</a:t>
            </a:r>
            <a:r>
              <a:rPr lang="fi-FI" baseline="0" dirty="0" smtClean="0">
                <a:sym typeface="Wingdings" panose="05000000000000000000" pitchFamily="2" charset="2"/>
              </a:rPr>
              <a:t> Tampereen jätevesistä löydettiin poliota. Polioviruksella vain </a:t>
            </a:r>
            <a:r>
              <a:rPr lang="fi-FI" baseline="0" dirty="0" err="1" smtClean="0">
                <a:sym typeface="Wingdings" panose="05000000000000000000" pitchFamily="2" charset="2"/>
              </a:rPr>
              <a:t>kapsidi</a:t>
            </a:r>
            <a:r>
              <a:rPr lang="fi-FI" baseline="0" dirty="0" smtClean="0">
                <a:sym typeface="Wingdings" panose="05000000000000000000" pitchFamily="2" charset="2"/>
              </a:rPr>
              <a:t> ja plusmerkkinen rna. </a:t>
            </a:r>
          </a:p>
        </p:txBody>
      </p:sp>
      <p:sp>
        <p:nvSpPr>
          <p:cNvPr id="4" name="Dian numeron paikkamerkki 3"/>
          <p:cNvSpPr>
            <a:spLocks noGrp="1"/>
          </p:cNvSpPr>
          <p:nvPr>
            <p:ph type="sldNum" sz="quarter" idx="10"/>
          </p:nvPr>
        </p:nvSpPr>
        <p:spPr/>
        <p:txBody>
          <a:bodyPr/>
          <a:lstStyle/>
          <a:p>
            <a:fld id="{B543B347-B898-49F5-894F-ADC6A82F0583}" type="slidenum">
              <a:rPr lang="fi-FI" smtClean="0"/>
              <a:t>6</a:t>
            </a:fld>
            <a:endParaRPr lang="fi-FI"/>
          </a:p>
        </p:txBody>
      </p:sp>
    </p:spTree>
    <p:extLst>
      <p:ext uri="{BB962C8B-B14F-4D97-AF65-F5344CB8AC3E}">
        <p14:creationId xmlns:p14="http://schemas.microsoft.com/office/powerpoint/2010/main" val="1361299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u="sng" dirty="0" smtClean="0"/>
              <a:t>Kasveilla soluseinä, joka ensin läpäistävä. Vahingoittuminen, hyönteiset (kirvat ja kempit). Solukalvo </a:t>
            </a:r>
            <a:r>
              <a:rPr lang="fi-FI" u="sng" dirty="0" err="1" smtClean="0"/>
              <a:t>helmpoi</a:t>
            </a:r>
            <a:r>
              <a:rPr lang="fi-FI" u="sng" dirty="0" smtClean="0"/>
              <a:t> läpäistä, mutta siihenkin tarvitaan kuljettajamolekyylit. Tapoja päästä solun </a:t>
            </a:r>
            <a:r>
              <a:rPr lang="fi-FI" u="sng" dirty="0" err="1" smtClean="0"/>
              <a:t>siälle</a:t>
            </a:r>
            <a:r>
              <a:rPr lang="fi-FI" u="sng" dirty="0" smtClean="0"/>
              <a:t> on useita, mutta kaikille yhteinen ensimmäinen etappi on kiinnittyminen solun pinnalle. Solun pinnalla on vastaanottaja eli reseptori. Proteiinimolekyyli, joka vastaanottaa soluun tulevia </a:t>
            </a:r>
            <a:r>
              <a:rPr lang="fi-FI" u="sng" dirty="0" err="1" smtClean="0"/>
              <a:t>aineta</a:t>
            </a:r>
            <a:r>
              <a:rPr lang="fi-FI" u="sng" dirty="0" smtClean="0"/>
              <a:t>. Viruksella oltava </a:t>
            </a:r>
            <a:r>
              <a:rPr lang="fi-FI" u="sng" dirty="0" err="1" smtClean="0"/>
              <a:t>kiinittymistekijä</a:t>
            </a:r>
            <a:r>
              <a:rPr lang="fi-FI" u="sng" dirty="0" smtClean="0"/>
              <a:t>, joka lipidivaipallisissa viruksissa vaipan proteiini ja </a:t>
            </a:r>
            <a:r>
              <a:rPr lang="fi-FI" u="sng" dirty="0" err="1" smtClean="0"/>
              <a:t>kapsidillisissa</a:t>
            </a:r>
            <a:r>
              <a:rPr lang="fi-FI" u="sng" dirty="0" smtClean="0"/>
              <a:t> viruksissa </a:t>
            </a:r>
            <a:r>
              <a:rPr lang="fi-FI" u="sng" dirty="0" err="1" smtClean="0"/>
              <a:t>kapisdiproteiini</a:t>
            </a:r>
            <a:r>
              <a:rPr lang="fi-FI" u="sng" dirty="0" smtClean="0"/>
              <a:t>. </a:t>
            </a:r>
            <a:r>
              <a:rPr lang="fi-FI" u="sng" dirty="0" err="1" smtClean="0"/>
              <a:t>Resptorin</a:t>
            </a:r>
            <a:r>
              <a:rPr lang="fi-FI" u="sng" dirty="0" smtClean="0"/>
              <a:t> ja kiinnittymistekijän sitoutuminen toisiinsa on valikoivaa. Kun oikea kohde löytyy pääsee virus </a:t>
            </a:r>
            <a:r>
              <a:rPr lang="fi-FI" u="sng" dirty="0" err="1" smtClean="0"/>
              <a:t>endosytoosilla</a:t>
            </a:r>
            <a:r>
              <a:rPr lang="fi-FI" u="sng" dirty="0" smtClean="0"/>
              <a:t> (solun kalvosta kuroutuvan kalvorakkulan sisällä) sisään soluun. </a:t>
            </a:r>
            <a:r>
              <a:rPr lang="fi-FI" u="sng" dirty="0" err="1" smtClean="0"/>
              <a:t>Endosytoosi</a:t>
            </a:r>
            <a:r>
              <a:rPr lang="fi-FI" u="sng" baseline="0" dirty="0" smtClean="0"/>
              <a:t> käytetty keino, mutta myös muita keinoja, kuten kalvofuusio (saippuakuplien yhtyminen). </a:t>
            </a:r>
            <a:r>
              <a:rPr lang="fi-FI" u="sng" baseline="0" dirty="0" err="1" smtClean="0"/>
              <a:t>Faagit</a:t>
            </a:r>
            <a:r>
              <a:rPr lang="fi-FI" u="sng" baseline="0" dirty="0" smtClean="0"/>
              <a:t> puolestaan toimittavat solun sisään ainoastaan geneettisen aineksen tietyn putken avulla. Joskus myös </a:t>
            </a:r>
            <a:r>
              <a:rPr lang="fi-FI" u="sng" baseline="0" dirty="0" err="1" smtClean="0"/>
              <a:t>fagosytoosi</a:t>
            </a:r>
            <a:r>
              <a:rPr lang="fi-FI" u="sng" baseline="0" dirty="0" smtClean="0"/>
              <a:t>. Solussa </a:t>
            </a:r>
            <a:r>
              <a:rPr lang="fi-FI" u="sng" dirty="0" smtClean="0"/>
              <a:t>Viruksen kuori hajotetaan solun entsyymien avulla ja perintöaines vapautuu solulimaan. Osan viruksista </a:t>
            </a:r>
            <a:r>
              <a:rPr lang="fi-FI" u="sng" dirty="0" err="1" smtClean="0"/>
              <a:t>nukeliinihappo</a:t>
            </a:r>
            <a:r>
              <a:rPr lang="fi-FI" u="sng" dirty="0" smtClean="0"/>
              <a:t> siirtyy tumaan ja </a:t>
            </a:r>
            <a:r>
              <a:rPr lang="fi-FI" u="sng" dirty="0" err="1" smtClean="0"/>
              <a:t>kiinittyy</a:t>
            </a:r>
            <a:r>
              <a:rPr lang="fi-FI" u="sng" dirty="0" smtClean="0"/>
              <a:t> osaksi jotain kromosomia (dna-virukset), mutta osalla virus jää solulimaan ja alkaa siellä kopioitua ja tuottaa uusia virusten proteiineja.  Osat kootaan uusiksi </a:t>
            </a:r>
            <a:r>
              <a:rPr lang="fi-FI" u="sng" dirty="0" err="1" smtClean="0"/>
              <a:t>viruksisksi</a:t>
            </a:r>
            <a:r>
              <a:rPr lang="fi-FI" u="sng" dirty="0" smtClean="0"/>
              <a:t> ja valmiit virukset poistuvat isäntäsolusta </a:t>
            </a:r>
            <a:r>
              <a:rPr lang="fi-FI" u="sng" dirty="0" err="1" smtClean="0"/>
              <a:t>eksosytoosin</a:t>
            </a:r>
            <a:r>
              <a:rPr lang="fi-FI" u="sng" dirty="0" smtClean="0"/>
              <a:t> avulla</a:t>
            </a:r>
            <a:endParaRPr lang="fi-FI" u="sng" dirty="0"/>
          </a:p>
        </p:txBody>
      </p:sp>
      <p:sp>
        <p:nvSpPr>
          <p:cNvPr id="4" name="Dian numeron paikkamerkki 3"/>
          <p:cNvSpPr>
            <a:spLocks noGrp="1"/>
          </p:cNvSpPr>
          <p:nvPr>
            <p:ph type="sldNum" sz="quarter" idx="10"/>
          </p:nvPr>
        </p:nvSpPr>
        <p:spPr/>
        <p:txBody>
          <a:bodyPr/>
          <a:lstStyle/>
          <a:p>
            <a:fld id="{B543B347-B898-49F5-894F-ADC6A82F0583}" type="slidenum">
              <a:rPr lang="fi-FI" smtClean="0"/>
              <a:t>7</a:t>
            </a:fld>
            <a:endParaRPr lang="fi-FI"/>
          </a:p>
        </p:txBody>
      </p:sp>
    </p:spTree>
    <p:extLst>
      <p:ext uri="{BB962C8B-B14F-4D97-AF65-F5344CB8AC3E}">
        <p14:creationId xmlns:p14="http://schemas.microsoft.com/office/powerpoint/2010/main" val="2147344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Dna</a:t>
            </a:r>
            <a:r>
              <a:rPr lang="fi-FI" baseline="0" dirty="0" smtClean="0"/>
              <a:t> usein vakaampi kuin rna, koska rna vain yksijuosteinen. Rna huonompi vaihtoehto, koska soluissa ja solujen ulkopuolella paljon rna:ta hajottavia entsyymejä. Jos viruksen genomi sisältää paljon informaatiota, kannattaa se </a:t>
            </a:r>
            <a:r>
              <a:rPr lang="fi-FI" baseline="0" dirty="0" err="1" smtClean="0"/>
              <a:t>pakta</a:t>
            </a:r>
            <a:r>
              <a:rPr lang="fi-FI" baseline="0" dirty="0" smtClean="0"/>
              <a:t> dna –muotoon. Silti useimmat virukset rna-viruksia. Miksi? Ehkä virusten alkuperä on rna-maailmassa, rna-viruksia oli ennen dna-viruksia. Voi olla että genomin vakaus on haitallista virukselle. Nopeasti </a:t>
            </a:r>
            <a:r>
              <a:rPr lang="fi-FI" baseline="0" dirty="0" err="1" smtClean="0"/>
              <a:t>muuntautmaan</a:t>
            </a:r>
            <a:r>
              <a:rPr lang="fi-FI" baseline="0" dirty="0" smtClean="0"/>
              <a:t> kykenevä rna –genomi saattaa antaa virukselle kyvyn harhauttaa isäntäsolua ja sen puolustusmekanismeja? </a:t>
            </a:r>
            <a:endParaRPr lang="fi-FI" dirty="0"/>
          </a:p>
        </p:txBody>
      </p:sp>
      <p:sp>
        <p:nvSpPr>
          <p:cNvPr id="4" name="Dian numeron paikkamerkki 3"/>
          <p:cNvSpPr>
            <a:spLocks noGrp="1"/>
          </p:cNvSpPr>
          <p:nvPr>
            <p:ph type="sldNum" sz="quarter" idx="10"/>
          </p:nvPr>
        </p:nvSpPr>
        <p:spPr/>
        <p:txBody>
          <a:bodyPr/>
          <a:lstStyle/>
          <a:p>
            <a:fld id="{B543B347-B898-49F5-894F-ADC6A82F0583}" type="slidenum">
              <a:rPr lang="fi-FI" smtClean="0"/>
              <a:t>8</a:t>
            </a:fld>
            <a:endParaRPr lang="fi-FI"/>
          </a:p>
        </p:txBody>
      </p:sp>
    </p:spTree>
    <p:extLst>
      <p:ext uri="{BB962C8B-B14F-4D97-AF65-F5344CB8AC3E}">
        <p14:creationId xmlns:p14="http://schemas.microsoft.com/office/powerpoint/2010/main" val="1539797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Erityistä on käänteiskopioijaentsyymi,</a:t>
            </a:r>
            <a:r>
              <a:rPr lang="fi-FI" baseline="0" dirty="0" smtClean="0"/>
              <a:t> jota yksijuosteiset </a:t>
            </a:r>
            <a:r>
              <a:rPr lang="fi-FI" baseline="0" dirty="0" err="1" smtClean="0"/>
              <a:t>retro-rnavirukset</a:t>
            </a:r>
            <a:r>
              <a:rPr lang="fi-FI" baseline="0" dirty="0" smtClean="0"/>
              <a:t> käyttävät. </a:t>
            </a:r>
            <a:endParaRPr lang="fi-FI" dirty="0"/>
          </a:p>
        </p:txBody>
      </p:sp>
      <p:sp>
        <p:nvSpPr>
          <p:cNvPr id="4" name="Dian numeron paikkamerkki 3"/>
          <p:cNvSpPr>
            <a:spLocks noGrp="1"/>
          </p:cNvSpPr>
          <p:nvPr>
            <p:ph type="sldNum" sz="quarter" idx="10"/>
          </p:nvPr>
        </p:nvSpPr>
        <p:spPr/>
        <p:txBody>
          <a:bodyPr/>
          <a:lstStyle/>
          <a:p>
            <a:fld id="{B543B347-B898-49F5-894F-ADC6A82F0583}" type="slidenum">
              <a:rPr lang="fi-FI" smtClean="0"/>
              <a:t>9</a:t>
            </a:fld>
            <a:endParaRPr lang="fi-FI"/>
          </a:p>
        </p:txBody>
      </p:sp>
    </p:spTree>
    <p:extLst>
      <p:ext uri="{BB962C8B-B14F-4D97-AF65-F5344CB8AC3E}">
        <p14:creationId xmlns:p14="http://schemas.microsoft.com/office/powerpoint/2010/main" val="780566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Isorokko, HIV, </a:t>
            </a:r>
            <a:r>
              <a:rPr lang="fi-FI" dirty="0" err="1" smtClean="0"/>
              <a:t>Ebola</a:t>
            </a:r>
            <a:r>
              <a:rPr lang="fi-FI" dirty="0" smtClean="0"/>
              <a:t>, Espanjantauti,</a:t>
            </a:r>
            <a:r>
              <a:rPr lang="fi-FI" baseline="0" dirty="0" smtClean="0"/>
              <a:t> </a:t>
            </a:r>
            <a:r>
              <a:rPr lang="fi-FI" baseline="0" dirty="0" err="1" smtClean="0"/>
              <a:t>Sars</a:t>
            </a:r>
            <a:r>
              <a:rPr lang="fi-FI" baseline="0" dirty="0" smtClean="0"/>
              <a:t>, </a:t>
            </a:r>
            <a:r>
              <a:rPr lang="fi-FI" baseline="0" dirty="0" err="1" smtClean="0"/>
              <a:t>Zika</a:t>
            </a:r>
            <a:r>
              <a:rPr lang="fi-FI" baseline="0" dirty="0" smtClean="0"/>
              <a:t>, Tuhkarokko, Hepatiitti C, Polio, Noro, </a:t>
            </a:r>
            <a:r>
              <a:rPr lang="fi-FI" baseline="0" dirty="0" err="1" smtClean="0"/>
              <a:t>Rift-Valley</a:t>
            </a:r>
            <a:r>
              <a:rPr lang="fi-FI" baseline="0" dirty="0" smtClean="0"/>
              <a:t> virus</a:t>
            </a:r>
            <a:endParaRPr lang="fi-FI" dirty="0"/>
          </a:p>
        </p:txBody>
      </p:sp>
      <p:sp>
        <p:nvSpPr>
          <p:cNvPr id="4" name="Dian numeron paikkamerkki 3"/>
          <p:cNvSpPr>
            <a:spLocks noGrp="1"/>
          </p:cNvSpPr>
          <p:nvPr>
            <p:ph type="sldNum" sz="quarter" idx="10"/>
          </p:nvPr>
        </p:nvSpPr>
        <p:spPr/>
        <p:txBody>
          <a:bodyPr/>
          <a:lstStyle/>
          <a:p>
            <a:fld id="{B543B347-B898-49F5-894F-ADC6A82F0583}" type="slidenum">
              <a:rPr lang="fi-FI" smtClean="0"/>
              <a:t>10</a:t>
            </a:fld>
            <a:endParaRPr lang="fi-FI"/>
          </a:p>
        </p:txBody>
      </p:sp>
    </p:spTree>
    <p:extLst>
      <p:ext uri="{BB962C8B-B14F-4D97-AF65-F5344CB8AC3E}">
        <p14:creationId xmlns:p14="http://schemas.microsoft.com/office/powerpoint/2010/main" val="3524325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B543B347-B898-49F5-894F-ADC6A82F0583}" type="slidenum">
              <a:rPr lang="fi-FI" smtClean="0"/>
              <a:t>11</a:t>
            </a:fld>
            <a:endParaRPr lang="fi-FI"/>
          </a:p>
        </p:txBody>
      </p:sp>
    </p:spTree>
    <p:extLst>
      <p:ext uri="{BB962C8B-B14F-4D97-AF65-F5344CB8AC3E}">
        <p14:creationId xmlns:p14="http://schemas.microsoft.com/office/powerpoint/2010/main" val="3128074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i-FI" smtClean="0"/>
              <a:t>Muokkaa perustyyl. napsautt.</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i-FI" smtClean="0"/>
              <a:t>Muokkaa alaotsikon perustyyliä napsautt.</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7965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80233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fi-FI" smtClean="0"/>
              <a:t>Muokkaa perustyyl. napsautt.</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4184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i-FI" smtClean="0"/>
              <a:t>Muokkaa perustyyl. napsautt.</a:t>
            </a:r>
            <a:endParaRPr lang="en-US" dirty="0"/>
          </a:p>
        </p:txBody>
      </p:sp>
      <p:sp>
        <p:nvSpPr>
          <p:cNvPr id="3" name="Content Placeholder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0634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i-FI" smtClean="0"/>
              <a:t>Muokkaa perustyyl. napsautt.</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B61BEF0D-F0BB-DE4B-95CE-6DB70DBA9567}" type="datetimeFigureOut">
              <a:rPr lang="en-US" smtClean="0"/>
              <a:pPr/>
              <a:t>7/9/2018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276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i-FI" smtClean="0"/>
              <a:t>Muokkaa perustyyl. napsautt.</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7/9/2018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5125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i-FI" smtClean="0"/>
              <a:t>Muokkaa perustyyl. napsautt.</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4" name="Content Placeholder 3"/>
          <p:cNvSpPr>
            <a:spLocks noGrp="1"/>
          </p:cNvSpPr>
          <p:nvPr>
            <p:ph sz="half" idx="2"/>
          </p:nvPr>
        </p:nvSpPr>
        <p:spPr>
          <a:xfrm>
            <a:off x="1097280" y="2582334"/>
            <a:ext cx="4937760" cy="337820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6" name="Content Placeholder 5"/>
          <p:cNvSpPr>
            <a:spLocks noGrp="1"/>
          </p:cNvSpPr>
          <p:nvPr>
            <p:ph sz="quarter" idx="4"/>
          </p:nvPr>
        </p:nvSpPr>
        <p:spPr>
          <a:xfrm>
            <a:off x="6217920" y="2582334"/>
            <a:ext cx="4937760" cy="337820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967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47126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7/9/2018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85118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tsikollinen sisältö">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i-FI" smtClean="0"/>
              <a:t>Muokkaa perustyyl. napsautt.</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1BEF0D-F0BB-DE4B-95CE-6DB70DBA9567}" type="datetimeFigureOut">
              <a:rPr lang="en-US" smtClean="0"/>
              <a:pPr/>
              <a:t>7/9/2018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68562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tsikollinen kuv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B61BEF0D-F0BB-DE4B-95CE-6DB70DBA9567}" type="datetimeFigureOut">
              <a:rPr lang="en-US" smtClean="0"/>
              <a:pPr/>
              <a:t>7/9/2018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40476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i-FI" smtClean="0"/>
              <a:t>Muokkaa perustyyl. napsautt.</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7/9/2018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133896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arth.google.com/web/@2.83009153,22.22384773,486.09429852a,2380.15737103d,35y,-137.06304412h,45.00010964t,-0r/data=CkwaShJCCiUweDEwYjJlMDhmNTVhMzhlMDM6MHhkYzdhZDYyNzAzNGFhZWFmGcM-plqwmQZAIdt0uuKYOTZAKgdZYW1idWt1GAIgASgC"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smtClean="0"/>
              <a:t>Virukset </a:t>
            </a:r>
            <a:endParaRPr lang="fi-FI" dirty="0"/>
          </a:p>
        </p:txBody>
      </p:sp>
      <p:sp>
        <p:nvSpPr>
          <p:cNvPr id="3" name="Alaotsikko 2"/>
          <p:cNvSpPr>
            <a:spLocks noGrp="1"/>
          </p:cNvSpPr>
          <p:nvPr>
            <p:ph type="subTitle" idx="1"/>
          </p:nvPr>
        </p:nvSpPr>
        <p:spPr/>
        <p:txBody>
          <a:bodyPr/>
          <a:lstStyle/>
          <a:p>
            <a:r>
              <a:rPr lang="fi-FI" dirty="0" smtClean="0"/>
              <a:t>Kirjavinkkinä: </a:t>
            </a:r>
            <a:r>
              <a:rPr lang="fi-FI" dirty="0" err="1" smtClean="0"/>
              <a:t>Vuento</a:t>
            </a:r>
            <a:r>
              <a:rPr lang="fi-FI" dirty="0" smtClean="0"/>
              <a:t> Matti, Virukset näkymättömät viholliset </a:t>
            </a:r>
            <a:endParaRPr lang="fi-FI" dirty="0"/>
          </a:p>
        </p:txBody>
      </p:sp>
    </p:spTree>
    <p:extLst>
      <p:ext uri="{BB962C8B-B14F-4D97-AF65-F5344CB8AC3E}">
        <p14:creationId xmlns:p14="http://schemas.microsoft.com/office/powerpoint/2010/main" val="189923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Ryhmätyö (3-4 hlö ryhmät)</a:t>
            </a:r>
            <a:endParaRPr lang="fi-FI" dirty="0"/>
          </a:p>
        </p:txBody>
      </p:sp>
      <p:sp>
        <p:nvSpPr>
          <p:cNvPr id="3" name="Sisällön paikkamerkki 2"/>
          <p:cNvSpPr>
            <a:spLocks noGrp="1"/>
          </p:cNvSpPr>
          <p:nvPr>
            <p:ph idx="1"/>
          </p:nvPr>
        </p:nvSpPr>
        <p:spPr/>
        <p:txBody>
          <a:bodyPr/>
          <a:lstStyle/>
          <a:p>
            <a:pPr>
              <a:buFont typeface="Arial" panose="020B0604020202020204" pitchFamily="34" charset="0"/>
              <a:buChar char="•"/>
            </a:pPr>
            <a:r>
              <a:rPr lang="fi-FI" dirty="0" smtClean="0"/>
              <a:t>Tee annetusta viruksesta lyhyt esittely </a:t>
            </a:r>
            <a:r>
              <a:rPr lang="fi-FI" dirty="0" err="1" smtClean="0"/>
              <a:t>Pedanet</a:t>
            </a:r>
            <a:r>
              <a:rPr lang="fi-FI" dirty="0" smtClean="0"/>
              <a:t>-alustalle</a:t>
            </a:r>
          </a:p>
          <a:p>
            <a:pPr lvl="1">
              <a:buFont typeface="Arial" panose="020B0604020202020204" pitchFamily="34" charset="0"/>
              <a:buChar char="•"/>
            </a:pPr>
            <a:r>
              <a:rPr lang="fi-FI" dirty="0" smtClean="0"/>
              <a:t>Viruksen luokittelu</a:t>
            </a:r>
          </a:p>
          <a:p>
            <a:pPr lvl="1">
              <a:buFont typeface="Arial" panose="020B0604020202020204" pitchFamily="34" charset="0"/>
              <a:buChar char="•"/>
            </a:pPr>
            <a:r>
              <a:rPr lang="fi-FI" dirty="0" smtClean="0"/>
              <a:t>Rakenne</a:t>
            </a:r>
          </a:p>
          <a:p>
            <a:pPr lvl="1">
              <a:buFont typeface="Arial" panose="020B0604020202020204" pitchFamily="34" charset="0"/>
              <a:buChar char="•"/>
            </a:pPr>
            <a:r>
              <a:rPr lang="fi-FI" dirty="0" smtClean="0"/>
              <a:t>Genomin rakenne</a:t>
            </a:r>
          </a:p>
          <a:p>
            <a:pPr lvl="1">
              <a:buFont typeface="Arial" panose="020B0604020202020204" pitchFamily="34" charset="0"/>
              <a:buChar char="•"/>
            </a:pPr>
            <a:r>
              <a:rPr lang="fi-FI" dirty="0" smtClean="0"/>
              <a:t>Lisääntymistyyli</a:t>
            </a:r>
          </a:p>
          <a:p>
            <a:pPr lvl="1">
              <a:buFont typeface="Arial" panose="020B0604020202020204" pitchFamily="34" charset="0"/>
              <a:buChar char="•"/>
            </a:pPr>
            <a:r>
              <a:rPr lang="fi-FI" dirty="0" smtClean="0"/>
              <a:t>Leviämistapa</a:t>
            </a:r>
          </a:p>
          <a:p>
            <a:pPr lvl="1">
              <a:buFont typeface="Arial" panose="020B0604020202020204" pitchFamily="34" charset="0"/>
              <a:buChar char="•"/>
            </a:pPr>
            <a:r>
              <a:rPr lang="fi-FI" dirty="0" smtClean="0"/>
              <a:t>Merkitys ihmiselle</a:t>
            </a:r>
            <a:endParaRPr lang="fi-FI" dirty="0"/>
          </a:p>
        </p:txBody>
      </p:sp>
    </p:spTree>
    <p:extLst>
      <p:ext uri="{BB962C8B-B14F-4D97-AF65-F5344CB8AC3E}">
        <p14:creationId xmlns:p14="http://schemas.microsoft.com/office/powerpoint/2010/main" val="20772687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normAutofit/>
          </a:bodyPr>
          <a:lstStyle/>
          <a:p>
            <a:pPr>
              <a:buFont typeface="Arial" panose="020B0604020202020204" pitchFamily="34" charset="0"/>
              <a:buChar char="•"/>
            </a:pPr>
            <a:r>
              <a:rPr lang="fi-FI" sz="2400" u="sng" dirty="0" smtClean="0"/>
              <a:t>Perinnöllinen muuntelu voimakasta</a:t>
            </a:r>
          </a:p>
          <a:p>
            <a:pPr lvl="1">
              <a:buFont typeface="Arial" panose="020B0604020202020204" pitchFamily="34" charset="0"/>
              <a:buChar char="•"/>
            </a:pPr>
            <a:r>
              <a:rPr lang="fi-FI" sz="2000" dirty="0" smtClean="0"/>
              <a:t>Geenimutaatiot</a:t>
            </a:r>
          </a:p>
          <a:p>
            <a:pPr lvl="2">
              <a:buFont typeface="Arial" panose="020B0604020202020204" pitchFamily="34" charset="0"/>
              <a:buChar char="•"/>
            </a:pPr>
            <a:r>
              <a:rPr lang="fi-FI" sz="2000" dirty="0" smtClean="0"/>
              <a:t>Haploidi </a:t>
            </a:r>
            <a:r>
              <a:rPr lang="fi-FI" sz="2000" dirty="0" smtClean="0">
                <a:sym typeface="Wingdings" panose="05000000000000000000" pitchFamily="2" charset="2"/>
              </a:rPr>
              <a:t> kaikki mutaatiot ilmenevät</a:t>
            </a:r>
          </a:p>
          <a:p>
            <a:pPr lvl="2">
              <a:buFont typeface="Arial" panose="020B0604020202020204" pitchFamily="34" charset="0"/>
              <a:buChar char="•"/>
            </a:pPr>
            <a:r>
              <a:rPr lang="fi-FI" sz="2000" dirty="0" smtClean="0">
                <a:sym typeface="Wingdings" panose="05000000000000000000" pitchFamily="2" charset="2"/>
              </a:rPr>
              <a:t>Immuunijärjestelmä ei tunnista</a:t>
            </a:r>
          </a:p>
          <a:p>
            <a:pPr lvl="1">
              <a:buFont typeface="Arial" panose="020B0604020202020204" pitchFamily="34" charset="0"/>
              <a:buChar char="•"/>
            </a:pPr>
            <a:r>
              <a:rPr lang="fi-FI" sz="2000" dirty="0" err="1" smtClean="0">
                <a:sym typeface="Wingdings" panose="05000000000000000000" pitchFamily="2" charset="2"/>
              </a:rPr>
              <a:t>Rekombinaatio</a:t>
            </a:r>
            <a:endParaRPr lang="fi-FI" sz="2000" dirty="0" smtClean="0">
              <a:sym typeface="Wingdings" panose="05000000000000000000" pitchFamily="2" charset="2"/>
            </a:endParaRPr>
          </a:p>
          <a:p>
            <a:pPr lvl="2">
              <a:buFont typeface="Arial" panose="020B0604020202020204" pitchFamily="34" charset="0"/>
              <a:buChar char="•"/>
            </a:pPr>
            <a:r>
              <a:rPr lang="fi-FI" sz="2000" dirty="0" smtClean="0">
                <a:sym typeface="Wingdings" panose="05000000000000000000" pitchFamily="2" charset="2"/>
              </a:rPr>
              <a:t>Viruksen kokoamisvaiheessa</a:t>
            </a:r>
          </a:p>
          <a:p>
            <a:pPr lvl="2">
              <a:buFont typeface="Arial" panose="020B0604020202020204" pitchFamily="34" charset="0"/>
              <a:buChar char="•"/>
            </a:pPr>
            <a:r>
              <a:rPr lang="fi-FI" sz="2000" dirty="0" smtClean="0">
                <a:sym typeface="Wingdings" panose="05000000000000000000" pitchFamily="2" charset="2"/>
              </a:rPr>
              <a:t>Pandemia </a:t>
            </a:r>
          </a:p>
          <a:p>
            <a:pPr marL="0" indent="0">
              <a:buNone/>
            </a:pPr>
            <a:endParaRPr lang="fi-FI" dirty="0"/>
          </a:p>
        </p:txBody>
      </p:sp>
      <p:pic>
        <p:nvPicPr>
          <p:cNvPr id="2" name="Kuva 1"/>
          <p:cNvPicPr>
            <a:picLocks noChangeAspect="1"/>
          </p:cNvPicPr>
          <p:nvPr/>
        </p:nvPicPr>
        <p:blipFill>
          <a:blip r:embed="rId3"/>
          <a:stretch>
            <a:fillRect/>
          </a:stretch>
        </p:blipFill>
        <p:spPr>
          <a:xfrm>
            <a:off x="7126864" y="249382"/>
            <a:ext cx="4409723" cy="5922818"/>
          </a:xfrm>
          <a:prstGeom prst="rect">
            <a:avLst/>
          </a:prstGeom>
        </p:spPr>
      </p:pic>
    </p:spTree>
    <p:extLst>
      <p:ext uri="{BB962C8B-B14F-4D97-AF65-F5344CB8AC3E}">
        <p14:creationId xmlns:p14="http://schemas.microsoft.com/office/powerpoint/2010/main" val="207160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p:txBody>
          <a:bodyPr/>
          <a:lstStyle/>
          <a:p>
            <a:pPr>
              <a:buFont typeface="Arial" panose="020B0604020202020204" pitchFamily="34" charset="0"/>
              <a:buChar char="•"/>
            </a:pPr>
            <a:r>
              <a:rPr lang="fi-FI" u="sng" dirty="0">
                <a:sym typeface="Wingdings" panose="05000000000000000000" pitchFamily="2" charset="2"/>
              </a:rPr>
              <a:t>Leviäminen</a:t>
            </a:r>
          </a:p>
          <a:p>
            <a:pPr lvl="1">
              <a:buFont typeface="Arial" panose="020B0604020202020204" pitchFamily="34" charset="0"/>
              <a:buChar char="•"/>
            </a:pPr>
            <a:r>
              <a:rPr lang="fi-FI" dirty="0">
                <a:sym typeface="Wingdings" panose="05000000000000000000" pitchFamily="2" charset="2"/>
              </a:rPr>
              <a:t>Hyönteiset</a:t>
            </a:r>
          </a:p>
          <a:p>
            <a:pPr lvl="1">
              <a:buFont typeface="Arial" panose="020B0604020202020204" pitchFamily="34" charset="0"/>
              <a:buChar char="•"/>
            </a:pPr>
            <a:r>
              <a:rPr lang="fi-FI" dirty="0">
                <a:sym typeface="Wingdings" panose="05000000000000000000" pitchFamily="2" charset="2"/>
              </a:rPr>
              <a:t>Hengitysilma</a:t>
            </a:r>
          </a:p>
          <a:p>
            <a:pPr lvl="1">
              <a:buFont typeface="Arial" panose="020B0604020202020204" pitchFamily="34" charset="0"/>
              <a:buChar char="•"/>
            </a:pPr>
            <a:r>
              <a:rPr lang="fi-FI" dirty="0">
                <a:sym typeface="Wingdings" panose="05000000000000000000" pitchFamily="2" charset="2"/>
              </a:rPr>
              <a:t>Ruumiinnesteet </a:t>
            </a:r>
          </a:p>
          <a:p>
            <a:pPr lvl="1">
              <a:buFont typeface="Arial" panose="020B0604020202020204" pitchFamily="34" charset="0"/>
              <a:buChar char="•"/>
            </a:pPr>
            <a:r>
              <a:rPr lang="fi-FI" dirty="0">
                <a:sym typeface="Wingdings" panose="05000000000000000000" pitchFamily="2" charset="2"/>
              </a:rPr>
              <a:t>Eläinten purema</a:t>
            </a:r>
          </a:p>
          <a:p>
            <a:pPr lvl="1">
              <a:buFont typeface="Arial" panose="020B0604020202020204" pitchFamily="34" charset="0"/>
              <a:buChar char="•"/>
            </a:pPr>
            <a:r>
              <a:rPr lang="fi-FI" dirty="0">
                <a:sym typeface="Wingdings" panose="05000000000000000000" pitchFamily="2" charset="2"/>
              </a:rPr>
              <a:t>Ulosteet </a:t>
            </a:r>
          </a:p>
          <a:p>
            <a:pPr lvl="1">
              <a:buFont typeface="Arial" panose="020B0604020202020204" pitchFamily="34" charset="0"/>
              <a:buChar char="•"/>
            </a:pPr>
            <a:r>
              <a:rPr lang="fi-FI" dirty="0">
                <a:sym typeface="Wingdings" panose="05000000000000000000" pitchFamily="2" charset="2"/>
              </a:rPr>
              <a:t>Kosketus </a:t>
            </a:r>
            <a:endParaRPr lang="fi-FI" dirty="0"/>
          </a:p>
          <a:p>
            <a:endParaRPr lang="fi-FI" dirty="0"/>
          </a:p>
        </p:txBody>
      </p:sp>
      <p:pic>
        <p:nvPicPr>
          <p:cNvPr id="4" name="Kuva 3"/>
          <p:cNvPicPr>
            <a:picLocks noChangeAspect="1"/>
          </p:cNvPicPr>
          <p:nvPr/>
        </p:nvPicPr>
        <p:blipFill>
          <a:blip r:embed="rId3"/>
          <a:stretch>
            <a:fillRect/>
          </a:stretch>
        </p:blipFill>
        <p:spPr>
          <a:xfrm>
            <a:off x="7351446" y="1955297"/>
            <a:ext cx="3804234" cy="3804234"/>
          </a:xfrm>
          <a:prstGeom prst="rect">
            <a:avLst/>
          </a:prstGeom>
        </p:spPr>
      </p:pic>
    </p:spTree>
    <p:extLst>
      <p:ext uri="{BB962C8B-B14F-4D97-AF65-F5344CB8AC3E}">
        <p14:creationId xmlns:p14="http://schemas.microsoft.com/office/powerpoint/2010/main" val="425677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Merkitys ihmiselle</a:t>
            </a:r>
            <a:endParaRPr lang="fi-FI" dirty="0"/>
          </a:p>
        </p:txBody>
      </p:sp>
      <p:sp>
        <p:nvSpPr>
          <p:cNvPr id="3" name="Sisällön paikkamerkki 2"/>
          <p:cNvSpPr>
            <a:spLocks noGrp="1"/>
          </p:cNvSpPr>
          <p:nvPr>
            <p:ph idx="1"/>
          </p:nvPr>
        </p:nvSpPr>
        <p:spPr/>
        <p:txBody>
          <a:bodyPr/>
          <a:lstStyle/>
          <a:p>
            <a:pPr>
              <a:buFont typeface="Arial" panose="020B0604020202020204" pitchFamily="34" charset="0"/>
              <a:buChar char="•"/>
            </a:pPr>
            <a:r>
              <a:rPr lang="fi-FI" dirty="0" smtClean="0"/>
              <a:t>Lääketiede</a:t>
            </a:r>
          </a:p>
          <a:p>
            <a:pPr lvl="1">
              <a:buFont typeface="Arial" panose="020B0604020202020204" pitchFamily="34" charset="0"/>
              <a:buChar char="•"/>
            </a:pPr>
            <a:r>
              <a:rPr lang="fi-FI" dirty="0" err="1" smtClean="0"/>
              <a:t>Faagiterapia</a:t>
            </a:r>
            <a:endParaRPr lang="fi-FI" dirty="0" smtClean="0"/>
          </a:p>
          <a:p>
            <a:pPr lvl="1">
              <a:buFont typeface="Arial" panose="020B0604020202020204" pitchFamily="34" charset="0"/>
              <a:buChar char="•"/>
            </a:pPr>
            <a:r>
              <a:rPr lang="fi-FI" dirty="0" smtClean="0"/>
              <a:t>Geeniterapia</a:t>
            </a:r>
          </a:p>
          <a:p>
            <a:pPr lvl="1">
              <a:buFont typeface="Arial" panose="020B0604020202020204" pitchFamily="34" charset="0"/>
              <a:buChar char="•"/>
            </a:pPr>
            <a:r>
              <a:rPr lang="fi-FI" dirty="0" smtClean="0"/>
              <a:t>Virukset syövän torjunnassa </a:t>
            </a:r>
          </a:p>
          <a:p>
            <a:pPr>
              <a:buFont typeface="Arial" panose="020B0604020202020204" pitchFamily="34" charset="0"/>
              <a:buChar char="•"/>
            </a:pPr>
            <a:r>
              <a:rPr lang="fi-FI" dirty="0" smtClean="0"/>
              <a:t>Biotekniikka </a:t>
            </a:r>
          </a:p>
          <a:p>
            <a:pPr lvl="1"/>
            <a:r>
              <a:rPr lang="fi-FI" dirty="0" smtClean="0"/>
              <a:t>virusvektorit</a:t>
            </a:r>
            <a:endParaRPr lang="fi-FI" dirty="0"/>
          </a:p>
        </p:txBody>
      </p:sp>
    </p:spTree>
    <p:extLst>
      <p:ext uri="{BB962C8B-B14F-4D97-AF65-F5344CB8AC3E}">
        <p14:creationId xmlns:p14="http://schemas.microsoft.com/office/powerpoint/2010/main" val="24246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Tehtävät </a:t>
            </a:r>
            <a:endParaRPr lang="fi-FI" dirty="0"/>
          </a:p>
        </p:txBody>
      </p:sp>
      <p:sp>
        <p:nvSpPr>
          <p:cNvPr id="3" name="Sisällön paikkamerkki 2"/>
          <p:cNvSpPr>
            <a:spLocks noGrp="1"/>
          </p:cNvSpPr>
          <p:nvPr>
            <p:ph idx="1"/>
          </p:nvPr>
        </p:nvSpPr>
        <p:spPr/>
        <p:txBody>
          <a:bodyPr/>
          <a:lstStyle/>
          <a:p>
            <a:r>
              <a:rPr lang="fi-FI" dirty="0" smtClean="0"/>
              <a:t>1-4, 8 ja 10</a:t>
            </a:r>
            <a:endParaRPr lang="fi-FI" dirty="0"/>
          </a:p>
        </p:txBody>
      </p:sp>
    </p:spTree>
    <p:extLst>
      <p:ext uri="{BB962C8B-B14F-4D97-AF65-F5344CB8AC3E}">
        <p14:creationId xmlns:p14="http://schemas.microsoft.com/office/powerpoint/2010/main" val="22392395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a:xfrm>
            <a:off x="1097280" y="1845734"/>
            <a:ext cx="2743200" cy="4023360"/>
          </a:xfrm>
        </p:spPr>
        <p:txBody>
          <a:bodyPr/>
          <a:lstStyle/>
          <a:p>
            <a:r>
              <a:rPr lang="fi-FI" dirty="0" err="1" smtClean="0">
                <a:hlinkClick r:id="rId3"/>
              </a:rPr>
              <a:t>Yambuku</a:t>
            </a:r>
            <a:endParaRPr lang="fi-FI" dirty="0" smtClean="0"/>
          </a:p>
          <a:p>
            <a:endParaRPr lang="fi-FI" dirty="0"/>
          </a:p>
        </p:txBody>
      </p:sp>
      <p:pic>
        <p:nvPicPr>
          <p:cNvPr id="4" name="Kuva 3"/>
          <p:cNvPicPr>
            <a:picLocks noChangeAspect="1"/>
          </p:cNvPicPr>
          <p:nvPr/>
        </p:nvPicPr>
        <p:blipFill>
          <a:blip r:embed="rId4"/>
          <a:stretch>
            <a:fillRect/>
          </a:stretch>
        </p:blipFill>
        <p:spPr>
          <a:xfrm>
            <a:off x="1097280" y="2277207"/>
            <a:ext cx="6096000" cy="3429000"/>
          </a:xfrm>
          <a:prstGeom prst="rect">
            <a:avLst/>
          </a:prstGeom>
        </p:spPr>
      </p:pic>
      <p:pic>
        <p:nvPicPr>
          <p:cNvPr id="5" name="Kuva 4"/>
          <p:cNvPicPr>
            <a:picLocks noChangeAspect="1"/>
          </p:cNvPicPr>
          <p:nvPr/>
        </p:nvPicPr>
        <p:blipFill>
          <a:blip r:embed="rId5"/>
          <a:stretch>
            <a:fillRect/>
          </a:stretch>
        </p:blipFill>
        <p:spPr>
          <a:xfrm>
            <a:off x="459105" y="0"/>
            <a:ext cx="11334750" cy="6743700"/>
          </a:xfrm>
          <a:prstGeom prst="rect">
            <a:avLst/>
          </a:prstGeom>
        </p:spPr>
      </p:pic>
    </p:spTree>
    <p:extLst>
      <p:ext uri="{BB962C8B-B14F-4D97-AF65-F5344CB8AC3E}">
        <p14:creationId xmlns:p14="http://schemas.microsoft.com/office/powerpoint/2010/main" val="75061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Rakenne </a:t>
            </a:r>
            <a:endParaRPr lang="fi-FI" dirty="0"/>
          </a:p>
        </p:txBody>
      </p:sp>
      <p:sp>
        <p:nvSpPr>
          <p:cNvPr id="3" name="Sisällön paikkamerkki 2"/>
          <p:cNvSpPr>
            <a:spLocks noGrp="1"/>
          </p:cNvSpPr>
          <p:nvPr>
            <p:ph idx="1"/>
          </p:nvPr>
        </p:nvSpPr>
        <p:spPr>
          <a:xfrm>
            <a:off x="1097280" y="1845734"/>
            <a:ext cx="4586068" cy="4023360"/>
          </a:xfrm>
        </p:spPr>
        <p:txBody>
          <a:bodyPr/>
          <a:lstStyle/>
          <a:p>
            <a:pPr>
              <a:buFont typeface="Arial" panose="020B0604020202020204" pitchFamily="34" charset="0"/>
              <a:buChar char="•"/>
            </a:pPr>
            <a:r>
              <a:rPr lang="fi-FI" dirty="0" smtClean="0"/>
              <a:t>Pieni koko (vaihtelee tosin paljon)</a:t>
            </a:r>
          </a:p>
          <a:p>
            <a:pPr>
              <a:buFont typeface="Arial" panose="020B0604020202020204" pitchFamily="34" charset="0"/>
              <a:buChar char="•"/>
            </a:pPr>
            <a:r>
              <a:rPr lang="fi-FI" dirty="0" err="1" smtClean="0"/>
              <a:t>Kapsidi</a:t>
            </a:r>
            <a:endParaRPr lang="fi-FI" dirty="0" smtClean="0"/>
          </a:p>
          <a:p>
            <a:pPr>
              <a:buFont typeface="Arial" panose="020B0604020202020204" pitchFamily="34" charset="0"/>
              <a:buChar char="•"/>
            </a:pPr>
            <a:r>
              <a:rPr lang="fi-FI" dirty="0" smtClean="0"/>
              <a:t>Perinnöllinen aines eli nukleiinihappo</a:t>
            </a:r>
          </a:p>
          <a:p>
            <a:pPr lvl="1">
              <a:buFont typeface="Arial" panose="020B0604020202020204" pitchFamily="34" charset="0"/>
              <a:buChar char="•"/>
            </a:pPr>
            <a:r>
              <a:rPr lang="fi-FI" dirty="0" smtClean="0"/>
              <a:t>Yksi- tai kaksijuosteinen</a:t>
            </a:r>
          </a:p>
          <a:p>
            <a:pPr lvl="1">
              <a:buFont typeface="Arial" panose="020B0604020202020204" pitchFamily="34" charset="0"/>
              <a:buChar char="•"/>
            </a:pPr>
            <a:r>
              <a:rPr lang="fi-FI" dirty="0" smtClean="0"/>
              <a:t>Rna tai dna </a:t>
            </a:r>
          </a:p>
          <a:p>
            <a:pPr>
              <a:buFont typeface="Arial" panose="020B0604020202020204" pitchFamily="34" charset="0"/>
              <a:buChar char="•"/>
            </a:pPr>
            <a:r>
              <a:rPr lang="fi-FI" dirty="0" smtClean="0"/>
              <a:t>Muutamia entsyymejä lisääntymiseen</a:t>
            </a:r>
          </a:p>
          <a:p>
            <a:pPr>
              <a:buFont typeface="Arial" panose="020B0604020202020204" pitchFamily="34" charset="0"/>
              <a:buChar char="•"/>
            </a:pPr>
            <a:r>
              <a:rPr lang="fi-FI" dirty="0" smtClean="0"/>
              <a:t>Lipidivaippa pinnalla proteiinimolekyylejä (tätä ei kaikilla)</a:t>
            </a:r>
          </a:p>
          <a:p>
            <a:endParaRPr lang="fi-FI" dirty="0"/>
          </a:p>
        </p:txBody>
      </p:sp>
      <p:pic>
        <p:nvPicPr>
          <p:cNvPr id="4" name="Kuva 3"/>
          <p:cNvPicPr>
            <a:picLocks noChangeAspect="1"/>
          </p:cNvPicPr>
          <p:nvPr/>
        </p:nvPicPr>
        <p:blipFill>
          <a:blip r:embed="rId3"/>
          <a:stretch>
            <a:fillRect/>
          </a:stretch>
        </p:blipFill>
        <p:spPr>
          <a:xfrm>
            <a:off x="6126480" y="1845734"/>
            <a:ext cx="4651717" cy="3488788"/>
          </a:xfrm>
          <a:prstGeom prst="rect">
            <a:avLst/>
          </a:prstGeom>
        </p:spPr>
      </p:pic>
    </p:spTree>
    <p:extLst>
      <p:ext uri="{BB962C8B-B14F-4D97-AF65-F5344CB8AC3E}">
        <p14:creationId xmlns:p14="http://schemas.microsoft.com/office/powerpoint/2010/main" val="325423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ällön paikkamerkki 3"/>
          <p:cNvPicPr>
            <a:picLocks noGrp="1" noChangeAspect="1"/>
          </p:cNvPicPr>
          <p:nvPr>
            <p:ph idx="1"/>
          </p:nvPr>
        </p:nvPicPr>
        <p:blipFill>
          <a:blip r:embed="rId3"/>
          <a:stretch>
            <a:fillRect/>
          </a:stretch>
        </p:blipFill>
        <p:spPr>
          <a:xfrm>
            <a:off x="120408" y="174308"/>
            <a:ext cx="5963035" cy="2990923"/>
          </a:xfrm>
          <a:prstGeom prst="rect">
            <a:avLst/>
          </a:prstGeom>
        </p:spPr>
      </p:pic>
      <p:pic>
        <p:nvPicPr>
          <p:cNvPr id="5" name="Kuva 4"/>
          <p:cNvPicPr>
            <a:picLocks noChangeAspect="1"/>
          </p:cNvPicPr>
          <p:nvPr/>
        </p:nvPicPr>
        <p:blipFill>
          <a:blip r:embed="rId4"/>
          <a:stretch>
            <a:fillRect/>
          </a:stretch>
        </p:blipFill>
        <p:spPr>
          <a:xfrm>
            <a:off x="120408" y="3294844"/>
            <a:ext cx="6076950" cy="3419475"/>
          </a:xfrm>
          <a:prstGeom prst="rect">
            <a:avLst/>
          </a:prstGeom>
        </p:spPr>
      </p:pic>
      <p:pic>
        <p:nvPicPr>
          <p:cNvPr id="6" name="Kuva 5"/>
          <p:cNvPicPr>
            <a:picLocks noChangeAspect="1"/>
          </p:cNvPicPr>
          <p:nvPr/>
        </p:nvPicPr>
        <p:blipFill>
          <a:blip r:embed="rId5"/>
          <a:stretch>
            <a:fillRect/>
          </a:stretch>
        </p:blipFill>
        <p:spPr>
          <a:xfrm>
            <a:off x="6197358" y="205447"/>
            <a:ext cx="2857500" cy="1600200"/>
          </a:xfrm>
          <a:prstGeom prst="rect">
            <a:avLst/>
          </a:prstGeom>
        </p:spPr>
      </p:pic>
      <p:pic>
        <p:nvPicPr>
          <p:cNvPr id="7" name="Kuva 6"/>
          <p:cNvPicPr>
            <a:picLocks noChangeAspect="1"/>
          </p:cNvPicPr>
          <p:nvPr/>
        </p:nvPicPr>
        <p:blipFill>
          <a:blip r:embed="rId6"/>
          <a:stretch>
            <a:fillRect/>
          </a:stretch>
        </p:blipFill>
        <p:spPr>
          <a:xfrm>
            <a:off x="6302179" y="2237569"/>
            <a:ext cx="4286250" cy="4476750"/>
          </a:xfrm>
          <a:prstGeom prst="rect">
            <a:avLst/>
          </a:prstGeom>
        </p:spPr>
      </p:pic>
      <p:pic>
        <p:nvPicPr>
          <p:cNvPr id="8" name="Kuva 7"/>
          <p:cNvPicPr>
            <a:picLocks noChangeAspect="1"/>
          </p:cNvPicPr>
          <p:nvPr/>
        </p:nvPicPr>
        <p:blipFill>
          <a:blip r:embed="rId7"/>
          <a:stretch>
            <a:fillRect/>
          </a:stretch>
        </p:blipFill>
        <p:spPr>
          <a:xfrm>
            <a:off x="9168773" y="26743"/>
            <a:ext cx="2944691" cy="2210826"/>
          </a:xfrm>
          <a:prstGeom prst="rect">
            <a:avLst/>
          </a:prstGeom>
        </p:spPr>
      </p:pic>
    </p:spTree>
    <p:extLst>
      <p:ext uri="{BB962C8B-B14F-4D97-AF65-F5344CB8AC3E}">
        <p14:creationId xmlns:p14="http://schemas.microsoft.com/office/powerpoint/2010/main" val="766164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ällön paikkamerkki 3"/>
          <p:cNvPicPr>
            <a:picLocks noGrp="1" noChangeAspect="1"/>
          </p:cNvPicPr>
          <p:nvPr>
            <p:ph idx="1"/>
          </p:nvPr>
        </p:nvPicPr>
        <p:blipFill>
          <a:blip r:embed="rId2"/>
          <a:stretch>
            <a:fillRect/>
          </a:stretch>
        </p:blipFill>
        <p:spPr>
          <a:xfrm>
            <a:off x="3169346" y="1940267"/>
            <a:ext cx="5913633" cy="3834716"/>
          </a:xfrm>
          <a:prstGeom prst="rect">
            <a:avLst/>
          </a:prstGeom>
        </p:spPr>
      </p:pic>
    </p:spTree>
    <p:extLst>
      <p:ext uri="{BB962C8B-B14F-4D97-AF65-F5344CB8AC3E}">
        <p14:creationId xmlns:p14="http://schemas.microsoft.com/office/powerpoint/2010/main" val="22734531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Toiminta </a:t>
            </a:r>
            <a:endParaRPr lang="fi-FI" dirty="0"/>
          </a:p>
        </p:txBody>
      </p:sp>
      <p:sp>
        <p:nvSpPr>
          <p:cNvPr id="3" name="Sisällön paikkamerkki 2"/>
          <p:cNvSpPr>
            <a:spLocks noGrp="1"/>
          </p:cNvSpPr>
          <p:nvPr>
            <p:ph idx="1"/>
          </p:nvPr>
        </p:nvSpPr>
        <p:spPr>
          <a:xfrm>
            <a:off x="1097280" y="1845734"/>
            <a:ext cx="5176911" cy="4161172"/>
          </a:xfrm>
        </p:spPr>
        <p:txBody>
          <a:bodyPr/>
          <a:lstStyle/>
          <a:p>
            <a:pPr>
              <a:buFont typeface="Arial" panose="020B0604020202020204" pitchFamily="34" charset="0"/>
              <a:buChar char="•"/>
            </a:pPr>
            <a:r>
              <a:rPr lang="fi-FI" sz="2400" u="sng" dirty="0" smtClean="0"/>
              <a:t>Tarvitsevat isännän</a:t>
            </a:r>
          </a:p>
          <a:p>
            <a:pPr lvl="1">
              <a:buFont typeface="Arial" panose="020B0604020202020204" pitchFamily="34" charset="0"/>
              <a:buChar char="•"/>
            </a:pPr>
            <a:r>
              <a:rPr lang="fi-FI" sz="2400" dirty="0" smtClean="0"/>
              <a:t>Osa spesifejä lajin suhteen</a:t>
            </a:r>
          </a:p>
          <a:p>
            <a:pPr lvl="1">
              <a:buFont typeface="Arial" panose="020B0604020202020204" pitchFamily="34" charset="0"/>
              <a:buChar char="•"/>
            </a:pPr>
            <a:r>
              <a:rPr lang="fi-FI" sz="2400" dirty="0" smtClean="0"/>
              <a:t>Osa zoonooseja (eläimestä ihmiseen</a:t>
            </a:r>
            <a:r>
              <a:rPr lang="fi-FI" sz="2400" dirty="0" smtClean="0"/>
              <a:t>)</a:t>
            </a:r>
          </a:p>
          <a:p>
            <a:pPr lvl="2">
              <a:buFont typeface="Arial" panose="020B0604020202020204" pitchFamily="34" charset="0"/>
              <a:buChar char="•"/>
            </a:pPr>
            <a:r>
              <a:rPr lang="fi-FI" sz="2000" dirty="0" smtClean="0"/>
              <a:t>TBE-virus </a:t>
            </a:r>
          </a:p>
          <a:p>
            <a:pPr lvl="2">
              <a:buFont typeface="Arial" panose="020B0604020202020204" pitchFamily="34" charset="0"/>
              <a:buChar char="•"/>
            </a:pPr>
            <a:r>
              <a:rPr lang="fi-FI" sz="2000" dirty="0" err="1" smtClean="0"/>
              <a:t>Puumalavirus</a:t>
            </a:r>
            <a:r>
              <a:rPr lang="fi-FI" sz="2000" dirty="0" smtClean="0"/>
              <a:t> </a:t>
            </a:r>
            <a:endParaRPr lang="fi-FI" sz="2000" dirty="0" smtClean="0"/>
          </a:p>
          <a:p>
            <a:pPr lvl="1">
              <a:buFont typeface="Arial" panose="020B0604020202020204" pitchFamily="34" charset="0"/>
              <a:buChar char="•"/>
            </a:pPr>
            <a:r>
              <a:rPr lang="fi-FI" sz="2400" dirty="0" smtClean="0"/>
              <a:t>Moni spesifi solutyypin suhteen</a:t>
            </a:r>
          </a:p>
          <a:p>
            <a:pPr lvl="2">
              <a:buFont typeface="Arial" panose="020B0604020202020204" pitchFamily="34" charset="0"/>
              <a:buChar char="•"/>
            </a:pPr>
            <a:r>
              <a:rPr lang="fi-FI" sz="1800" dirty="0" smtClean="0"/>
              <a:t>HIV </a:t>
            </a:r>
            <a:r>
              <a:rPr lang="fi-FI" sz="1800" dirty="0" smtClean="0">
                <a:sym typeface="Wingdings" panose="05000000000000000000" pitchFamily="2" charset="2"/>
              </a:rPr>
              <a:t> auttaja-T-solut</a:t>
            </a:r>
          </a:p>
          <a:p>
            <a:pPr lvl="2">
              <a:buFont typeface="Arial" panose="020B0604020202020204" pitchFamily="34" charset="0"/>
              <a:buChar char="•"/>
            </a:pPr>
            <a:r>
              <a:rPr lang="fi-FI" sz="1800" dirty="0" smtClean="0">
                <a:sym typeface="Wingdings" panose="05000000000000000000" pitchFamily="2" charset="2"/>
              </a:rPr>
              <a:t>Polio  hermosolut </a:t>
            </a:r>
          </a:p>
        </p:txBody>
      </p:sp>
    </p:spTree>
    <p:extLst>
      <p:ext uri="{BB962C8B-B14F-4D97-AF65-F5344CB8AC3E}">
        <p14:creationId xmlns:p14="http://schemas.microsoft.com/office/powerpoint/2010/main" val="330514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1097280" y="1845734"/>
            <a:ext cx="4832465" cy="4023360"/>
          </a:xfrm>
        </p:spPr>
        <p:txBody>
          <a:bodyPr/>
          <a:lstStyle/>
          <a:p>
            <a:pPr lvl="0">
              <a:buClr>
                <a:srgbClr val="E48312"/>
              </a:buClr>
              <a:buFont typeface="Arial" panose="020B0604020202020204" pitchFamily="34" charset="0"/>
              <a:buChar char="•"/>
            </a:pPr>
            <a:r>
              <a:rPr lang="fi-FI" u="sng" dirty="0">
                <a:solidFill>
                  <a:srgbClr val="000000">
                    <a:lumMod val="75000"/>
                    <a:lumOff val="25000"/>
                  </a:srgbClr>
                </a:solidFill>
                <a:sym typeface="Wingdings" panose="05000000000000000000" pitchFamily="2" charset="2"/>
              </a:rPr>
              <a:t>Lisääntyminen</a:t>
            </a:r>
          </a:p>
          <a:p>
            <a:pPr marL="544068" lvl="1" indent="-342900">
              <a:buClr>
                <a:srgbClr val="E48312"/>
              </a:buClr>
              <a:buFont typeface="+mj-lt"/>
              <a:buAutoNum type="alphaLcParenR"/>
            </a:pPr>
            <a:r>
              <a:rPr lang="fi-FI" sz="2000" dirty="0">
                <a:solidFill>
                  <a:srgbClr val="000000">
                    <a:lumMod val="75000"/>
                    <a:lumOff val="25000"/>
                  </a:srgbClr>
                </a:solidFill>
                <a:sym typeface="Wingdings" panose="05000000000000000000" pitchFamily="2" charset="2"/>
              </a:rPr>
              <a:t>Vaiheet: </a:t>
            </a:r>
          </a:p>
          <a:p>
            <a:pPr marL="726948" lvl="2" indent="-342900">
              <a:buClr>
                <a:srgbClr val="E48312"/>
              </a:buClr>
              <a:buFont typeface="+mj-lt"/>
              <a:buAutoNum type="arabicPeriod"/>
            </a:pPr>
            <a:r>
              <a:rPr lang="fi-FI" sz="2000" dirty="0">
                <a:solidFill>
                  <a:srgbClr val="000000">
                    <a:lumMod val="75000"/>
                    <a:lumOff val="25000"/>
                  </a:srgbClr>
                </a:solidFill>
                <a:sym typeface="Wingdings" panose="05000000000000000000" pitchFamily="2" charset="2"/>
              </a:rPr>
              <a:t>Kiinnittyminen ja tunkeutuminen</a:t>
            </a:r>
          </a:p>
          <a:p>
            <a:pPr marL="726948" lvl="2" indent="-342900">
              <a:buClr>
                <a:srgbClr val="E48312"/>
              </a:buClr>
              <a:buFont typeface="+mj-lt"/>
              <a:buAutoNum type="arabicPeriod"/>
            </a:pPr>
            <a:r>
              <a:rPr lang="fi-FI" sz="2000" dirty="0">
                <a:solidFill>
                  <a:srgbClr val="000000">
                    <a:lumMod val="75000"/>
                    <a:lumOff val="25000"/>
                  </a:srgbClr>
                </a:solidFill>
                <a:sym typeface="Wingdings" panose="05000000000000000000" pitchFamily="2" charset="2"/>
              </a:rPr>
              <a:t>Perintöaineksen vapautuminen</a:t>
            </a:r>
          </a:p>
          <a:p>
            <a:pPr marL="726948" lvl="2" indent="-342900">
              <a:buClr>
                <a:srgbClr val="E48312"/>
              </a:buClr>
              <a:buFont typeface="+mj-lt"/>
              <a:buAutoNum type="arabicPeriod"/>
            </a:pPr>
            <a:r>
              <a:rPr lang="fi-FI" sz="2000" dirty="0">
                <a:solidFill>
                  <a:srgbClr val="000000">
                    <a:lumMod val="75000"/>
                    <a:lumOff val="25000"/>
                  </a:srgbClr>
                </a:solidFill>
                <a:sym typeface="Wingdings" panose="05000000000000000000" pitchFamily="2" charset="2"/>
              </a:rPr>
              <a:t>Uusien osien valmistus (tässä vaihtelua riippuen virustyypistä)</a:t>
            </a:r>
          </a:p>
          <a:p>
            <a:pPr marL="726948" lvl="2" indent="-342900">
              <a:buClr>
                <a:srgbClr val="E48312"/>
              </a:buClr>
              <a:buFont typeface="+mj-lt"/>
              <a:buAutoNum type="arabicPeriod"/>
            </a:pPr>
            <a:r>
              <a:rPr lang="fi-FI" sz="2000" dirty="0">
                <a:solidFill>
                  <a:srgbClr val="000000">
                    <a:lumMod val="75000"/>
                    <a:lumOff val="25000"/>
                  </a:srgbClr>
                </a:solidFill>
                <a:sym typeface="Wingdings" panose="05000000000000000000" pitchFamily="2" charset="2"/>
              </a:rPr>
              <a:t>Osien kokoaminen</a:t>
            </a:r>
          </a:p>
          <a:p>
            <a:pPr marL="726948" lvl="2" indent="-342900">
              <a:buClr>
                <a:srgbClr val="E48312"/>
              </a:buClr>
              <a:buFont typeface="+mj-lt"/>
              <a:buAutoNum type="arabicPeriod"/>
            </a:pPr>
            <a:r>
              <a:rPr lang="fi-FI" sz="2000" dirty="0">
                <a:solidFill>
                  <a:srgbClr val="000000">
                    <a:lumMod val="75000"/>
                    <a:lumOff val="25000"/>
                  </a:srgbClr>
                </a:solidFill>
                <a:sym typeface="Wingdings" panose="05000000000000000000" pitchFamily="2" charset="2"/>
              </a:rPr>
              <a:t>Uusien virusten vapautuminen</a:t>
            </a:r>
            <a:endParaRPr lang="fi-FI" sz="2000" dirty="0">
              <a:solidFill>
                <a:srgbClr val="000000">
                  <a:lumMod val="75000"/>
                  <a:lumOff val="25000"/>
                </a:srgbClr>
              </a:solidFill>
            </a:endParaRPr>
          </a:p>
          <a:p>
            <a:endParaRPr lang="fi-FI" dirty="0"/>
          </a:p>
        </p:txBody>
      </p:sp>
      <p:pic>
        <p:nvPicPr>
          <p:cNvPr id="4" name="Kuva 3"/>
          <p:cNvPicPr>
            <a:picLocks noChangeAspect="1"/>
          </p:cNvPicPr>
          <p:nvPr/>
        </p:nvPicPr>
        <p:blipFill>
          <a:blip r:embed="rId3"/>
          <a:stretch>
            <a:fillRect/>
          </a:stretch>
        </p:blipFill>
        <p:spPr>
          <a:xfrm>
            <a:off x="6209880" y="1994939"/>
            <a:ext cx="4945800" cy="3181428"/>
          </a:xfrm>
          <a:prstGeom prst="rect">
            <a:avLst/>
          </a:prstGeom>
        </p:spPr>
      </p:pic>
    </p:spTree>
    <p:extLst>
      <p:ext uri="{BB962C8B-B14F-4D97-AF65-F5344CB8AC3E}">
        <p14:creationId xmlns:p14="http://schemas.microsoft.com/office/powerpoint/2010/main" val="251081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a:xfrm>
            <a:off x="1097280" y="1845734"/>
            <a:ext cx="5767754" cy="4023360"/>
          </a:xfrm>
        </p:spPr>
        <p:txBody>
          <a:bodyPr/>
          <a:lstStyle/>
          <a:p>
            <a:pPr marL="457200" indent="-457200">
              <a:buFont typeface="+mj-lt"/>
              <a:buAutoNum type="alphaLcParenR" startAt="2"/>
            </a:pPr>
            <a:r>
              <a:rPr lang="fi-FI" dirty="0" smtClean="0"/>
              <a:t>Dna -viruksen lisääntyminen</a:t>
            </a:r>
          </a:p>
          <a:p>
            <a:pPr>
              <a:buFont typeface="Arial" panose="020B0604020202020204" pitchFamily="34" charset="0"/>
              <a:buChar char="•"/>
            </a:pPr>
            <a:r>
              <a:rPr lang="fi-FI" dirty="0" smtClean="0"/>
              <a:t>Virusperimä tumaan</a:t>
            </a:r>
          </a:p>
          <a:p>
            <a:pPr>
              <a:buFont typeface="Arial" panose="020B0604020202020204" pitchFamily="34" charset="0"/>
              <a:buChar char="•"/>
            </a:pPr>
            <a:r>
              <a:rPr lang="fi-FI" dirty="0" smtClean="0"/>
              <a:t>Kiinnittyminen </a:t>
            </a:r>
            <a:r>
              <a:rPr lang="fi-FI" dirty="0" err="1" smtClean="0"/>
              <a:t>kormosomiin</a:t>
            </a:r>
            <a:endParaRPr lang="fi-FI" dirty="0" smtClean="0"/>
          </a:p>
          <a:p>
            <a:pPr>
              <a:buFont typeface="Arial" panose="020B0604020202020204" pitchFamily="34" charset="0"/>
              <a:buChar char="•"/>
            </a:pPr>
            <a:r>
              <a:rPr lang="fi-FI" dirty="0" smtClean="0"/>
              <a:t>Solu valmistaa virusten proteiineja proteiinisynteesissä</a:t>
            </a:r>
          </a:p>
          <a:p>
            <a:pPr>
              <a:buFont typeface="Arial" panose="020B0604020202020204" pitchFamily="34" charset="0"/>
              <a:buChar char="•"/>
            </a:pPr>
            <a:endParaRPr lang="fi-FI" dirty="0"/>
          </a:p>
        </p:txBody>
      </p:sp>
      <p:pic>
        <p:nvPicPr>
          <p:cNvPr id="4" name="Kuva 3"/>
          <p:cNvPicPr>
            <a:picLocks noChangeAspect="1"/>
          </p:cNvPicPr>
          <p:nvPr/>
        </p:nvPicPr>
        <p:blipFill>
          <a:blip r:embed="rId3"/>
          <a:stretch>
            <a:fillRect/>
          </a:stretch>
        </p:blipFill>
        <p:spPr>
          <a:xfrm>
            <a:off x="7470824" y="1993076"/>
            <a:ext cx="3586382" cy="3306644"/>
          </a:xfrm>
          <a:prstGeom prst="rect">
            <a:avLst/>
          </a:prstGeom>
        </p:spPr>
      </p:pic>
    </p:spTree>
    <p:extLst>
      <p:ext uri="{BB962C8B-B14F-4D97-AF65-F5344CB8AC3E}">
        <p14:creationId xmlns:p14="http://schemas.microsoft.com/office/powerpoint/2010/main" val="358542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a:xfrm>
            <a:off x="1097280" y="1845734"/>
            <a:ext cx="4473526" cy="4023360"/>
          </a:xfrm>
        </p:spPr>
        <p:txBody>
          <a:bodyPr/>
          <a:lstStyle/>
          <a:p>
            <a:pPr marL="457200" indent="-457200">
              <a:buFont typeface="+mj-lt"/>
              <a:buAutoNum type="alphaLcParenR" startAt="3"/>
            </a:pPr>
            <a:r>
              <a:rPr lang="fi-FI" dirty="0" err="1" smtClean="0"/>
              <a:t>Retroviruksen</a:t>
            </a:r>
            <a:r>
              <a:rPr lang="fi-FI" dirty="0" smtClean="0"/>
              <a:t> lisääntyminen</a:t>
            </a:r>
          </a:p>
          <a:p>
            <a:pPr>
              <a:buFont typeface="Arial" panose="020B0604020202020204" pitchFamily="34" charset="0"/>
              <a:buChar char="•"/>
            </a:pPr>
            <a:r>
              <a:rPr lang="fi-FI" dirty="0" smtClean="0"/>
              <a:t>Viruksen käänteiskopioijaentsyymi muuttaa viruksen rna:n kaksijuosteiseksi dna:ksi</a:t>
            </a:r>
          </a:p>
          <a:p>
            <a:pPr>
              <a:buFont typeface="Arial" panose="020B0604020202020204" pitchFamily="34" charset="0"/>
              <a:buChar char="•"/>
            </a:pPr>
            <a:r>
              <a:rPr lang="fi-FI" dirty="0" smtClean="0"/>
              <a:t>Dna osaksi isäntäsolun dna:ta</a:t>
            </a:r>
          </a:p>
          <a:p>
            <a:pPr>
              <a:buFont typeface="Arial" panose="020B0604020202020204" pitchFamily="34" charset="0"/>
              <a:buChar char="•"/>
            </a:pPr>
            <a:r>
              <a:rPr lang="fi-FI" dirty="0" smtClean="0"/>
              <a:t>Solu tuottaa virus-rna:ta</a:t>
            </a:r>
          </a:p>
          <a:p>
            <a:pPr lvl="1">
              <a:buFont typeface="Arial" panose="020B0604020202020204" pitchFamily="34" charset="0"/>
              <a:buChar char="•"/>
            </a:pPr>
            <a:r>
              <a:rPr lang="fi-FI" dirty="0" smtClean="0"/>
              <a:t>Osa viruksen rna:ta</a:t>
            </a:r>
          </a:p>
          <a:p>
            <a:pPr lvl="1">
              <a:buFont typeface="Arial" panose="020B0604020202020204" pitchFamily="34" charset="0"/>
              <a:buChar char="•"/>
            </a:pPr>
            <a:r>
              <a:rPr lang="fi-FI" dirty="0" smtClean="0"/>
              <a:t>Osa lähetti-rna:ta, josta viruksen proteiinit tuotetaan</a:t>
            </a:r>
            <a:endParaRPr lang="fi-FI" dirty="0"/>
          </a:p>
        </p:txBody>
      </p:sp>
      <p:pic>
        <p:nvPicPr>
          <p:cNvPr id="4" name="Kuva 3"/>
          <p:cNvPicPr>
            <a:picLocks noChangeAspect="1"/>
          </p:cNvPicPr>
          <p:nvPr/>
        </p:nvPicPr>
        <p:blipFill>
          <a:blip r:embed="rId3"/>
          <a:stretch>
            <a:fillRect/>
          </a:stretch>
        </p:blipFill>
        <p:spPr>
          <a:xfrm>
            <a:off x="5837361" y="2083406"/>
            <a:ext cx="5318319" cy="3351068"/>
          </a:xfrm>
          <a:prstGeom prst="rect">
            <a:avLst/>
          </a:prstGeom>
        </p:spPr>
      </p:pic>
    </p:spTree>
    <p:extLst>
      <p:ext uri="{BB962C8B-B14F-4D97-AF65-F5344CB8AC3E}">
        <p14:creationId xmlns:p14="http://schemas.microsoft.com/office/powerpoint/2010/main" val="178229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Retro">
  <a:themeElements>
    <a:clrScheme name="Retro">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220</TotalTime>
  <Words>1623</Words>
  <Application>Microsoft Office PowerPoint</Application>
  <PresentationFormat>Laajakuva</PresentationFormat>
  <Paragraphs>105</Paragraphs>
  <Slides>14</Slides>
  <Notes>11</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14</vt:i4>
      </vt:variant>
    </vt:vector>
  </HeadingPairs>
  <TitlesOfParts>
    <vt:vector size="19" baseType="lpstr">
      <vt:lpstr>Arial</vt:lpstr>
      <vt:lpstr>Calibri</vt:lpstr>
      <vt:lpstr>Calibri Light</vt:lpstr>
      <vt:lpstr>Wingdings</vt:lpstr>
      <vt:lpstr>Retro</vt:lpstr>
      <vt:lpstr>Virukset </vt:lpstr>
      <vt:lpstr>PowerPoint-esitys</vt:lpstr>
      <vt:lpstr>Rakenne </vt:lpstr>
      <vt:lpstr>PowerPoint-esitys</vt:lpstr>
      <vt:lpstr>PowerPoint-esitys</vt:lpstr>
      <vt:lpstr>Toiminta </vt:lpstr>
      <vt:lpstr>PowerPoint-esitys</vt:lpstr>
      <vt:lpstr>PowerPoint-esitys</vt:lpstr>
      <vt:lpstr>PowerPoint-esitys</vt:lpstr>
      <vt:lpstr>Ryhmätyö (3-4 hlö ryhmät)</vt:lpstr>
      <vt:lpstr>PowerPoint-esitys</vt:lpstr>
      <vt:lpstr>PowerPoint-esitys</vt:lpstr>
      <vt:lpstr>Merkitys ihmiselle</vt:lpstr>
      <vt:lpstr>Tehtävät </vt:lpstr>
    </vt:vector>
  </TitlesOfParts>
  <Company>Jämsän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Virukset </dc:title>
  <dc:creator>Iisa Orell</dc:creator>
  <cp:lastModifiedBy>Iisa Orell</cp:lastModifiedBy>
  <cp:revision>41</cp:revision>
  <dcterms:created xsi:type="dcterms:W3CDTF">2018-07-05T19:54:45Z</dcterms:created>
  <dcterms:modified xsi:type="dcterms:W3CDTF">2018-07-09T20:11:24Z</dcterms:modified>
</cp:coreProperties>
</file>