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-1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248F-545C-4EAF-891D-138F405E294C}" type="datetimeFigureOut">
              <a:rPr lang="fi-FI" smtClean="0"/>
              <a:t>16.9.2018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8A114-4A3A-4F6A-A8A5-5F77D82807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25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Kullakin ihmisellä on omanlaisensa kuviointi silmän värikalvossa eli</a:t>
            </a:r>
            <a:r>
              <a:rPr lang="fi-FI" baseline="0" dirty="0" smtClean="0"/>
              <a:t> iiriksessä. Kuviointi erilainen jopa identtisillä kaksosilla. Iiris voidaan kuvata helposti erikoiskameralla ja kuvia hyödynnetään yksilöntunnistuksessa. On nopea ja varma, koska iiris on vakaa osa silmää.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A114-4A3A-4F6A-A8A5-5F77D828078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Kasvonpiirteet, silmien iiris, sormenjälki,</a:t>
            </a:r>
            <a:r>
              <a:rPr lang="fi-FI" baseline="0" dirty="0" smtClean="0"/>
              <a:t> korvan muoto, ominaishaju, puheääni ja kävelytapa. Sormenjäljessä, kaaret, silmukat ja kierteet, jotka ovat aina yksilöllisiä. Paljon käytetty rikostutkinnassa. Sormen päissä harjanteita, joihin jää paljon likaa ja rasvaa </a:t>
            </a:r>
            <a:r>
              <a:rPr lang="fi-FI" baseline="0" dirty="0" smtClean="0">
                <a:sym typeface="Wingdings" panose="05000000000000000000" pitchFamily="2" charset="2"/>
              </a:rPr>
              <a:t> saadaan esiin erilaisilla kemiallisilla menetelmillä.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A114-4A3A-4F6A-A8A5-5F77D828078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84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Toistojaksot: geenien ulkopuoliset jaksot, joissa esiintyy paljon perinnöllistä  muuntelua. Tunnetut</a:t>
            </a:r>
            <a:r>
              <a:rPr lang="fi-FI" baseline="0" dirty="0" smtClean="0"/>
              <a:t> toistojaksot ihmisellä. Niissä 2-5 </a:t>
            </a:r>
            <a:r>
              <a:rPr lang="fi-FI" baseline="0" dirty="0" err="1" smtClean="0"/>
              <a:t>nukleotidin</a:t>
            </a:r>
            <a:r>
              <a:rPr lang="fi-FI" baseline="0" dirty="0" smtClean="0"/>
              <a:t> jaksoja, jotka toistuvat kymmeniä tai satoja kertoja. Eri yksilöillä toistojaksojen määrä vaihtelee. DNA profiili muodostetaan monistamalla tietyn henkilön toistojaksoja </a:t>
            </a:r>
            <a:r>
              <a:rPr lang="fi-FI" baseline="0" dirty="0" err="1" smtClean="0"/>
              <a:t>pdr:llä</a:t>
            </a:r>
            <a:r>
              <a:rPr lang="fi-FI" baseline="0" dirty="0" smtClean="0"/>
              <a:t> ja sen jälkeen erotellaan elektroforeesilla. Muodostuu yksilöllinen koodi näistä toistojaksoista. </a:t>
            </a:r>
          </a:p>
          <a:p>
            <a:endParaRPr lang="fi-FI" baseline="0" dirty="0" smtClean="0"/>
          </a:p>
          <a:p>
            <a:r>
              <a:rPr lang="fi-FI" baseline="0" dirty="0" smtClean="0"/>
              <a:t>Isyystutkimus: Puolet perimästä äidiltä ja puolet isältä. Perustuu myös toistojaksoihin. Lapsella pitäisi olla samankaltaisia toistojaksoja kuin äidillä ja isällä. Jos lapselta löytyy äidin toistojaksojen </a:t>
            </a:r>
            <a:r>
              <a:rPr lang="fi-FI" baseline="0" dirty="0" err="1" smtClean="0"/>
              <a:t>liäksi</a:t>
            </a:r>
            <a:r>
              <a:rPr lang="fi-FI" baseline="0" dirty="0" smtClean="0"/>
              <a:t> useampia sellaisia toistojaksoja, joita isäehdokkaalla ei ole, on todennäköistä, että </a:t>
            </a:r>
            <a:r>
              <a:rPr lang="fi-FI" baseline="0" dirty="0" err="1" smtClean="0"/>
              <a:t>häne</a:t>
            </a:r>
            <a:r>
              <a:rPr lang="fi-FI" baseline="0" dirty="0" smtClean="0"/>
              <a:t> i ole lapsen isä. </a:t>
            </a:r>
          </a:p>
          <a:p>
            <a:endParaRPr lang="fi-FI" baseline="0" dirty="0" smtClean="0"/>
          </a:p>
          <a:p>
            <a:r>
              <a:rPr lang="fi-FI" baseline="0" dirty="0" smtClean="0"/>
              <a:t>Sukulaisuussuhteiden selvittäminen: Yksilöiden alkuperän, sukulaisuussuhteiden ja muuttoliikkeiden selvittäminen perustuu Y-kromosomissa ja </a:t>
            </a:r>
            <a:r>
              <a:rPr lang="fi-FI" baseline="0" dirty="0" err="1" smtClean="0"/>
              <a:t>mitokondrioissa</a:t>
            </a:r>
            <a:r>
              <a:rPr lang="fi-FI" baseline="0" dirty="0" smtClean="0"/>
              <a:t> esiintyviin </a:t>
            </a:r>
            <a:r>
              <a:rPr lang="fi-FI" baseline="0" dirty="0" err="1" smtClean="0"/>
              <a:t>snipeihin</a:t>
            </a:r>
            <a:r>
              <a:rPr lang="fi-FI" baseline="0" dirty="0" smtClean="0"/>
              <a:t> eli yhden </a:t>
            </a:r>
            <a:r>
              <a:rPr lang="fi-FI" baseline="0" dirty="0" err="1" smtClean="0"/>
              <a:t>nukleotidin</a:t>
            </a:r>
            <a:r>
              <a:rPr lang="fi-FI" baseline="0" dirty="0" smtClean="0"/>
              <a:t> muutoksiin perimässä ja niiden selvittämiseen. </a:t>
            </a:r>
            <a:r>
              <a:rPr lang="fi-FI" baseline="0" dirty="0" err="1" smtClean="0"/>
              <a:t>Snipejä</a:t>
            </a:r>
            <a:r>
              <a:rPr lang="fi-FI" baseline="0" dirty="0" smtClean="0"/>
              <a:t> esiintyy perimässä noin 100-300 </a:t>
            </a:r>
            <a:r>
              <a:rPr lang="fi-FI" baseline="0" dirty="0" err="1" smtClean="0"/>
              <a:t>nukleotidin</a:t>
            </a:r>
            <a:r>
              <a:rPr lang="fi-FI" baseline="0" dirty="0" smtClean="0"/>
              <a:t> välein. Ne ovat syynä </a:t>
            </a:r>
            <a:r>
              <a:rPr lang="fi-FI" baseline="0" dirty="0" err="1" smtClean="0"/>
              <a:t>perinnöllisisn</a:t>
            </a:r>
            <a:r>
              <a:rPr lang="fi-FI" baseline="0" dirty="0" smtClean="0"/>
              <a:t> eroihin. Myös koko genomin sekvensoinnilla saadaan nämä erot esiin. </a:t>
            </a:r>
          </a:p>
          <a:p>
            <a:endParaRPr lang="fi-FI" baseline="0" dirty="0" smtClean="0"/>
          </a:p>
          <a:p>
            <a:r>
              <a:rPr lang="fi-FI" baseline="0" dirty="0" smtClean="0"/>
              <a:t>Rikospaikkatutkimuksissa hyödynnetään paikalta löytynyttä dna:ta (sylki, sperma, ihonäyte, hiukset….) </a:t>
            </a:r>
            <a:r>
              <a:rPr lang="fi-FI" baseline="0" dirty="0" err="1" smtClean="0"/>
              <a:t>pienesätkin</a:t>
            </a:r>
            <a:r>
              <a:rPr lang="fi-FI" baseline="0" dirty="0" smtClean="0"/>
              <a:t> määrästä iso määrä </a:t>
            </a:r>
            <a:r>
              <a:rPr lang="fi-FI" baseline="0" dirty="0" err="1" smtClean="0"/>
              <a:t>pcr:llä</a:t>
            </a:r>
            <a:r>
              <a:rPr lang="fi-FI" baseline="0" dirty="0" smtClean="0"/>
              <a:t> (oltava äärimmäisen </a:t>
            </a:r>
            <a:r>
              <a:rPr lang="fi-FI" baseline="0" dirty="0" err="1" smtClean="0"/>
              <a:t>kliinsitä</a:t>
            </a:r>
            <a:r>
              <a:rPr lang="fi-FI" baseline="0" dirty="0" smtClean="0"/>
              <a:t>, jotta </a:t>
            </a:r>
            <a:r>
              <a:rPr lang="fi-FI" baseline="0" dirty="0" err="1" smtClean="0"/>
              <a:t>analysointiatekevän</a:t>
            </a:r>
            <a:r>
              <a:rPr lang="fi-FI" baseline="0" dirty="0" smtClean="0"/>
              <a:t> henkilön dna:ta ei joudu näytteeseen. Monistetut toistojaksot erotellaan elektroforeesilla ja dna-profiili voidaan piirtää tietyllä tietokoneohjelmalla käyriksi. Näytteiden profiileja voidaan verrata ja jos toistojaksot ovat samanlaisia, on näyte peräisin epäillystä henkilöstä.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A114-4A3A-4F6A-A8A5-5F77D828078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25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Evoluution aikana dna:ssa on </a:t>
            </a:r>
            <a:r>
              <a:rPr lang="fi-FI" dirty="0" err="1" smtClean="0"/>
              <a:t>taoahtunut</a:t>
            </a:r>
            <a:r>
              <a:rPr lang="fi-FI" dirty="0" smtClean="0"/>
              <a:t> tasaisella nopeudella muutoksia. Eläimillä esim. </a:t>
            </a:r>
            <a:r>
              <a:rPr lang="fi-FI" dirty="0" err="1" smtClean="0"/>
              <a:t>mitokondrioidengeenien</a:t>
            </a:r>
            <a:r>
              <a:rPr lang="fi-FI" baseline="0" dirty="0" smtClean="0"/>
              <a:t> tietyt dna-jaksot. Kun kyseisistä jaksoista selvitetään emäsjärjestys saadaan tuotettua lajille ominainen viivakoodi. Se helpottaa ja nopeuttaa uusien lajien tunnistusta ja vanhojen luokittelua. ON olemassa eliöiden dna-viivakoodien </a:t>
            </a:r>
            <a:r>
              <a:rPr lang="fi-FI" baseline="0" dirty="0" err="1" smtClean="0"/>
              <a:t>kv</a:t>
            </a:r>
            <a:r>
              <a:rPr lang="fi-FI" baseline="0" dirty="0" smtClean="0"/>
              <a:t> tietokanta. Kun verrataan </a:t>
            </a:r>
            <a:r>
              <a:rPr lang="fi-FI" baseline="0" dirty="0" err="1" smtClean="0"/>
              <a:t>minkätahansa</a:t>
            </a:r>
            <a:r>
              <a:rPr lang="fi-FI" baseline="0" dirty="0" smtClean="0"/>
              <a:t> eliön viivakoodia tietokannan </a:t>
            </a:r>
            <a:r>
              <a:rPr lang="fi-FI" baseline="0" dirty="0" err="1" smtClean="0"/>
              <a:t>tunnsitettuihin</a:t>
            </a:r>
            <a:r>
              <a:rPr lang="fi-FI" baseline="0" dirty="0" smtClean="0"/>
              <a:t> ja </a:t>
            </a:r>
            <a:r>
              <a:rPr lang="fi-FI" baseline="0" dirty="0" err="1" smtClean="0"/>
              <a:t>luiókiteltuihin</a:t>
            </a:r>
            <a:r>
              <a:rPr lang="fi-FI" baseline="0" dirty="0" smtClean="0"/>
              <a:t> viivakoodeihin, voidaan tunnistaa </a:t>
            </a:r>
            <a:r>
              <a:rPr lang="fi-FI" baseline="0" smtClean="0"/>
              <a:t>eliö tarkasti.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A114-4A3A-4F6A-A8A5-5F77D828078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77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"/>
            <a:ext cx="762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9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Yksilöntunnistus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20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Biometrinen tunnistus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0045" y="1654232"/>
            <a:ext cx="4371109" cy="4024125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Biologisten ominaisuuksien perusteella</a:t>
            </a:r>
          </a:p>
          <a:p>
            <a:r>
              <a:rPr lang="fi-FI" dirty="0" smtClean="0"/>
              <a:t>Edut: </a:t>
            </a:r>
            <a:endParaRPr lang="fi-FI" dirty="0"/>
          </a:p>
          <a:p>
            <a:pPr lvl="1"/>
            <a:r>
              <a:rPr lang="fi-FI" dirty="0" smtClean="0"/>
              <a:t>Automatisoitua</a:t>
            </a:r>
          </a:p>
          <a:p>
            <a:pPr lvl="1"/>
            <a:r>
              <a:rPr lang="fi-FI" dirty="0" smtClean="0"/>
              <a:t>Nopeaa</a:t>
            </a:r>
          </a:p>
          <a:p>
            <a:pPr lvl="1"/>
            <a:r>
              <a:rPr lang="fi-FI" dirty="0" smtClean="0"/>
              <a:t>Aina mukana </a:t>
            </a:r>
          </a:p>
          <a:p>
            <a:r>
              <a:rPr lang="fi-FI" dirty="0" smtClean="0"/>
              <a:t>Hyödynnys: </a:t>
            </a:r>
          </a:p>
          <a:p>
            <a:pPr lvl="1"/>
            <a:r>
              <a:rPr lang="fi-FI" dirty="0" smtClean="0"/>
              <a:t>Avain</a:t>
            </a:r>
          </a:p>
          <a:p>
            <a:pPr lvl="1"/>
            <a:r>
              <a:rPr lang="fi-FI" dirty="0" smtClean="0"/>
              <a:t>Kulkulupa</a:t>
            </a:r>
          </a:p>
          <a:p>
            <a:pPr lvl="1"/>
            <a:r>
              <a:rPr lang="fi-FI" dirty="0" smtClean="0"/>
              <a:t>Salasana </a:t>
            </a:r>
          </a:p>
          <a:p>
            <a:pPr lvl="1"/>
            <a:r>
              <a:rPr lang="fi-FI" dirty="0" smtClean="0"/>
              <a:t>Yksilöidyt asetukset</a:t>
            </a:r>
          </a:p>
          <a:p>
            <a:pPr lvl="1"/>
            <a:r>
              <a:rPr lang="fi-FI" dirty="0" smtClean="0"/>
              <a:t>Käyttöluvat </a:t>
            </a:r>
          </a:p>
          <a:p>
            <a:pPr lvl="1"/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420" y="2614179"/>
            <a:ext cx="4371398" cy="26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DNA:n analysointi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1723506"/>
            <a:ext cx="6781800" cy="4067694"/>
          </a:xfrm>
        </p:spPr>
        <p:txBody>
          <a:bodyPr>
            <a:normAutofit/>
          </a:bodyPr>
          <a:lstStyle/>
          <a:p>
            <a:r>
              <a:rPr lang="fi-FI" dirty="0"/>
              <a:t>Menetelmät: </a:t>
            </a:r>
          </a:p>
          <a:p>
            <a:pPr lvl="1"/>
            <a:r>
              <a:rPr lang="fi-FI" dirty="0"/>
              <a:t>DNA:n toistojaksot </a:t>
            </a:r>
            <a:r>
              <a:rPr lang="fi-FI" dirty="0">
                <a:sym typeface="Wingdings" panose="05000000000000000000" pitchFamily="2" charset="2"/>
              </a:rPr>
              <a:t> DNA –tunniste eli DNA-</a:t>
            </a:r>
            <a:r>
              <a:rPr lang="fi-FI" dirty="0" err="1">
                <a:sym typeface="Wingdings" panose="05000000000000000000" pitchFamily="2" charset="2"/>
              </a:rPr>
              <a:t>profilili</a:t>
            </a:r>
            <a:endParaRPr lang="fi-FI" dirty="0"/>
          </a:p>
          <a:p>
            <a:r>
              <a:rPr lang="fi-FI" dirty="0" smtClean="0"/>
              <a:t>Hyödynnys: </a:t>
            </a:r>
          </a:p>
          <a:p>
            <a:pPr lvl="1"/>
            <a:r>
              <a:rPr lang="fi-FI" dirty="0" smtClean="0"/>
              <a:t>Isyystutkimukset</a:t>
            </a:r>
          </a:p>
          <a:p>
            <a:pPr lvl="1"/>
            <a:r>
              <a:rPr lang="fi-FI" dirty="0" smtClean="0"/>
              <a:t>Vainajien henkilöllisyyden selvittäminen</a:t>
            </a:r>
          </a:p>
          <a:p>
            <a:pPr lvl="1"/>
            <a:r>
              <a:rPr lang="fi-FI" dirty="0" smtClean="0"/>
              <a:t>Sukulaisuussuhteiden selvittäminen</a:t>
            </a:r>
          </a:p>
          <a:p>
            <a:pPr lvl="1"/>
            <a:r>
              <a:rPr lang="fi-FI" dirty="0" smtClean="0"/>
              <a:t>Rikospaikkatutkimukset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425" y="3606217"/>
            <a:ext cx="2390775" cy="29908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664" y="173527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Menetelmät: </a:t>
            </a:r>
          </a:p>
          <a:p>
            <a:pPr lvl="1"/>
            <a:r>
              <a:rPr lang="fi-FI" dirty="0" smtClean="0"/>
              <a:t>DNA-viivakoodi </a:t>
            </a:r>
          </a:p>
          <a:p>
            <a:r>
              <a:rPr lang="fi-FI" dirty="0" smtClean="0"/>
              <a:t>Hyödynnys: </a:t>
            </a:r>
          </a:p>
          <a:p>
            <a:pPr lvl="1"/>
            <a:r>
              <a:rPr lang="fi-FI" dirty="0" smtClean="0"/>
              <a:t>Lajitunnistus</a:t>
            </a:r>
          </a:p>
          <a:p>
            <a:pPr lvl="2"/>
            <a:r>
              <a:rPr lang="fi-FI" dirty="0" smtClean="0"/>
              <a:t>Salametsästys</a:t>
            </a:r>
          </a:p>
          <a:p>
            <a:pPr lvl="2"/>
            <a:r>
              <a:rPr lang="fi-FI" dirty="0" smtClean="0"/>
              <a:t>Vieraslajit</a:t>
            </a:r>
          </a:p>
          <a:p>
            <a:pPr lvl="2"/>
            <a:r>
              <a:rPr lang="fi-FI" dirty="0" smtClean="0"/>
              <a:t>Huumekasvit</a:t>
            </a:r>
          </a:p>
          <a:p>
            <a:pPr lvl="2"/>
            <a:r>
              <a:rPr lang="fi-FI" dirty="0" smtClean="0"/>
              <a:t>Muuntogeeniset lajikkeet </a:t>
            </a:r>
          </a:p>
          <a:p>
            <a:pPr lvl="2"/>
            <a:r>
              <a:rPr lang="fi-FI" dirty="0" smtClean="0"/>
              <a:t>Puhdasrotuisuuden tarkistus </a:t>
            </a:r>
          </a:p>
        </p:txBody>
      </p:sp>
    </p:spTree>
    <p:extLst>
      <p:ext uri="{BB962C8B-B14F-4D97-AF65-F5344CB8AC3E}">
        <p14:creationId xmlns:p14="http://schemas.microsoft.com/office/powerpoint/2010/main" val="37121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94</TotalTime>
  <Words>417</Words>
  <Application>Microsoft Office PowerPoint</Application>
  <PresentationFormat>Laajakuva</PresentationFormat>
  <Paragraphs>44</Paragraphs>
  <Slides>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</vt:lpstr>
      <vt:lpstr>Tiivistymisjuova</vt:lpstr>
      <vt:lpstr>PowerPoint-esitys</vt:lpstr>
      <vt:lpstr>Yksilöntunnistus</vt:lpstr>
      <vt:lpstr>Biometrinen tunnistus</vt:lpstr>
      <vt:lpstr>DNA:n analysointi</vt:lpstr>
      <vt:lpstr>PowerPoint-esitys</vt:lpstr>
    </vt:vector>
  </TitlesOfParts>
  <Company>Jämsän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Iisa Orell</dc:creator>
  <cp:lastModifiedBy>Iisa Orell</cp:lastModifiedBy>
  <cp:revision>10</cp:revision>
  <dcterms:created xsi:type="dcterms:W3CDTF">2018-09-16T17:38:19Z</dcterms:created>
  <dcterms:modified xsi:type="dcterms:W3CDTF">2018-09-16T19:12:28Z</dcterms:modified>
</cp:coreProperties>
</file>