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60" r:id="rId5"/>
    <p:sldId id="259" r:id="rId6"/>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9" d="100"/>
          <a:sy n="69" d="100"/>
        </p:scale>
        <p:origin x="78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F538D2-6750-4522-86D6-DA32458E1359}" type="datetimeFigureOut">
              <a:rPr lang="fi-FI" smtClean="0"/>
              <a:t>13.9.2018</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E729C5-99FB-4C09-9E96-5276CB7412AE}" type="slidenum">
              <a:rPr lang="fi-FI" smtClean="0"/>
              <a:t>‹#›</a:t>
            </a:fld>
            <a:endParaRPr lang="fi-FI"/>
          </a:p>
        </p:txBody>
      </p:sp>
    </p:spTree>
    <p:extLst>
      <p:ext uri="{BB962C8B-B14F-4D97-AF65-F5344CB8AC3E}">
        <p14:creationId xmlns:p14="http://schemas.microsoft.com/office/powerpoint/2010/main" val="1254330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Haittavaikutuksia, kuten lievät taudin oireet jne. </a:t>
            </a:r>
          </a:p>
          <a:p>
            <a:r>
              <a:rPr lang="fi-FI" dirty="0" smtClean="0"/>
              <a:t>Pintaproteiinit </a:t>
            </a:r>
            <a:r>
              <a:rPr lang="fi-FI" dirty="0" err="1" smtClean="0"/>
              <a:t>antigeneissa</a:t>
            </a:r>
            <a:r>
              <a:rPr lang="fi-FI" dirty="0" smtClean="0"/>
              <a:t> ne, jotka imusolut</a:t>
            </a:r>
            <a:r>
              <a:rPr lang="fi-FI" baseline="0" dirty="0" smtClean="0"/>
              <a:t> tunnistavat ja aloittavat vasta-ainetuotannon</a:t>
            </a:r>
            <a:endParaRPr lang="fi-FI" dirty="0"/>
          </a:p>
        </p:txBody>
      </p:sp>
      <p:sp>
        <p:nvSpPr>
          <p:cNvPr id="4" name="Dian numeron paikkamerkki 3"/>
          <p:cNvSpPr>
            <a:spLocks noGrp="1"/>
          </p:cNvSpPr>
          <p:nvPr>
            <p:ph type="sldNum" sz="quarter" idx="10"/>
          </p:nvPr>
        </p:nvSpPr>
        <p:spPr/>
        <p:txBody>
          <a:bodyPr/>
          <a:lstStyle/>
          <a:p>
            <a:fld id="{BBE729C5-99FB-4C09-9E96-5276CB7412AE}" type="slidenum">
              <a:rPr lang="fi-FI" smtClean="0"/>
              <a:t>2</a:t>
            </a:fld>
            <a:endParaRPr lang="fi-FI"/>
          </a:p>
        </p:txBody>
      </p:sp>
    </p:spTree>
    <p:extLst>
      <p:ext uri="{BB962C8B-B14F-4D97-AF65-F5344CB8AC3E}">
        <p14:creationId xmlns:p14="http://schemas.microsoft.com/office/powerpoint/2010/main" val="3781300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smtClean="0"/>
          </a:p>
          <a:p>
            <a:r>
              <a:rPr lang="fi-FI" dirty="0" smtClean="0"/>
              <a:t>käymisastia (Mikrobiologia) astia, jossa luodaan säädellyt ympäristöolosuhteet (lämpötila, pH-arvo, ilmastus ym.) mikrobien kasvulle</a:t>
            </a:r>
          </a:p>
          <a:p>
            <a:r>
              <a:rPr lang="fi-FI" dirty="0" smtClean="0"/>
              <a:t>Antibiootit homeiden valmistamia aineita, joilla tappavat bakteereita,</a:t>
            </a:r>
            <a:r>
              <a:rPr lang="fi-FI" baseline="0" dirty="0" smtClean="0"/>
              <a:t> estävät niiden kasvua tai estävät lisääntymästä. </a:t>
            </a:r>
          </a:p>
          <a:p>
            <a:r>
              <a:rPr lang="fi-FI" baseline="0" dirty="0" smtClean="0"/>
              <a:t>Mutaatiot saattavat tehostaa tuotantoa. </a:t>
            </a:r>
          </a:p>
          <a:p>
            <a:r>
              <a:rPr lang="fi-FI" baseline="0" dirty="0" smtClean="0"/>
              <a:t>Hybridiantibiootit sisältävät kahden antibiootin rakenteelliset </a:t>
            </a:r>
            <a:r>
              <a:rPr lang="fi-FI" baseline="0" dirty="0" err="1" smtClean="0"/>
              <a:t>ominasuudet</a:t>
            </a:r>
            <a:r>
              <a:rPr lang="fi-FI" baseline="0" dirty="0" smtClean="0"/>
              <a:t> </a:t>
            </a:r>
            <a:r>
              <a:rPr lang="fi-FI" baseline="0" dirty="0" smtClean="0">
                <a:sym typeface="Wingdings" panose="05000000000000000000" pitchFamily="2" charset="2"/>
              </a:rPr>
              <a:t> geenien yhdistäminen taustalla</a:t>
            </a:r>
          </a:p>
          <a:p>
            <a:endParaRPr lang="fi-FI" dirty="0"/>
          </a:p>
        </p:txBody>
      </p:sp>
      <p:sp>
        <p:nvSpPr>
          <p:cNvPr id="4" name="Dian numeron paikkamerkki 3"/>
          <p:cNvSpPr>
            <a:spLocks noGrp="1"/>
          </p:cNvSpPr>
          <p:nvPr>
            <p:ph type="sldNum" sz="quarter" idx="10"/>
          </p:nvPr>
        </p:nvSpPr>
        <p:spPr/>
        <p:txBody>
          <a:bodyPr/>
          <a:lstStyle/>
          <a:p>
            <a:fld id="{BBE729C5-99FB-4C09-9E96-5276CB7412AE}" type="slidenum">
              <a:rPr lang="fi-FI" smtClean="0"/>
              <a:t>3</a:t>
            </a:fld>
            <a:endParaRPr lang="fi-FI"/>
          </a:p>
        </p:txBody>
      </p:sp>
    </p:spTree>
    <p:extLst>
      <p:ext uri="{BB962C8B-B14F-4D97-AF65-F5344CB8AC3E}">
        <p14:creationId xmlns:p14="http://schemas.microsoft.com/office/powerpoint/2010/main" val="2218868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Bakteeri- ja </a:t>
            </a:r>
            <a:r>
              <a:rPr lang="fi-FI" dirty="0" err="1" smtClean="0"/>
              <a:t>hiivasoluviljemissä</a:t>
            </a:r>
            <a:r>
              <a:rPr lang="fi-FI" dirty="0" smtClean="0"/>
              <a:t>,</a:t>
            </a:r>
            <a:r>
              <a:rPr lang="fi-FI" baseline="0" dirty="0" smtClean="0"/>
              <a:t> joihin siirretty ko. proteiinia koodaava geeni. Puhdasta ja tehokasta. Aiemmin elämistä eristettiin </a:t>
            </a:r>
            <a:r>
              <a:rPr lang="fi-FI" baseline="0" dirty="0" smtClean="0">
                <a:sym typeface="Wingdings" panose="05000000000000000000" pitchFamily="2" charset="2"/>
              </a:rPr>
              <a:t> allergisoivaa. Muiden </a:t>
            </a:r>
            <a:r>
              <a:rPr lang="fi-FI" baseline="0" dirty="0" err="1" smtClean="0">
                <a:sym typeface="Wingdings" panose="05000000000000000000" pitchFamily="2" charset="2"/>
              </a:rPr>
              <a:t>lääkekeiden</a:t>
            </a:r>
            <a:r>
              <a:rPr lang="fi-FI" baseline="0" dirty="0" smtClean="0">
                <a:sym typeface="Wingdings" panose="05000000000000000000" pitchFamily="2" charset="2"/>
              </a:rPr>
              <a:t> tms. valmistaminen mikrobeissa on hankalaa, koska Mikrobisolujen taidot loppuvat kesken esimerkiksi tarpeellisten sokeriosien lisäämisessä proteiineihin ja mutkikkaiden proteiinien oikeanlaisessa laskostamisessa. Tällöin tarvitaan vähintään nisäkässoluviljelmiä, ja erityisen monimutkaisia proteiineja pystytään usein valmistamaan vain siirtogeenisissä eläimissä.</a:t>
            </a:r>
          </a:p>
          <a:p>
            <a:r>
              <a:rPr lang="fi-FI" baseline="0" dirty="0" smtClean="0">
                <a:sym typeface="Wingdings" panose="05000000000000000000" pitchFamily="2" charset="2"/>
              </a:rPr>
              <a:t>Interferonit estävät virusten lisääntymisen. Solu, johon virus tunkeutuu  tuottaa viruksen osia mutta myös interferonia  virukset eivät pääse lisääntymään viereisissä soluissa. Tartunnan eteneminen estyy, Tuotetaan Kolibakteereissa  virustautien ehkäisy, </a:t>
            </a:r>
            <a:r>
              <a:rPr lang="fi-FI" baseline="0" dirty="0" err="1" smtClean="0">
                <a:sym typeface="Wingdings" panose="05000000000000000000" pitchFamily="2" charset="2"/>
              </a:rPr>
              <a:t>MS-tauti</a:t>
            </a:r>
            <a:r>
              <a:rPr lang="fi-FI" baseline="0" dirty="0" smtClean="0">
                <a:sym typeface="Wingdings" panose="05000000000000000000" pitchFamily="2" charset="2"/>
              </a:rPr>
              <a:t>, ja eräät syöpätyypit. </a:t>
            </a:r>
          </a:p>
          <a:p>
            <a:endParaRPr lang="fi-FI" baseline="0" dirty="0" smtClean="0">
              <a:sym typeface="Wingdings" panose="05000000000000000000" pitchFamily="2" charset="2"/>
            </a:endParaRPr>
          </a:p>
          <a:p>
            <a:r>
              <a:rPr lang="fi-FI" baseline="0" dirty="0" err="1" smtClean="0">
                <a:sym typeface="Wingdings" panose="05000000000000000000" pitchFamily="2" charset="2"/>
              </a:rPr>
              <a:t>Monoklonaaliset</a:t>
            </a:r>
            <a:r>
              <a:rPr lang="fi-FI" baseline="0" dirty="0" smtClean="0">
                <a:sym typeface="Wingdings" panose="05000000000000000000" pitchFamily="2" charset="2"/>
              </a:rPr>
              <a:t> vasta-aineet  täsmällisempää syöpien hoitoa. Ei tuhoa terveitä soluja. Kehossa niitä tuottavat B-imusolut, tunnistavat antigeenistä vain yhden osan. Tunnistavat syöpäsolun pinnan </a:t>
            </a:r>
            <a:r>
              <a:rPr lang="fi-FI" baseline="0" dirty="0" err="1" smtClean="0">
                <a:sym typeface="Wingdings" panose="05000000000000000000" pitchFamily="2" charset="2"/>
              </a:rPr>
              <a:t>antigeeneina</a:t>
            </a:r>
            <a:r>
              <a:rPr lang="fi-FI" baseline="0" dirty="0" smtClean="0">
                <a:sym typeface="Wingdings" panose="05000000000000000000" pitchFamily="2" charset="2"/>
              </a:rPr>
              <a:t> toimivat reseptorit ja tarttuvat niihin   hidastavat näin solun jakautumista ja aktivoivat kehon omaa puolustusjärjestelmää. </a:t>
            </a:r>
            <a:r>
              <a:rPr lang="fi-FI" baseline="0" dirty="0" err="1" smtClean="0">
                <a:sym typeface="Wingdings" panose="05000000000000000000" pitchFamily="2" charset="2"/>
              </a:rPr>
              <a:t>Monoklonaalisella</a:t>
            </a:r>
            <a:r>
              <a:rPr lang="fi-FI" baseline="0" dirty="0" smtClean="0">
                <a:sym typeface="Wingdings" panose="05000000000000000000" pitchFamily="2" charset="2"/>
              </a:rPr>
              <a:t> vasta-aineella tarkoitetaan yhden antigeenin tietylle </a:t>
            </a:r>
            <a:r>
              <a:rPr lang="fi-FI" baseline="0" dirty="0" err="1" smtClean="0">
                <a:sym typeface="Wingdings" panose="05000000000000000000" pitchFamily="2" charset="2"/>
              </a:rPr>
              <a:t>epitoopille</a:t>
            </a:r>
            <a:r>
              <a:rPr lang="fi-FI" baseline="0" dirty="0" smtClean="0">
                <a:sym typeface="Wingdings" panose="05000000000000000000" pitchFamily="2" charset="2"/>
              </a:rPr>
              <a:t> spesifistä vasta-ainetta, joka on yhdestä B-imusolusta peräisin olevan, identtisen solukloonin tuottamaa. Koska vasta-ainetta tuottavat B-imusolut pystyvät kasvamaan vain rajoitetun ajan soluviljelmässä, </a:t>
            </a:r>
            <a:r>
              <a:rPr lang="fi-FI" baseline="0" dirty="0" err="1" smtClean="0">
                <a:sym typeface="Wingdings" panose="05000000000000000000" pitchFamily="2" charset="2"/>
              </a:rPr>
              <a:t>monoklonaalisten</a:t>
            </a:r>
            <a:r>
              <a:rPr lang="fi-FI" baseline="0" dirty="0" smtClean="0">
                <a:sym typeface="Wingdings" panose="05000000000000000000" pitchFamily="2" charset="2"/>
              </a:rPr>
              <a:t> vasta-aineiden tuottamisessa käytetään apuna keinotekoisia soluhybridejä. Näissä nk. </a:t>
            </a:r>
            <a:r>
              <a:rPr lang="fi-FI" baseline="0" dirty="0" err="1" smtClean="0">
                <a:sym typeface="Wingdings" panose="05000000000000000000" pitchFamily="2" charset="2"/>
              </a:rPr>
              <a:t>hybridoomasoluissa</a:t>
            </a:r>
            <a:r>
              <a:rPr lang="fi-FI" baseline="0" dirty="0" smtClean="0">
                <a:sym typeface="Wingdings" panose="05000000000000000000" pitchFamily="2" charset="2"/>
              </a:rPr>
              <a:t> yhdistyvät haluttua vasta-ainetta tuottava B-imusolu sekä pahanlaatuinen ja jatkuvasti jakautuva </a:t>
            </a:r>
            <a:r>
              <a:rPr lang="fi-FI" baseline="0" dirty="0" err="1" smtClean="0">
                <a:sym typeface="Wingdings" panose="05000000000000000000" pitchFamily="2" charset="2"/>
              </a:rPr>
              <a:t>myeloomasolu</a:t>
            </a:r>
            <a:r>
              <a:rPr lang="fi-FI" baseline="0" dirty="0" smtClean="0">
                <a:sym typeface="Wingdings" panose="05000000000000000000" pitchFamily="2" charset="2"/>
              </a:rPr>
              <a:t>.</a:t>
            </a:r>
          </a:p>
          <a:p>
            <a:endParaRPr lang="fi-FI" baseline="0" dirty="0" smtClean="0">
              <a:sym typeface="Wingdings" panose="05000000000000000000" pitchFamily="2" charset="2"/>
            </a:endParaRPr>
          </a:p>
          <a:p>
            <a:r>
              <a:rPr lang="fi-FI" baseline="0" dirty="0" smtClean="0">
                <a:sym typeface="Wingdings" panose="05000000000000000000" pitchFamily="2" charset="2"/>
              </a:rPr>
              <a:t> </a:t>
            </a:r>
          </a:p>
          <a:p>
            <a:endParaRPr lang="fi-FI" baseline="0" dirty="0" smtClean="0">
              <a:sym typeface="Wingdings" panose="05000000000000000000" pitchFamily="2" charset="2"/>
            </a:endParaRPr>
          </a:p>
          <a:p>
            <a:endParaRPr lang="fi-FI" baseline="0" dirty="0" smtClean="0">
              <a:sym typeface="Wingdings" panose="05000000000000000000" pitchFamily="2" charset="2"/>
            </a:endParaRPr>
          </a:p>
          <a:p>
            <a:r>
              <a:rPr lang="fi-FI" baseline="0" dirty="0" smtClean="0">
                <a:sym typeface="Wingdings" panose="05000000000000000000" pitchFamily="2" charset="2"/>
              </a:rPr>
              <a:t> </a:t>
            </a:r>
          </a:p>
          <a:p>
            <a:endParaRPr lang="fi-FI" baseline="0" dirty="0" smtClean="0">
              <a:sym typeface="Wingdings" panose="05000000000000000000" pitchFamily="2" charset="2"/>
            </a:endParaRPr>
          </a:p>
          <a:p>
            <a:r>
              <a:rPr lang="fi-FI" baseline="0" dirty="0" err="1" smtClean="0">
                <a:sym typeface="Wingdings" panose="05000000000000000000" pitchFamily="2" charset="2"/>
              </a:rPr>
              <a:t>Monoklonaalisten</a:t>
            </a:r>
            <a:r>
              <a:rPr lang="fi-FI" baseline="0" dirty="0" smtClean="0">
                <a:sym typeface="Wingdings" panose="05000000000000000000" pitchFamily="2" charset="2"/>
              </a:rPr>
              <a:t> vasta-aineiden tuotto aloitetaan immunisoimalla hiiri halutulla kohdeantigeenillä. Eläimen annetaan tuottaa vasta-aineita, minkä jälkeen perna poistetaan ja hajotetaan yksittäisiksi soluiksi. Solut fuusioidaan </a:t>
            </a:r>
            <a:r>
              <a:rPr lang="fi-FI" baseline="0" dirty="0" err="1" smtClean="0">
                <a:sym typeface="Wingdings" panose="05000000000000000000" pitchFamily="2" charset="2"/>
              </a:rPr>
              <a:t>myeloomasolujen</a:t>
            </a:r>
            <a:r>
              <a:rPr lang="fi-FI" baseline="0" dirty="0" smtClean="0">
                <a:sym typeface="Wingdings" panose="05000000000000000000" pitchFamily="2" charset="2"/>
              </a:rPr>
              <a:t> kanssa, ja muodostuneet </a:t>
            </a:r>
            <a:r>
              <a:rPr lang="fi-FI" baseline="0" dirty="0" err="1" smtClean="0">
                <a:sym typeface="Wingdings" panose="05000000000000000000" pitchFamily="2" charset="2"/>
              </a:rPr>
              <a:t>hybridoomasolut</a:t>
            </a:r>
            <a:r>
              <a:rPr lang="fi-FI" baseline="0" dirty="0" smtClean="0">
                <a:sym typeface="Wingdings" panose="05000000000000000000" pitchFamily="2" charset="2"/>
              </a:rPr>
              <a:t> valikoidaan erilleen fuusioitumattomista soluista käyttämällä selektiivistä kasvatusliuosta, jossa ainoastaan fuusioituneet solut pystyvät kasvamaan.</a:t>
            </a:r>
          </a:p>
          <a:p>
            <a:endParaRPr lang="fi-FI" baseline="0" dirty="0" smtClean="0">
              <a:sym typeface="Wingdings" panose="05000000000000000000" pitchFamily="2" charset="2"/>
            </a:endParaRPr>
          </a:p>
          <a:p>
            <a:r>
              <a:rPr lang="fi-FI" baseline="0" dirty="0" smtClean="0">
                <a:sym typeface="Wingdings" panose="05000000000000000000" pitchFamily="2" charset="2"/>
              </a:rPr>
              <a:t> </a:t>
            </a:r>
          </a:p>
          <a:p>
            <a:endParaRPr lang="fi-FI" baseline="0" dirty="0" smtClean="0">
              <a:sym typeface="Wingdings" panose="05000000000000000000" pitchFamily="2" charset="2"/>
            </a:endParaRPr>
          </a:p>
          <a:p>
            <a:endParaRPr lang="fi-FI" baseline="0" dirty="0" smtClean="0">
              <a:sym typeface="Wingdings" panose="05000000000000000000" pitchFamily="2" charset="2"/>
            </a:endParaRPr>
          </a:p>
          <a:p>
            <a:r>
              <a:rPr lang="fi-FI" baseline="0" dirty="0" smtClean="0">
                <a:sym typeface="Wingdings" panose="05000000000000000000" pitchFamily="2" charset="2"/>
              </a:rPr>
              <a:t> </a:t>
            </a:r>
          </a:p>
          <a:p>
            <a:endParaRPr lang="fi-FI" baseline="0" dirty="0" smtClean="0">
              <a:sym typeface="Wingdings" panose="05000000000000000000" pitchFamily="2" charset="2"/>
            </a:endParaRPr>
          </a:p>
          <a:p>
            <a:r>
              <a:rPr lang="fi-FI" baseline="0" dirty="0" smtClean="0">
                <a:sym typeface="Wingdings" panose="05000000000000000000" pitchFamily="2" charset="2"/>
              </a:rPr>
              <a:t>Koska pernakudoksen imusolut tuottavat vasta-aineita saman antigeenin eri </a:t>
            </a:r>
            <a:r>
              <a:rPr lang="fi-FI" baseline="0" dirty="0" err="1" smtClean="0">
                <a:sym typeface="Wingdings" panose="05000000000000000000" pitchFamily="2" charset="2"/>
              </a:rPr>
              <a:t>epitoopeille</a:t>
            </a:r>
            <a:r>
              <a:rPr lang="fi-FI" baseline="0" dirty="0" smtClean="0">
                <a:sym typeface="Wingdings" panose="05000000000000000000" pitchFamily="2" charset="2"/>
              </a:rPr>
              <a:t>, jokaisen yksittäisen </a:t>
            </a:r>
            <a:r>
              <a:rPr lang="fi-FI" baseline="0" dirty="0" err="1" smtClean="0">
                <a:sym typeface="Wingdings" panose="05000000000000000000" pitchFamily="2" charset="2"/>
              </a:rPr>
              <a:t>hybridoomasolun</a:t>
            </a:r>
            <a:r>
              <a:rPr lang="fi-FI" baseline="0" dirty="0" smtClean="0">
                <a:sym typeface="Wingdings" panose="05000000000000000000" pitchFamily="2" charset="2"/>
              </a:rPr>
              <a:t> muodostamaa solukloonia viljellään muista erillään, ja solukloonit testataan. Haluttua </a:t>
            </a:r>
            <a:r>
              <a:rPr lang="fi-FI" baseline="0" dirty="0" err="1" smtClean="0">
                <a:sym typeface="Wingdings" panose="05000000000000000000" pitchFamily="2" charset="2"/>
              </a:rPr>
              <a:t>monoklonaalista</a:t>
            </a:r>
            <a:r>
              <a:rPr lang="fi-FI" baseline="0" dirty="0" smtClean="0">
                <a:sym typeface="Wingdings" panose="05000000000000000000" pitchFamily="2" charset="2"/>
              </a:rPr>
              <a:t> vasta-ainetta tuottavaa solukloonia voidaan kasvattaa joko soluviljelmässä tai sopivassa kohde-eläimessä, ja tuottaa näin suuria määriä vasta-ainetta.</a:t>
            </a:r>
          </a:p>
          <a:p>
            <a:endParaRPr lang="fi-FI" baseline="0" dirty="0" smtClean="0">
              <a:sym typeface="Wingdings" panose="05000000000000000000" pitchFamily="2" charset="2"/>
            </a:endParaRPr>
          </a:p>
          <a:p>
            <a:r>
              <a:rPr lang="fi-FI" baseline="0" dirty="0" smtClean="0">
                <a:sym typeface="Wingdings" panose="05000000000000000000" pitchFamily="2" charset="2"/>
              </a:rPr>
              <a:t>Solusalpaaja on syöpäsoluja tuhoava </a:t>
            </a:r>
            <a:r>
              <a:rPr lang="fi-FI" baseline="0" dirty="0" err="1" smtClean="0">
                <a:sym typeface="Wingdings" panose="05000000000000000000" pitchFamily="2" charset="2"/>
              </a:rPr>
              <a:t>tuhoava</a:t>
            </a:r>
            <a:r>
              <a:rPr lang="fi-FI" baseline="0" dirty="0" smtClean="0">
                <a:sym typeface="Wingdings" panose="05000000000000000000" pitchFamily="2" charset="2"/>
              </a:rPr>
              <a:t> lääke. Aktivoituu, kun tunkeutuu soluun. Rintasyövän hoidossa käytetty. </a:t>
            </a:r>
            <a:endParaRPr lang="fi-FI" dirty="0"/>
          </a:p>
        </p:txBody>
      </p:sp>
      <p:sp>
        <p:nvSpPr>
          <p:cNvPr id="4" name="Dian numeron paikkamerkki 3"/>
          <p:cNvSpPr>
            <a:spLocks noGrp="1"/>
          </p:cNvSpPr>
          <p:nvPr>
            <p:ph type="sldNum" sz="quarter" idx="10"/>
          </p:nvPr>
        </p:nvSpPr>
        <p:spPr/>
        <p:txBody>
          <a:bodyPr/>
          <a:lstStyle/>
          <a:p>
            <a:fld id="{BBE729C5-99FB-4C09-9E96-5276CB7412AE}" type="slidenum">
              <a:rPr lang="fi-FI" smtClean="0"/>
              <a:t>4</a:t>
            </a:fld>
            <a:endParaRPr lang="fi-FI"/>
          </a:p>
        </p:txBody>
      </p:sp>
    </p:spTree>
    <p:extLst>
      <p:ext uri="{BB962C8B-B14F-4D97-AF65-F5344CB8AC3E}">
        <p14:creationId xmlns:p14="http://schemas.microsoft.com/office/powerpoint/2010/main" val="2638795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Apuna antibioottiresistenssiongelmaan!</a:t>
            </a:r>
            <a:endParaRPr lang="fi-FI" dirty="0"/>
          </a:p>
        </p:txBody>
      </p:sp>
      <p:sp>
        <p:nvSpPr>
          <p:cNvPr id="4" name="Dian numeron paikkamerkki 3"/>
          <p:cNvSpPr>
            <a:spLocks noGrp="1"/>
          </p:cNvSpPr>
          <p:nvPr>
            <p:ph type="sldNum" sz="quarter" idx="10"/>
          </p:nvPr>
        </p:nvSpPr>
        <p:spPr/>
        <p:txBody>
          <a:bodyPr/>
          <a:lstStyle/>
          <a:p>
            <a:fld id="{BBE729C5-99FB-4C09-9E96-5276CB7412AE}" type="slidenum">
              <a:rPr lang="fi-FI" smtClean="0"/>
              <a:t>5</a:t>
            </a:fld>
            <a:endParaRPr lang="fi-FI"/>
          </a:p>
        </p:txBody>
      </p:sp>
    </p:spTree>
    <p:extLst>
      <p:ext uri="{BB962C8B-B14F-4D97-AF65-F5344CB8AC3E}">
        <p14:creationId xmlns:p14="http://schemas.microsoft.com/office/powerpoint/2010/main" val="1000834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52DE160F-116B-4953-8A6B-8766A9CA8F12}" type="datetimeFigureOut">
              <a:rPr lang="fi-FI" smtClean="0"/>
              <a:t>13.9.2018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FE41097A-AF76-4F78-83B2-68676F1DA251}" type="slidenum">
              <a:rPr lang="fi-FI" smtClean="0"/>
              <a:t>‹#›</a:t>
            </a:fld>
            <a:endParaRPr lang="fi-FI"/>
          </a:p>
        </p:txBody>
      </p:sp>
    </p:spTree>
    <p:extLst>
      <p:ext uri="{BB962C8B-B14F-4D97-AF65-F5344CB8AC3E}">
        <p14:creationId xmlns:p14="http://schemas.microsoft.com/office/powerpoint/2010/main" val="1282442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52DE160F-116B-4953-8A6B-8766A9CA8F12}" type="datetimeFigureOut">
              <a:rPr lang="fi-FI" smtClean="0"/>
              <a:t>13.9.2018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FE41097A-AF76-4F78-83B2-68676F1DA251}" type="slidenum">
              <a:rPr lang="fi-FI" smtClean="0"/>
              <a:t>‹#›</a:t>
            </a:fld>
            <a:endParaRPr lang="fi-FI"/>
          </a:p>
        </p:txBody>
      </p:sp>
    </p:spTree>
    <p:extLst>
      <p:ext uri="{BB962C8B-B14F-4D97-AF65-F5344CB8AC3E}">
        <p14:creationId xmlns:p14="http://schemas.microsoft.com/office/powerpoint/2010/main" val="2717087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52DE160F-116B-4953-8A6B-8766A9CA8F12}" type="datetimeFigureOut">
              <a:rPr lang="fi-FI" smtClean="0"/>
              <a:t>13.9.2018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FE41097A-AF76-4F78-83B2-68676F1DA251}" type="slidenum">
              <a:rPr lang="fi-FI" smtClean="0"/>
              <a:t>‹#›</a:t>
            </a:fld>
            <a:endParaRPr lang="fi-FI"/>
          </a:p>
        </p:txBody>
      </p:sp>
    </p:spTree>
    <p:extLst>
      <p:ext uri="{BB962C8B-B14F-4D97-AF65-F5344CB8AC3E}">
        <p14:creationId xmlns:p14="http://schemas.microsoft.com/office/powerpoint/2010/main" val="4212791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52DE160F-116B-4953-8A6B-8766A9CA8F12}" type="datetimeFigureOut">
              <a:rPr lang="fi-FI" smtClean="0"/>
              <a:t>13.9.2018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FE41097A-AF76-4F78-83B2-68676F1DA251}" type="slidenum">
              <a:rPr lang="fi-FI" smtClean="0"/>
              <a:t>‹#›</a:t>
            </a:fld>
            <a:endParaRPr lang="fi-FI"/>
          </a:p>
        </p:txBody>
      </p:sp>
    </p:spTree>
    <p:extLst>
      <p:ext uri="{BB962C8B-B14F-4D97-AF65-F5344CB8AC3E}">
        <p14:creationId xmlns:p14="http://schemas.microsoft.com/office/powerpoint/2010/main" val="466888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smtClean="0"/>
              <a:t>Muokkaa perustyyl. napsautt.</a:t>
            </a:r>
            <a:endParaRPr lang="fi-FI"/>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a:t>
            </a:r>
          </a:p>
        </p:txBody>
      </p:sp>
      <p:sp>
        <p:nvSpPr>
          <p:cNvPr id="4" name="Päivämäärän paikkamerkki 3"/>
          <p:cNvSpPr>
            <a:spLocks noGrp="1"/>
          </p:cNvSpPr>
          <p:nvPr>
            <p:ph type="dt" sz="half" idx="10"/>
          </p:nvPr>
        </p:nvSpPr>
        <p:spPr/>
        <p:txBody>
          <a:bodyPr/>
          <a:lstStyle/>
          <a:p>
            <a:fld id="{52DE160F-116B-4953-8A6B-8766A9CA8F12}" type="datetimeFigureOut">
              <a:rPr lang="fi-FI" smtClean="0"/>
              <a:t>13.9.2018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FE41097A-AF76-4F78-83B2-68676F1DA251}" type="slidenum">
              <a:rPr lang="fi-FI" smtClean="0"/>
              <a:t>‹#›</a:t>
            </a:fld>
            <a:endParaRPr lang="fi-FI"/>
          </a:p>
        </p:txBody>
      </p:sp>
    </p:spTree>
    <p:extLst>
      <p:ext uri="{BB962C8B-B14F-4D97-AF65-F5344CB8AC3E}">
        <p14:creationId xmlns:p14="http://schemas.microsoft.com/office/powerpoint/2010/main" val="2620629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838200" y="1825625"/>
            <a:ext cx="5181600" cy="435133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6172200" y="1825625"/>
            <a:ext cx="5181600" cy="435133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52DE160F-116B-4953-8A6B-8766A9CA8F12}" type="datetimeFigureOut">
              <a:rPr lang="fi-FI" smtClean="0"/>
              <a:t>13.9.2018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FE41097A-AF76-4F78-83B2-68676F1DA251}" type="slidenum">
              <a:rPr lang="fi-FI" smtClean="0"/>
              <a:t>‹#›</a:t>
            </a:fld>
            <a:endParaRPr lang="fi-FI"/>
          </a:p>
        </p:txBody>
      </p:sp>
    </p:spTree>
    <p:extLst>
      <p:ext uri="{BB962C8B-B14F-4D97-AF65-F5344CB8AC3E}">
        <p14:creationId xmlns:p14="http://schemas.microsoft.com/office/powerpoint/2010/main" val="496788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4" name="Sisällön paikkamerkki 3"/>
          <p:cNvSpPr>
            <a:spLocks noGrp="1"/>
          </p:cNvSpPr>
          <p:nvPr>
            <p:ph sz="half" idx="2"/>
          </p:nvPr>
        </p:nvSpPr>
        <p:spPr>
          <a:xfrm>
            <a:off x="839788" y="2505075"/>
            <a:ext cx="5157787" cy="368458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6" name="Sisällön paikkamerkki 5"/>
          <p:cNvSpPr>
            <a:spLocks noGrp="1"/>
          </p:cNvSpPr>
          <p:nvPr>
            <p:ph sz="quarter" idx="4"/>
          </p:nvPr>
        </p:nvSpPr>
        <p:spPr>
          <a:xfrm>
            <a:off x="6172200" y="2505075"/>
            <a:ext cx="5183188" cy="368458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52DE160F-116B-4953-8A6B-8766A9CA8F12}" type="datetimeFigureOut">
              <a:rPr lang="fi-FI" smtClean="0"/>
              <a:t>13.9.2018</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FE41097A-AF76-4F78-83B2-68676F1DA251}" type="slidenum">
              <a:rPr lang="fi-FI" smtClean="0"/>
              <a:t>‹#›</a:t>
            </a:fld>
            <a:endParaRPr lang="fi-FI"/>
          </a:p>
        </p:txBody>
      </p:sp>
    </p:spTree>
    <p:extLst>
      <p:ext uri="{BB962C8B-B14F-4D97-AF65-F5344CB8AC3E}">
        <p14:creationId xmlns:p14="http://schemas.microsoft.com/office/powerpoint/2010/main" val="3718954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52DE160F-116B-4953-8A6B-8766A9CA8F12}" type="datetimeFigureOut">
              <a:rPr lang="fi-FI" smtClean="0"/>
              <a:t>13.9.2018</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FE41097A-AF76-4F78-83B2-68676F1DA251}" type="slidenum">
              <a:rPr lang="fi-FI" smtClean="0"/>
              <a:t>‹#›</a:t>
            </a:fld>
            <a:endParaRPr lang="fi-FI"/>
          </a:p>
        </p:txBody>
      </p:sp>
    </p:spTree>
    <p:extLst>
      <p:ext uri="{BB962C8B-B14F-4D97-AF65-F5344CB8AC3E}">
        <p14:creationId xmlns:p14="http://schemas.microsoft.com/office/powerpoint/2010/main" val="4132793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52DE160F-116B-4953-8A6B-8766A9CA8F12}" type="datetimeFigureOut">
              <a:rPr lang="fi-FI" smtClean="0"/>
              <a:t>13.9.2018</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FE41097A-AF76-4F78-83B2-68676F1DA251}" type="slidenum">
              <a:rPr lang="fi-FI" smtClean="0"/>
              <a:t>‹#›</a:t>
            </a:fld>
            <a:endParaRPr lang="fi-FI"/>
          </a:p>
        </p:txBody>
      </p:sp>
    </p:spTree>
    <p:extLst>
      <p:ext uri="{BB962C8B-B14F-4D97-AF65-F5344CB8AC3E}">
        <p14:creationId xmlns:p14="http://schemas.microsoft.com/office/powerpoint/2010/main" val="167271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a:t>
            </a:r>
          </a:p>
        </p:txBody>
      </p:sp>
      <p:sp>
        <p:nvSpPr>
          <p:cNvPr id="5" name="Päivämäärän paikkamerkki 4"/>
          <p:cNvSpPr>
            <a:spLocks noGrp="1"/>
          </p:cNvSpPr>
          <p:nvPr>
            <p:ph type="dt" sz="half" idx="10"/>
          </p:nvPr>
        </p:nvSpPr>
        <p:spPr/>
        <p:txBody>
          <a:bodyPr/>
          <a:lstStyle/>
          <a:p>
            <a:fld id="{52DE160F-116B-4953-8A6B-8766A9CA8F12}" type="datetimeFigureOut">
              <a:rPr lang="fi-FI" smtClean="0"/>
              <a:t>13.9.2018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FE41097A-AF76-4F78-83B2-68676F1DA251}" type="slidenum">
              <a:rPr lang="fi-FI" smtClean="0"/>
              <a:t>‹#›</a:t>
            </a:fld>
            <a:endParaRPr lang="fi-FI"/>
          </a:p>
        </p:txBody>
      </p:sp>
    </p:spTree>
    <p:extLst>
      <p:ext uri="{BB962C8B-B14F-4D97-AF65-F5344CB8AC3E}">
        <p14:creationId xmlns:p14="http://schemas.microsoft.com/office/powerpoint/2010/main" val="1408242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a:t>
            </a:r>
          </a:p>
        </p:txBody>
      </p:sp>
      <p:sp>
        <p:nvSpPr>
          <p:cNvPr id="5" name="Päivämäärän paikkamerkki 4"/>
          <p:cNvSpPr>
            <a:spLocks noGrp="1"/>
          </p:cNvSpPr>
          <p:nvPr>
            <p:ph type="dt" sz="half" idx="10"/>
          </p:nvPr>
        </p:nvSpPr>
        <p:spPr/>
        <p:txBody>
          <a:bodyPr/>
          <a:lstStyle/>
          <a:p>
            <a:fld id="{52DE160F-116B-4953-8A6B-8766A9CA8F12}" type="datetimeFigureOut">
              <a:rPr lang="fi-FI" smtClean="0"/>
              <a:t>13.9.2018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FE41097A-AF76-4F78-83B2-68676F1DA251}" type="slidenum">
              <a:rPr lang="fi-FI" smtClean="0"/>
              <a:t>‹#›</a:t>
            </a:fld>
            <a:endParaRPr lang="fi-FI"/>
          </a:p>
        </p:txBody>
      </p:sp>
    </p:spTree>
    <p:extLst>
      <p:ext uri="{BB962C8B-B14F-4D97-AF65-F5344CB8AC3E}">
        <p14:creationId xmlns:p14="http://schemas.microsoft.com/office/powerpoint/2010/main" val="1506869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DE160F-116B-4953-8A6B-8766A9CA8F12}" type="datetimeFigureOut">
              <a:rPr lang="fi-FI" smtClean="0"/>
              <a:t>13.9.2018</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41097A-AF76-4F78-83B2-68676F1DA251}" type="slidenum">
              <a:rPr lang="fi-FI" smtClean="0"/>
              <a:t>‹#›</a:t>
            </a:fld>
            <a:endParaRPr lang="fi-FI"/>
          </a:p>
        </p:txBody>
      </p:sp>
    </p:spTree>
    <p:extLst>
      <p:ext uri="{BB962C8B-B14F-4D97-AF65-F5344CB8AC3E}">
        <p14:creationId xmlns:p14="http://schemas.microsoft.com/office/powerpoint/2010/main" val="1396804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DgDDw2gQJx0"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RzYhcXjksKc"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mtv.fi/uutiset/kotimaa/artikkeli/suomalaisasiantuntija-antibiooteille-vastustuskykyisista-bakteereista-tulee-ongelma/5715622#gs.G0OXIfQ"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Lääketeollisuus ja biotekniikka</a:t>
            </a:r>
            <a:endParaRPr lang="fi-FI" dirty="0"/>
          </a:p>
        </p:txBody>
      </p:sp>
      <p:sp>
        <p:nvSpPr>
          <p:cNvPr id="3" name="Alaotsikko 2"/>
          <p:cNvSpPr>
            <a:spLocks noGrp="1"/>
          </p:cNvSpPr>
          <p:nvPr>
            <p:ph type="subTitle" idx="1"/>
          </p:nvPr>
        </p:nvSpPr>
        <p:spPr/>
        <p:txBody>
          <a:bodyPr/>
          <a:lstStyle/>
          <a:p>
            <a:endParaRPr lang="fi-FI"/>
          </a:p>
        </p:txBody>
      </p:sp>
    </p:spTree>
    <p:extLst>
      <p:ext uri="{BB962C8B-B14F-4D97-AF65-F5344CB8AC3E}">
        <p14:creationId xmlns:p14="http://schemas.microsoft.com/office/powerpoint/2010/main" val="2581510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Geenitekniset rokotteet </a:t>
            </a:r>
            <a:endParaRPr lang="fi-FI" dirty="0"/>
          </a:p>
        </p:txBody>
      </p:sp>
      <p:sp>
        <p:nvSpPr>
          <p:cNvPr id="3" name="Sisällön paikkamerkki 2"/>
          <p:cNvSpPr>
            <a:spLocks noGrp="1"/>
          </p:cNvSpPr>
          <p:nvPr>
            <p:ph idx="1"/>
          </p:nvPr>
        </p:nvSpPr>
        <p:spPr/>
        <p:txBody>
          <a:bodyPr/>
          <a:lstStyle/>
          <a:p>
            <a:r>
              <a:rPr lang="fi-FI" dirty="0" smtClean="0"/>
              <a:t>Eivät aiheuta haittavaikutuksia </a:t>
            </a:r>
          </a:p>
          <a:p>
            <a:r>
              <a:rPr lang="fi-FI" dirty="0" smtClean="0"/>
              <a:t>Sisältää vain pintaproteiineja taudinaiheuttajasta</a:t>
            </a:r>
          </a:p>
          <a:p>
            <a:r>
              <a:rPr lang="fi-FI" dirty="0" smtClean="0"/>
              <a:t>Yhdistelmä-DNA- tekniikka apuna</a:t>
            </a:r>
          </a:p>
          <a:p>
            <a:pPr lvl="1"/>
            <a:r>
              <a:rPr lang="fi-FI" dirty="0" smtClean="0"/>
              <a:t>Pintaproteiineja koodaava geeni plasmidiin</a:t>
            </a:r>
          </a:p>
          <a:p>
            <a:pPr lvl="1"/>
            <a:r>
              <a:rPr lang="fi-FI" dirty="0" smtClean="0"/>
              <a:t>Plasmidi hiivaan tai bakteeriin</a:t>
            </a:r>
          </a:p>
          <a:p>
            <a:r>
              <a:rPr lang="fi-FI" dirty="0" smtClean="0"/>
              <a:t>Tehosteaineita tarvitaan</a:t>
            </a:r>
          </a:p>
          <a:p>
            <a:r>
              <a:rPr lang="fi-FI" dirty="0" smtClean="0">
                <a:hlinkClick r:id="rId3"/>
              </a:rPr>
              <a:t>https://www.youtube.com/watch?v=DgDDw2gQJx0</a:t>
            </a:r>
            <a:r>
              <a:rPr lang="fi-FI" dirty="0" smtClean="0"/>
              <a:t> </a:t>
            </a:r>
            <a:endParaRPr lang="fi-FI" dirty="0"/>
          </a:p>
        </p:txBody>
      </p:sp>
    </p:spTree>
    <p:extLst>
      <p:ext uri="{BB962C8B-B14F-4D97-AF65-F5344CB8AC3E}">
        <p14:creationId xmlns:p14="http://schemas.microsoft.com/office/powerpoint/2010/main" val="1576849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Biotekniset lääkkeet</a:t>
            </a:r>
            <a:endParaRPr lang="fi-FI" dirty="0"/>
          </a:p>
        </p:txBody>
      </p:sp>
      <p:sp>
        <p:nvSpPr>
          <p:cNvPr id="3" name="Sisällön paikkamerkki 2"/>
          <p:cNvSpPr>
            <a:spLocks noGrp="1"/>
          </p:cNvSpPr>
          <p:nvPr>
            <p:ph idx="1"/>
          </p:nvPr>
        </p:nvSpPr>
        <p:spPr>
          <a:xfrm>
            <a:off x="838200" y="1825625"/>
            <a:ext cx="6227618" cy="4351338"/>
          </a:xfrm>
        </p:spPr>
        <p:txBody>
          <a:bodyPr/>
          <a:lstStyle/>
          <a:p>
            <a:r>
              <a:rPr lang="fi-FI" dirty="0" smtClean="0"/>
              <a:t>Antibiootit</a:t>
            </a:r>
          </a:p>
          <a:p>
            <a:pPr lvl="1"/>
            <a:r>
              <a:rPr lang="fi-FI" dirty="0" smtClean="0"/>
              <a:t>Valmistus bioreaktoreissa</a:t>
            </a:r>
          </a:p>
          <a:p>
            <a:pPr lvl="2"/>
            <a:r>
              <a:rPr lang="fi-FI" dirty="0" smtClean="0"/>
              <a:t>Antibiootti kasvatusliuokseen</a:t>
            </a:r>
          </a:p>
          <a:p>
            <a:pPr lvl="2"/>
            <a:r>
              <a:rPr lang="fi-FI" dirty="0" smtClean="0"/>
              <a:t>Antibiootin eristys ja puhdistus</a:t>
            </a:r>
          </a:p>
          <a:p>
            <a:pPr lvl="1"/>
            <a:r>
              <a:rPr lang="fi-FI" dirty="0" smtClean="0"/>
              <a:t>Mikrobien geenien muuntelu tuotannon tehostamiseksi</a:t>
            </a:r>
          </a:p>
          <a:p>
            <a:pPr lvl="2"/>
            <a:r>
              <a:rPr lang="fi-FI" dirty="0" smtClean="0"/>
              <a:t>Mutaatiot</a:t>
            </a:r>
          </a:p>
          <a:p>
            <a:pPr lvl="2"/>
            <a:r>
              <a:rPr lang="fi-FI" dirty="0" smtClean="0"/>
              <a:t>Säätelyalueen muokkaus</a:t>
            </a:r>
          </a:p>
          <a:p>
            <a:pPr lvl="2"/>
            <a:r>
              <a:rPr lang="fi-FI" dirty="0" smtClean="0"/>
              <a:t>Antibioottigeenin lukumäärän lisäys </a:t>
            </a:r>
          </a:p>
          <a:p>
            <a:pPr lvl="1"/>
            <a:r>
              <a:rPr lang="fi-FI" dirty="0" smtClean="0"/>
              <a:t>Hybridiantibiootit </a:t>
            </a:r>
            <a:endParaRPr lang="fi-FI" dirty="0"/>
          </a:p>
        </p:txBody>
      </p:sp>
      <p:pic>
        <p:nvPicPr>
          <p:cNvPr id="4" name="Kuva 3"/>
          <p:cNvPicPr>
            <a:picLocks noChangeAspect="1"/>
          </p:cNvPicPr>
          <p:nvPr/>
        </p:nvPicPr>
        <p:blipFill>
          <a:blip r:embed="rId3"/>
          <a:stretch>
            <a:fillRect/>
          </a:stretch>
        </p:blipFill>
        <p:spPr>
          <a:xfrm>
            <a:off x="6937664" y="1260763"/>
            <a:ext cx="4804064" cy="4804064"/>
          </a:xfrm>
          <a:prstGeom prst="rect">
            <a:avLst/>
          </a:prstGeom>
        </p:spPr>
      </p:pic>
    </p:spTree>
    <p:extLst>
      <p:ext uri="{BB962C8B-B14F-4D97-AF65-F5344CB8AC3E}">
        <p14:creationId xmlns:p14="http://schemas.microsoft.com/office/powerpoint/2010/main" val="1541480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p:txBody>
          <a:bodyPr/>
          <a:lstStyle/>
          <a:p>
            <a:r>
              <a:rPr lang="fi-FI" dirty="0" smtClean="0"/>
              <a:t>Lääkeproteiinit</a:t>
            </a:r>
          </a:p>
          <a:p>
            <a:pPr lvl="1"/>
            <a:r>
              <a:rPr lang="fi-FI" dirty="0" smtClean="0"/>
              <a:t>Insuliini </a:t>
            </a:r>
          </a:p>
          <a:p>
            <a:pPr lvl="1"/>
            <a:r>
              <a:rPr lang="fi-FI" dirty="0" smtClean="0"/>
              <a:t>Kasvuhormoni </a:t>
            </a:r>
          </a:p>
          <a:p>
            <a:pPr lvl="1"/>
            <a:r>
              <a:rPr lang="fi-FI" dirty="0" smtClean="0"/>
              <a:t>Interferonit </a:t>
            </a:r>
          </a:p>
          <a:p>
            <a:pPr lvl="1"/>
            <a:r>
              <a:rPr lang="fi-FI" dirty="0" smtClean="0">
                <a:hlinkClick r:id="rId3"/>
              </a:rPr>
              <a:t>https://www.youtube.com/watch?v=RzYhcXjksKc</a:t>
            </a:r>
            <a:r>
              <a:rPr lang="fi-FI" dirty="0" smtClean="0"/>
              <a:t> </a:t>
            </a:r>
          </a:p>
          <a:p>
            <a:r>
              <a:rPr lang="fi-FI" dirty="0" smtClean="0"/>
              <a:t>Täsmälääkkeet</a:t>
            </a:r>
          </a:p>
          <a:p>
            <a:pPr lvl="1"/>
            <a:r>
              <a:rPr lang="fi-FI" dirty="0" err="1" smtClean="0"/>
              <a:t>Monoklonaaliset</a:t>
            </a:r>
            <a:r>
              <a:rPr lang="fi-FI" dirty="0" smtClean="0"/>
              <a:t> vasta-aineet</a:t>
            </a:r>
          </a:p>
          <a:p>
            <a:pPr lvl="1"/>
            <a:r>
              <a:rPr lang="fi-FI" dirty="0" err="1" smtClean="0"/>
              <a:t>Monoklonaaliset</a:t>
            </a:r>
            <a:r>
              <a:rPr lang="fi-FI" dirty="0" smtClean="0"/>
              <a:t> vasta-aineet yhdistettynä solusalpaajilla  </a:t>
            </a:r>
            <a:endParaRPr lang="fi-FI" dirty="0"/>
          </a:p>
        </p:txBody>
      </p:sp>
    </p:spTree>
    <p:extLst>
      <p:ext uri="{BB962C8B-B14F-4D97-AF65-F5344CB8AC3E}">
        <p14:creationId xmlns:p14="http://schemas.microsoft.com/office/powerpoint/2010/main" val="2647876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smtClean="0"/>
              <a:t>Fagiterapia</a:t>
            </a:r>
            <a:r>
              <a:rPr lang="fi-FI" dirty="0" smtClean="0"/>
              <a:t> </a:t>
            </a:r>
            <a:endParaRPr lang="fi-FI" dirty="0"/>
          </a:p>
        </p:txBody>
      </p:sp>
      <p:sp>
        <p:nvSpPr>
          <p:cNvPr id="3" name="Sisällön paikkamerkki 2"/>
          <p:cNvSpPr>
            <a:spLocks noGrp="1"/>
          </p:cNvSpPr>
          <p:nvPr>
            <p:ph idx="1"/>
          </p:nvPr>
        </p:nvSpPr>
        <p:spPr/>
        <p:txBody>
          <a:bodyPr/>
          <a:lstStyle/>
          <a:p>
            <a:r>
              <a:rPr lang="fi-FI" dirty="0" smtClean="0"/>
              <a:t>Ratkaisu resistenssiongelmaan?</a:t>
            </a:r>
          </a:p>
          <a:p>
            <a:r>
              <a:rPr lang="fi-FI" dirty="0" smtClean="0"/>
              <a:t>Bakteriofagien hyödyntäminen bakteerien tuhoamiseksi</a:t>
            </a:r>
          </a:p>
          <a:p>
            <a:r>
              <a:rPr lang="fi-FI" dirty="0" err="1" smtClean="0"/>
              <a:t>Fagien</a:t>
            </a:r>
            <a:r>
              <a:rPr lang="fi-FI" dirty="0" smtClean="0"/>
              <a:t> kerääminen näytteistä</a:t>
            </a:r>
          </a:p>
          <a:p>
            <a:r>
              <a:rPr lang="fi-FI" dirty="0">
                <a:hlinkClick r:id="rId3"/>
              </a:rPr>
              <a:t>https://</a:t>
            </a:r>
            <a:r>
              <a:rPr lang="fi-FI" dirty="0" smtClean="0">
                <a:hlinkClick r:id="rId3"/>
              </a:rPr>
              <a:t>www.mtv.fi/uutiset/kotimaa/artikkeli/suomalaisasiantuntija-antibiooteille-vastustuskykyisista-bakteereista-tulee-ongelma/5715622#gs.G0OXIfQ</a:t>
            </a:r>
            <a:r>
              <a:rPr lang="fi-FI" dirty="0" smtClean="0"/>
              <a:t> </a:t>
            </a:r>
            <a:endParaRPr lang="fi-FI" dirty="0"/>
          </a:p>
        </p:txBody>
      </p:sp>
      <p:pic>
        <p:nvPicPr>
          <p:cNvPr id="4" name="Kuva 3"/>
          <p:cNvPicPr>
            <a:picLocks noChangeAspect="1"/>
          </p:cNvPicPr>
          <p:nvPr/>
        </p:nvPicPr>
        <p:blipFill>
          <a:blip r:embed="rId4"/>
          <a:stretch>
            <a:fillRect/>
          </a:stretch>
        </p:blipFill>
        <p:spPr>
          <a:xfrm>
            <a:off x="5203248" y="4876256"/>
            <a:ext cx="1476952" cy="1636463"/>
          </a:xfrm>
          <a:prstGeom prst="rect">
            <a:avLst/>
          </a:prstGeom>
        </p:spPr>
      </p:pic>
    </p:spTree>
    <p:extLst>
      <p:ext uri="{BB962C8B-B14F-4D97-AF65-F5344CB8AC3E}">
        <p14:creationId xmlns:p14="http://schemas.microsoft.com/office/powerpoint/2010/main" val="1756937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468</Words>
  <Application>Microsoft Office PowerPoint</Application>
  <PresentationFormat>Laajakuva</PresentationFormat>
  <Paragraphs>64</Paragraphs>
  <Slides>5</Slides>
  <Notes>4</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5</vt:i4>
      </vt:variant>
    </vt:vector>
  </HeadingPairs>
  <TitlesOfParts>
    <vt:vector size="10" baseType="lpstr">
      <vt:lpstr>Arial</vt:lpstr>
      <vt:lpstr>Calibri</vt:lpstr>
      <vt:lpstr>Calibri Light</vt:lpstr>
      <vt:lpstr>Wingdings</vt:lpstr>
      <vt:lpstr>Office-teema</vt:lpstr>
      <vt:lpstr>Lääketeollisuus ja biotekniikka</vt:lpstr>
      <vt:lpstr>Geenitekniset rokotteet </vt:lpstr>
      <vt:lpstr>Biotekniset lääkkeet</vt:lpstr>
      <vt:lpstr>PowerPoint-esitys</vt:lpstr>
      <vt:lpstr>Fagiterapia </vt:lpstr>
    </vt:vector>
  </TitlesOfParts>
  <Company>Jämsän kaupunki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Lääketeollisuus ja biotekniikka</dc:title>
  <dc:creator>Iisa Orell</dc:creator>
  <cp:lastModifiedBy>Iisa Orell</cp:lastModifiedBy>
  <cp:revision>12</cp:revision>
  <dcterms:created xsi:type="dcterms:W3CDTF">2018-09-06T19:22:40Z</dcterms:created>
  <dcterms:modified xsi:type="dcterms:W3CDTF">2018-09-13T09:11:39Z</dcterms:modified>
</cp:coreProperties>
</file>