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04" r:id="rId5"/>
    <p:sldId id="305" r:id="rId6"/>
    <p:sldId id="307" r:id="rId7"/>
    <p:sldId id="316" r:id="rId8"/>
    <p:sldId id="315" r:id="rId9"/>
    <p:sldId id="319" r:id="rId10"/>
    <p:sldId id="308" r:id="rId11"/>
    <p:sldId id="317" r:id="rId12"/>
    <p:sldId id="310" r:id="rId13"/>
    <p:sldId id="311" r:id="rId14"/>
    <p:sldId id="309" r:id="rId15"/>
  </p:sldIdLst>
  <p:sldSz cx="9144000" cy="5143500" type="screen16x9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5">
          <p15:clr>
            <a:srgbClr val="A4A3A4"/>
          </p15:clr>
        </p15:guide>
        <p15:guide id="2" pos="214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2F6C"/>
    <a:srgbClr val="00A9E0"/>
    <a:srgbClr val="365ABD"/>
    <a:srgbClr val="CCE7F0"/>
    <a:srgbClr val="7AD7F4"/>
    <a:srgbClr val="077BC0"/>
    <a:srgbClr val="EBF6F9"/>
    <a:srgbClr val="DCDCDC"/>
    <a:srgbClr val="D7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Normaali tyyli 2 - Korostu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 snapToGrid="0">
      <p:cViewPr varScale="1">
        <p:scale>
          <a:sx n="81" d="100"/>
          <a:sy n="81" d="100"/>
        </p:scale>
        <p:origin x="86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5"/>
        <p:guide pos="214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925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62388" y="0"/>
            <a:ext cx="2955925" cy="495300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4DF5B08A-83ED-45E1-90DE-AADFEED44B75}" type="datetimeFigureOut">
              <a:rPr lang="fi-FI" smtClean="0"/>
              <a:t>25.3.2024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55925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62388" y="9421813"/>
            <a:ext cx="2955925" cy="495300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72D1ADDD-E79E-4142-B033-52608F2C14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7705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5290" cy="49593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63033" y="0"/>
            <a:ext cx="2955290" cy="495935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6A7FAC48-2721-4B96-BA02-5768D8A8C6C8}" type="datetimeFigureOut">
              <a:rPr lang="fi-FI" smtClean="0"/>
              <a:pPr/>
              <a:t>25.3.2024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03188" y="744538"/>
            <a:ext cx="6613525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1991" y="4711384"/>
            <a:ext cx="5455920" cy="4463415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421045"/>
            <a:ext cx="2955290" cy="49593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63033" y="9421045"/>
            <a:ext cx="2955290" cy="495935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0433CE14-C27A-42FB-A7CF-16D08FB8F53C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1866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395288" y="323850"/>
            <a:ext cx="8355013" cy="44973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0"/>
          <a:stretch/>
        </p:blipFill>
        <p:spPr>
          <a:xfrm>
            <a:off x="467544" y="421780"/>
            <a:ext cx="5760000" cy="3659119"/>
          </a:xfrm>
          <a:prstGeom prst="rect">
            <a:avLst/>
          </a:prstGeom>
        </p:spPr>
      </p:pic>
      <p:sp>
        <p:nvSpPr>
          <p:cNvPr id="8" name="Alaotsikko 2"/>
          <p:cNvSpPr>
            <a:spLocks noGrp="1"/>
          </p:cNvSpPr>
          <p:nvPr>
            <p:ph type="subTitle" idx="1"/>
          </p:nvPr>
        </p:nvSpPr>
        <p:spPr>
          <a:xfrm>
            <a:off x="3995936" y="3776545"/>
            <a:ext cx="5559400" cy="66741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0" name="Alaotsikko 2"/>
          <p:cNvSpPr txBox="1">
            <a:spLocks/>
          </p:cNvSpPr>
          <p:nvPr userDrawn="1"/>
        </p:nvSpPr>
        <p:spPr>
          <a:xfrm>
            <a:off x="3947904" y="2643758"/>
            <a:ext cx="5559400" cy="6674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ts val="140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sz="3200"/>
              <a:t>Muokkaa otsikon</a:t>
            </a:r>
          </a:p>
          <a:p>
            <a:r>
              <a:rPr lang="fi-FI" sz="3200"/>
              <a:t>perustyyliä </a:t>
            </a:r>
            <a:r>
              <a:rPr lang="fi-FI" sz="3200" err="1"/>
              <a:t>napsautt</a:t>
            </a:r>
            <a:r>
              <a:rPr lang="fi-FI" sz="3200"/>
              <a:t>.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005" y="555526"/>
            <a:ext cx="1800000" cy="7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57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 flipH="1">
            <a:off x="56702" y="4711419"/>
            <a:ext cx="50405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895" y="4458878"/>
            <a:ext cx="504056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accent3"/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25.3.2024</a:t>
            </a:fld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0" y="220594"/>
            <a:ext cx="576000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277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äät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3347864" y="323850"/>
            <a:ext cx="5402437" cy="449738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3" name="Rectangle 2"/>
          <p:cNvSpPr/>
          <p:nvPr userDrawn="1"/>
        </p:nvSpPr>
        <p:spPr>
          <a:xfrm>
            <a:off x="395288" y="323850"/>
            <a:ext cx="2952576" cy="449738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Otsikko 1"/>
          <p:cNvSpPr>
            <a:spLocks noGrp="1"/>
          </p:cNvSpPr>
          <p:nvPr>
            <p:ph type="ctrTitle" hasCustomPrompt="1"/>
          </p:nvPr>
        </p:nvSpPr>
        <p:spPr>
          <a:xfrm>
            <a:off x="611560" y="540982"/>
            <a:ext cx="2592288" cy="2887616"/>
          </a:xfrm>
        </p:spPr>
        <p:txBody>
          <a:bodyPr anchor="b" anchorCtr="0">
            <a:noAutofit/>
          </a:bodyPr>
          <a:lstStyle>
            <a:lvl1pPr algn="l"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Otsikko</a:t>
            </a:r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611560" y="3705357"/>
            <a:ext cx="2576728" cy="1027453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Alaotsikko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2896" y="2778404"/>
            <a:ext cx="3600000" cy="147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68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611560" cy="51426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3656" y="1410997"/>
            <a:ext cx="7490792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113656" y="235340"/>
            <a:ext cx="7490792" cy="97427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56702" y="4711419"/>
            <a:ext cx="50405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895" y="4458878"/>
            <a:ext cx="504056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bg1"/>
                </a:solidFill>
              </a:defRPr>
            </a:lvl1pPr>
          </a:lstStyle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2" y="220595"/>
            <a:ext cx="576000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2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763688" y="1707654"/>
            <a:ext cx="6840760" cy="97427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33164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53752" y="4727776"/>
            <a:ext cx="122413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691680" y="2715766"/>
            <a:ext cx="6408712" cy="0"/>
          </a:xfrm>
          <a:prstGeom prst="line">
            <a:avLst/>
          </a:prstGeom>
          <a:ln w="952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1763688" y="2787774"/>
            <a:ext cx="6769100" cy="649287"/>
          </a:xfrm>
        </p:spPr>
        <p:txBody>
          <a:bodyPr wrap="square" lIns="108000">
            <a:normAutofit/>
          </a:bodyPr>
          <a:lstStyle>
            <a:lvl1pPr marL="0" indent="0">
              <a:buNone/>
              <a:defRPr lang="fi-FI" sz="2000" kern="1200" dirty="0">
                <a:solidFill>
                  <a:schemeClr val="accent4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595"/>
            <a:ext cx="576000" cy="814761"/>
          </a:xfrm>
          <a:prstGeom prst="rect">
            <a:avLst/>
          </a:prstGeom>
        </p:spPr>
      </p:pic>
      <p:sp>
        <p:nvSpPr>
          <p:cNvPr id="13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0" y="4443958"/>
            <a:ext cx="1331640" cy="25254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25.3.2024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524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veä laitapalk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691680" y="1410997"/>
            <a:ext cx="6912768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691680" y="235340"/>
            <a:ext cx="6912768" cy="97427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33164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53752" y="4727776"/>
            <a:ext cx="122413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0" y="4443958"/>
            <a:ext cx="1331640" cy="25254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1">
                <a:solidFill>
                  <a:schemeClr val="bg1"/>
                </a:solidFill>
              </a:defRPr>
            </a:lvl1pPr>
          </a:lstStyle>
          <a:p>
            <a:fld id="{9504BABE-377C-4042-9CE4-D8BB0ACFBA08}" type="datetime1">
              <a:rPr lang="fi-FI" smtClean="0"/>
              <a:pPr/>
              <a:t>25.3.2024</a:t>
            </a:fld>
            <a:endParaRPr lang="fi-FI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20595"/>
            <a:ext cx="576000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611560" cy="51426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3656" y="1410997"/>
            <a:ext cx="7490792" cy="3393001"/>
          </a:xfrm>
        </p:spPr>
        <p:txBody>
          <a:bodyPr numCol="2" spcCol="36000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113656" y="235340"/>
            <a:ext cx="7490792" cy="97427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56702" y="4711419"/>
            <a:ext cx="50405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895" y="4458878"/>
            <a:ext cx="504056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bg1"/>
                </a:solidFill>
              </a:defRPr>
            </a:lvl1pPr>
          </a:lstStyle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2" y="220595"/>
            <a:ext cx="576000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64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 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611560" cy="51426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3656" y="1410997"/>
            <a:ext cx="4826496" cy="33930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113656" y="235340"/>
            <a:ext cx="7490792" cy="974270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56702" y="4711419"/>
            <a:ext cx="504056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895" y="4458878"/>
            <a:ext cx="504056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bg1"/>
                </a:solidFill>
              </a:defRPr>
            </a:lvl1pPr>
          </a:lstStyle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6156176" y="1419621"/>
            <a:ext cx="2448074" cy="3371453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2" y="220595"/>
            <a:ext cx="576000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62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sivu iso_py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611560" cy="51426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113656" y="1995686"/>
            <a:ext cx="3602360" cy="280831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113656" y="235340"/>
            <a:ext cx="3602360" cy="1544322"/>
          </a:xfrm>
        </p:spPr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56702" y="4711419"/>
            <a:ext cx="50405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895" y="4458878"/>
            <a:ext cx="504056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bg1"/>
                </a:solidFill>
              </a:defRPr>
            </a:lvl1pPr>
          </a:lstStyle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5076056" y="267494"/>
            <a:ext cx="3528194" cy="4523581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2" y="220595"/>
            <a:ext cx="576000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81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932040" y="3723879"/>
            <a:ext cx="3672408" cy="1152128"/>
          </a:xfrm>
        </p:spPr>
        <p:txBody>
          <a:bodyPr tIns="144000" numCol="1" spcCol="36000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804862" indent="0">
              <a:buNone/>
              <a:defRPr sz="1100"/>
            </a:lvl3pPr>
            <a:lvl4pPr marL="987425" indent="0">
              <a:buNone/>
              <a:defRPr sz="1100"/>
            </a:lvl4pPr>
            <a:lvl5pPr marL="1168400" indent="0">
              <a:buNone/>
              <a:defRPr sz="1100"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0"/>
            <a:ext cx="611560" cy="51426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1113656" y="3723877"/>
            <a:ext cx="3602360" cy="1059549"/>
          </a:xfrm>
        </p:spPr>
        <p:txBody>
          <a:bodyPr anchor="t"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 flipH="1">
            <a:off x="56702" y="4711419"/>
            <a:ext cx="504056" cy="0"/>
          </a:xfrm>
          <a:prstGeom prst="line">
            <a:avLst/>
          </a:prstGeom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9895" y="4458878"/>
            <a:ext cx="504056" cy="20110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800" b="1">
                <a:solidFill>
                  <a:schemeClr val="bg1"/>
                </a:solidFill>
              </a:defRPr>
            </a:lvl1pPr>
          </a:lstStyle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115616" y="331648"/>
            <a:ext cx="7488634" cy="3176206"/>
          </a:xfrm>
        </p:spPr>
        <p:txBody>
          <a:bodyPr/>
          <a:lstStyle/>
          <a:p>
            <a:r>
              <a:rPr lang="fi-FI"/>
              <a:t>Lisää kuva napsauttamalla kuvaketta</a:t>
            </a:r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>
            <a:lvl1pPr algn="l">
              <a:defRPr sz="900">
                <a:solidFill>
                  <a:schemeClr val="accent4"/>
                </a:solidFill>
              </a:defRPr>
            </a:lvl1pPr>
          </a:lstStyle>
          <a:p>
            <a:fld id="{1EA1DD0D-7089-48C5-B116-A19F892CF1D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92" y="220595"/>
            <a:ext cx="576000" cy="81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445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34000"/>
            <a:ext cx="8077199" cy="97427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411201"/>
            <a:ext cx="8077199" cy="3248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0637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83" r:id="rId2"/>
    <p:sldLayoutId id="2147483676" r:id="rId3"/>
    <p:sldLayoutId id="2147483686" r:id="rId4"/>
    <p:sldLayoutId id="2147483685" r:id="rId5"/>
    <p:sldLayoutId id="2147483677" r:id="rId6"/>
    <p:sldLayoutId id="2147483678" r:id="rId7"/>
    <p:sldLayoutId id="2147483679" r:id="rId8"/>
    <p:sldLayoutId id="2147483680" r:id="rId9"/>
    <p:sldLayoutId id="2147483675" r:id="rId10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68288" indent="-268288" algn="l" defTabSz="914400" rtl="0" eaLnBrk="1" latinLnBrk="0" hangingPunct="1">
        <a:spcBef>
          <a:spcPts val="14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261938" algn="l" defTabSz="914400" rtl="0" eaLnBrk="1" latinLnBrk="0" hangingPunct="1">
        <a:spcBef>
          <a:spcPts val="140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87425" indent="-182563" algn="l" defTabSz="914400" rtl="0" eaLnBrk="1" latinLnBrk="0" hangingPunct="1">
        <a:spcBef>
          <a:spcPts val="14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68400" indent="-180975" algn="l" defTabSz="914400" rtl="0" eaLnBrk="1" latinLnBrk="0" hangingPunct="1">
        <a:spcBef>
          <a:spcPts val="14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174625" algn="l" defTabSz="914400" rtl="0" eaLnBrk="1" latinLnBrk="0" hangingPunct="1">
        <a:spcBef>
          <a:spcPts val="1400"/>
        </a:spcBef>
        <a:buClr>
          <a:schemeClr val="accent4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0982"/>
            <a:ext cx="2587404" cy="1471078"/>
          </a:xfrm>
        </p:spPr>
        <p:txBody>
          <a:bodyPr/>
          <a:lstStyle/>
          <a:p>
            <a:r>
              <a:rPr lang="fi-FI" sz="2800" dirty="0">
                <a:cs typeface="Arial"/>
              </a:rPr>
              <a:t>Jakso 4: Kasvu ja seksuaalisuus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cs typeface="Arial"/>
              </a:rPr>
              <a:t>Luku 23: Seksuaalisuus ja seksi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8240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Seksin tarkoituksena on tuottaa mielihyvää</a:t>
            </a:r>
            <a:endParaRPr lang="fi-FI" dirty="0"/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Kiihottumisen seurauksena verenkierto kiihtyy sukuelinten alueella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Poika voi saada </a:t>
            </a:r>
            <a:r>
              <a:rPr lang="fi-FI" b="1" dirty="0">
                <a:cs typeface="Arial"/>
              </a:rPr>
              <a:t>erektion</a:t>
            </a:r>
            <a:r>
              <a:rPr lang="fi-FI" dirty="0">
                <a:cs typeface="Arial"/>
              </a:rPr>
              <a:t>, eli hänen peniksensä jäykistyy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Tytöllä </a:t>
            </a:r>
            <a:r>
              <a:rPr lang="fi-FI" b="1" dirty="0">
                <a:cs typeface="Arial"/>
              </a:rPr>
              <a:t>klitoris</a:t>
            </a:r>
            <a:r>
              <a:rPr lang="fi-FI" dirty="0">
                <a:cs typeface="Arial"/>
              </a:rPr>
              <a:t> kovettuu sekä emättimen limakalvo kostuu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Kiihottuminen rentouttaa ja voi lopulta johtaa </a:t>
            </a:r>
            <a:r>
              <a:rPr lang="fi-FI" b="1" dirty="0">
                <a:cs typeface="Arial"/>
              </a:rPr>
              <a:t>orgasmiin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Seksin päämääränä ei ole orgasmi vaan nautinto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Seksuaalinen kiihottuminen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1EA1DD0D-7089-48C5-B116-A19F892CF1D9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9022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Keho on kehittynyt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Voit luottaa toiseen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Tunnet vastuullisuutta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Molemmat osapuolet haluavat seksiä ja nauttivat siitä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Milloin olet valmis seksiin?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1EA1DD0D-7089-48C5-B116-A19F892CF1D9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9359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Mitä eroa on seksillä ja seksuaalisuudella?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Miten voit pitää huolta seksuaaliterveydestäsi?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Mitä sukupuolen moninaisuus tarkoittaa?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Miksi ihmiset harrastavat seksiä?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Milloin on valmis seksiin?</a:t>
            </a:r>
          </a:p>
          <a:p>
            <a:pPr marL="267970" indent="-267970"/>
            <a:endParaRPr lang="fi-FI">
              <a:cs typeface="Arial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cs typeface="Arial"/>
              </a:rPr>
              <a:t>POHDI ALUKSI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991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540718" y="1303167"/>
            <a:ext cx="7387220" cy="37488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Seksuaalisuus ilmenee</a:t>
            </a:r>
            <a:endParaRPr lang="fi-FI" dirty="0"/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ajatuksina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fantasioina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tunteina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käyttäytymisenä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Toisille seksuaalisuus on merkittävä osa elämää, toiset eivät koe sitä yhtä voimakkaasti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57139" y="4846182"/>
            <a:ext cx="395536" cy="201104"/>
          </a:xfrm>
          <a:prstGeom prst="rect">
            <a:avLst/>
          </a:prstGeom>
        </p:spPr>
        <p:txBody>
          <a:bodyPr/>
          <a:lstStyle/>
          <a:p>
            <a:fld id="{1EA1DD0D-7089-48C5-B116-A19F892CF1D9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Seksuaalisuutta voi kokea monin eri tavoin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5404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8ED3706B-F517-41B0-B6CF-8D440E469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Käsitys itsestä seksuaalisena olentona</a:t>
            </a:r>
          </a:p>
          <a:p>
            <a:pPr marL="267970" indent="-267970"/>
            <a:r>
              <a:rPr lang="fi-FI" dirty="0">
                <a:cs typeface="Arial"/>
              </a:rPr>
              <a:t>Muotoutuu koko elämänkulun ajan</a:t>
            </a:r>
          </a:p>
          <a:p>
            <a:pPr marL="267970" indent="-267970"/>
            <a:r>
              <a:rPr lang="fi-FI" dirty="0">
                <a:cs typeface="Arial"/>
              </a:rPr>
              <a:t>Kehon ja ympäristön muutokset vaikuttavat kehittymiseen ja muutoksiin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1545CFB-8FF3-4B3D-8C93-9E285D770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Seksuaalinen minäkuva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D680475-E596-4350-A983-B8ECC278DC00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DE74653-DC5E-429E-9C91-5E31CBFC4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8847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C01DB731-ACC3-4EF4-A6AF-63DBB75BA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Hyvä seksuaaliterveys tarkoittaa, että ihminen kokee oman seksuaalisuutensa pääosin positiivisena asiana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Edellyttää riittävästi </a:t>
            </a:r>
            <a:r>
              <a:rPr lang="fi-FI" b="1" dirty="0">
                <a:cs typeface="Arial"/>
              </a:rPr>
              <a:t>tietoja</a:t>
            </a:r>
            <a:r>
              <a:rPr lang="fi-FI" dirty="0">
                <a:cs typeface="Arial"/>
              </a:rPr>
              <a:t>, jotta on </a:t>
            </a:r>
            <a:r>
              <a:rPr lang="fi-FI" b="1" dirty="0">
                <a:cs typeface="Arial"/>
              </a:rPr>
              <a:t>taitoja</a:t>
            </a:r>
            <a:r>
              <a:rPr lang="fi-FI" dirty="0">
                <a:cs typeface="Arial"/>
              </a:rPr>
              <a:t> toteuttaa omaa seksuaalisuuttaan turvallisesti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b="1" dirty="0">
                <a:cs typeface="Arial"/>
              </a:rPr>
              <a:t>Itsetuntemus </a:t>
            </a:r>
            <a:r>
              <a:rPr lang="fi-FI" dirty="0">
                <a:cs typeface="Arial"/>
              </a:rPr>
              <a:t>antaa rohkeutta toteuttaa seksuaalisuuttaan itselleen sopivalla tavalla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b="1" dirty="0">
                <a:cs typeface="Arial"/>
              </a:rPr>
              <a:t>Kriittistä ajattelua</a:t>
            </a:r>
            <a:r>
              <a:rPr lang="fi-FI" dirty="0">
                <a:cs typeface="Arial"/>
              </a:rPr>
              <a:t> tarvitaan, kun pohditaan, kenen kanssa ja missä kannattaa jakaa seksuaalisuuteen liittyviä tietoja tai kuvia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b="1" dirty="0">
                <a:cs typeface="Arial"/>
              </a:rPr>
              <a:t>Eettisesti vastuullinen</a:t>
            </a:r>
            <a:r>
              <a:rPr lang="fi-FI" dirty="0">
                <a:cs typeface="Arial"/>
              </a:rPr>
              <a:t> seksuaalikäyttäytyminen ei aiheuta itselle eikä toisille vahinkoa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2660AF99-0E3D-4C1F-AAE4-4669DED1B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Terveysosaaminen tukee seksuaaliterveyttä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A9AEF28-037C-4911-B99A-87AB6E269834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ED0C2CF7-36FC-42AB-9C0C-C9338740B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3157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C37E2A-6CF7-4118-B6AE-8B112BA650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0EFD8BC-86DD-4154-8322-99FFBE689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6</a:t>
            </a:fld>
            <a:endParaRPr lang="fi-FI"/>
          </a:p>
        </p:txBody>
      </p:sp>
      <p:graphicFrame>
        <p:nvGraphicFramePr>
          <p:cNvPr id="7" name="Taulukko 7">
            <a:extLst>
              <a:ext uri="{FF2B5EF4-FFF2-40B4-BE49-F238E27FC236}">
                <a16:creationId xmlns:a16="http://schemas.microsoft.com/office/drawing/2014/main" id="{41C1C43C-ACE5-36AD-DAD2-CB3E8D54F5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8132418"/>
              </p:ext>
            </p:extLst>
          </p:nvPr>
        </p:nvGraphicFramePr>
        <p:xfrm>
          <a:off x="906518" y="252249"/>
          <a:ext cx="7827580" cy="32830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11174">
                  <a:extLst>
                    <a:ext uri="{9D8B030D-6E8A-4147-A177-3AD203B41FA5}">
                      <a16:colId xmlns:a16="http://schemas.microsoft.com/office/drawing/2014/main" val="2880528733"/>
                    </a:ext>
                  </a:extLst>
                </a:gridCol>
                <a:gridCol w="2558203">
                  <a:extLst>
                    <a:ext uri="{9D8B030D-6E8A-4147-A177-3AD203B41FA5}">
                      <a16:colId xmlns:a16="http://schemas.microsoft.com/office/drawing/2014/main" val="2218909049"/>
                    </a:ext>
                  </a:extLst>
                </a:gridCol>
                <a:gridCol w="2558203">
                  <a:extLst>
                    <a:ext uri="{9D8B030D-6E8A-4147-A177-3AD203B41FA5}">
                      <a16:colId xmlns:a16="http://schemas.microsoft.com/office/drawing/2014/main" val="2380607390"/>
                    </a:ext>
                  </a:extLst>
                </a:gridCol>
              </a:tblGrid>
              <a:tr h="596807">
                <a:tc>
                  <a:txBody>
                    <a:bodyPr/>
                    <a:lstStyle/>
                    <a:p>
                      <a:r>
                        <a:rPr lang="fi-FI" dirty="0"/>
                        <a:t>Geneettinen sukupuoli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Sukupuolen moninaisuus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Seksuaalinen suuntautuneisuus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1790384"/>
                  </a:ext>
                </a:extLst>
              </a:tr>
              <a:tr h="2643006"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r>
                        <a:rPr lang="fi-FI" dirty="0"/>
                        <a:t>XY (poika)</a:t>
                      </a:r>
                    </a:p>
                    <a:p>
                      <a:r>
                        <a:rPr lang="fi-FI" dirty="0"/>
                        <a:t>XX (tyttö)</a:t>
                      </a:r>
                    </a:p>
                    <a:p>
                      <a:r>
                        <a:rPr lang="fi-FI" dirty="0"/>
                        <a:t>XXY</a:t>
                      </a:r>
                    </a:p>
                    <a:p>
                      <a:r>
                        <a:rPr lang="fi-FI" dirty="0"/>
                        <a:t>X0</a:t>
                      </a:r>
                    </a:p>
                    <a:p>
                      <a:r>
                        <a:rPr lang="fi-FI" dirty="0"/>
                        <a:t>XYY</a:t>
                      </a:r>
                    </a:p>
                    <a:p>
                      <a:r>
                        <a:rPr lang="fi-FI" dirty="0" err="1"/>
                        <a:t>intersukupuoli</a:t>
                      </a:r>
                      <a:endParaRPr lang="fi-FI" dirty="0"/>
                    </a:p>
                    <a:p>
                      <a:r>
                        <a:rPr lang="fi-FI" dirty="0"/>
                        <a:t>…</a:t>
                      </a:r>
                    </a:p>
                    <a:p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r>
                        <a:rPr lang="fi-FI" dirty="0"/>
                        <a:t>tyttö</a:t>
                      </a:r>
                    </a:p>
                    <a:p>
                      <a:r>
                        <a:rPr lang="fi-FI" dirty="0"/>
                        <a:t>poika</a:t>
                      </a:r>
                    </a:p>
                    <a:p>
                      <a:r>
                        <a:rPr lang="fi-FI" dirty="0"/>
                        <a:t>muunsukupuolinen</a:t>
                      </a:r>
                    </a:p>
                    <a:p>
                      <a:r>
                        <a:rPr lang="fi-FI" dirty="0"/>
                        <a:t>transsukupuolinen</a:t>
                      </a:r>
                    </a:p>
                    <a:p>
                      <a:r>
                        <a:rPr lang="fi-FI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  <a:p>
                      <a:r>
                        <a:rPr lang="fi-FI" dirty="0"/>
                        <a:t>hetero</a:t>
                      </a:r>
                    </a:p>
                    <a:p>
                      <a:r>
                        <a:rPr lang="fi-FI" dirty="0"/>
                        <a:t>homo</a:t>
                      </a:r>
                    </a:p>
                    <a:p>
                      <a:r>
                        <a:rPr lang="fi-FI" dirty="0"/>
                        <a:t>lesbo</a:t>
                      </a:r>
                    </a:p>
                    <a:p>
                      <a:r>
                        <a:rPr lang="fi-FI" dirty="0"/>
                        <a:t>biseksuaali</a:t>
                      </a:r>
                    </a:p>
                    <a:p>
                      <a:r>
                        <a:rPr lang="fi-FI" dirty="0"/>
                        <a:t>panseksuaali</a:t>
                      </a:r>
                    </a:p>
                    <a:p>
                      <a:r>
                        <a:rPr lang="fi-FI" dirty="0"/>
                        <a:t>aseksuaali</a:t>
                      </a:r>
                    </a:p>
                    <a:p>
                      <a:r>
                        <a:rPr lang="fi-FI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952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382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numCol="2" spcCol="360000" rtlCol="0" anchor="t">
            <a:normAutofit/>
          </a:bodyPr>
          <a:lstStyle/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ea typeface="+mn-lt"/>
                <a:cs typeface="+mn-lt"/>
              </a:rPr>
              <a:t>Sukupuolia on useita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ea typeface="+mn-lt"/>
                <a:cs typeface="+mn-lt"/>
              </a:rPr>
              <a:t>Sukupuolienemmistöt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ea typeface="+mn-lt"/>
                <a:cs typeface="+mn-lt"/>
              </a:rPr>
              <a:t>miehet ja naiset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ea typeface="+mn-lt"/>
                <a:cs typeface="+mn-lt"/>
              </a:rPr>
              <a:t>Sukupuolivähemmistöt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 err="1">
                <a:ea typeface="+mn-lt"/>
                <a:cs typeface="+mn-lt"/>
              </a:rPr>
              <a:t>transihmiset</a:t>
            </a:r>
            <a:r>
              <a:rPr lang="fi-FI" dirty="0">
                <a:ea typeface="+mn-lt"/>
                <a:cs typeface="+mn-lt"/>
              </a:rPr>
              <a:t>, esim. transsukupuoliset ja </a:t>
            </a:r>
            <a:r>
              <a:rPr lang="fi-FI" dirty="0" err="1">
                <a:ea typeface="+mn-lt"/>
                <a:cs typeface="+mn-lt"/>
              </a:rPr>
              <a:t>muunsukupuoliset</a:t>
            </a:r>
            <a:endParaRPr lang="fi-FI" dirty="0">
              <a:ea typeface="+mn-lt"/>
              <a:cs typeface="+mn-lt"/>
            </a:endParaRP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 err="1">
                <a:ea typeface="+mn-lt"/>
                <a:cs typeface="+mn-lt"/>
              </a:rPr>
              <a:t>intersukupuoliset</a:t>
            </a:r>
            <a:endParaRPr lang="fi-FI" dirty="0">
              <a:ea typeface="+mn-lt"/>
              <a:cs typeface="+mn-lt"/>
            </a:endParaRPr>
          </a:p>
          <a:p>
            <a:pPr marL="0" indent="0">
              <a:buNone/>
            </a:pPr>
            <a:endParaRPr lang="fi-FI" dirty="0">
              <a:ea typeface="+mn-lt"/>
              <a:cs typeface="+mn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Sukupuolen moninaisuus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pPr/>
              <a:t>25.3.2024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1EA1DD0D-7089-48C5-B116-A19F892CF1D9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109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2673E5F0-42AB-4AFF-9FB7-3D59BE852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/>
            <a:r>
              <a:rPr lang="fi-FI" dirty="0">
                <a:cs typeface="Arial"/>
              </a:rPr>
              <a:t>hetero</a:t>
            </a:r>
          </a:p>
          <a:p>
            <a:pPr marL="267970" indent="-267970"/>
            <a:r>
              <a:rPr lang="fi-FI" dirty="0">
                <a:cs typeface="Arial"/>
              </a:rPr>
              <a:t>homo</a:t>
            </a:r>
          </a:p>
          <a:p>
            <a:pPr marL="267970" indent="-267970"/>
            <a:r>
              <a:rPr lang="fi-FI" dirty="0">
                <a:cs typeface="Arial"/>
              </a:rPr>
              <a:t>lesbo</a:t>
            </a:r>
          </a:p>
          <a:p>
            <a:pPr marL="267970" indent="-267970"/>
            <a:r>
              <a:rPr lang="fi-FI" dirty="0">
                <a:cs typeface="Arial"/>
              </a:rPr>
              <a:t>biseksuaali</a:t>
            </a:r>
          </a:p>
          <a:p>
            <a:pPr marL="267970" indent="-267970"/>
            <a:r>
              <a:rPr lang="fi-FI" dirty="0" err="1">
                <a:cs typeface="Arial"/>
              </a:rPr>
              <a:t>panseksuaali</a:t>
            </a:r>
            <a:endParaRPr lang="fi-FI" dirty="0">
              <a:cs typeface="Arial"/>
            </a:endParaRPr>
          </a:p>
          <a:p>
            <a:pPr marL="267970" indent="-267970"/>
            <a:r>
              <a:rPr lang="fi-FI" dirty="0" err="1">
                <a:cs typeface="Arial"/>
              </a:rPr>
              <a:t>aseksuaali</a:t>
            </a:r>
            <a:endParaRPr lang="fi-FI" dirty="0">
              <a:cs typeface="Arial"/>
            </a:endParaRPr>
          </a:p>
          <a:p>
            <a:pPr marL="0" indent="0">
              <a:buNone/>
            </a:pPr>
            <a:endParaRPr lang="fi-FI" dirty="0">
              <a:cs typeface="Arial"/>
            </a:endParaRP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83DC8682-1660-4B62-9E06-04841A06B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Seksuaalisia suuntautumisia on monia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FC37E2A-6CF7-4118-B6AE-8B112BA6501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0EFD8BC-86DD-4154-8322-99FFBE689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1DD0D-7089-48C5-B116-A19F892CF1D9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5197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Seksi on ajatuksia ja toimintaa, josta ihminen kokee saavansa seksuaalista nautintoa ja mielihyvää</a:t>
            </a:r>
            <a:endParaRPr lang="fi-FI"/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Seksiä voi harjoittaa yksin, toisen ihmisen kanssa tai useamman ihmisen välillä, kehossa tai mielessä</a:t>
            </a:r>
          </a:p>
          <a:p>
            <a:pPr marL="267970" indent="-267970">
              <a:buFont typeface="Wingdings" panose="020B0604020202020204" pitchFamily="34" charset="0"/>
              <a:buChar char="§"/>
            </a:pPr>
            <a:r>
              <a:rPr lang="fi-FI" dirty="0">
                <a:cs typeface="Arial"/>
              </a:rPr>
              <a:t>Yksin tapahtuvaa seksiä on esimerkiksi haaveilu, fantasiat ja itsetyydytys</a:t>
            </a:r>
          </a:p>
          <a:p>
            <a:pPr marL="267970" indent="-267970">
              <a:buFont typeface="Wingdings" panose="020B0604020202020204" pitchFamily="34" charset="0"/>
              <a:buChar char="Ø"/>
            </a:pPr>
            <a:r>
              <a:rPr lang="fi-FI" dirty="0">
                <a:cs typeface="Arial"/>
              </a:rPr>
              <a:t>Itsetyydytys on turvallinen tapa opetella, mikä itsestä tuntuu hyvältä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cs typeface="Arial"/>
              </a:rPr>
              <a:t>Seksiä voi toteuttaa monella tavalla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504BABE-377C-4042-9CE4-D8BB0ACFBA08}" type="datetime1">
              <a:rPr lang="fi-FI" smtClean="0"/>
              <a:t>25.3.2024</a:t>
            </a:fld>
            <a:endParaRPr lang="fi-FI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1EA1DD0D-7089-48C5-B116-A19F892CF1D9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88552775"/>
      </p:ext>
    </p:extLst>
  </p:cSld>
  <p:clrMapOvr>
    <a:masterClrMapping/>
  </p:clrMapOvr>
</p:sld>
</file>

<file path=ppt/theme/theme1.xml><?xml version="1.0" encoding="utf-8"?>
<a:theme xmlns:a="http://schemas.openxmlformats.org/drawingml/2006/main" name="TH_opeopas">
  <a:themeElements>
    <a:clrScheme name="Custom 1">
      <a:dk1>
        <a:srgbClr val="000000"/>
      </a:dk1>
      <a:lt1>
        <a:srgbClr val="FFFFFF"/>
      </a:lt1>
      <a:dk2>
        <a:srgbClr val="2E9FFF"/>
      </a:dk2>
      <a:lt2>
        <a:srgbClr val="FFFFFF"/>
      </a:lt2>
      <a:accent1>
        <a:srgbClr val="2E9FFF"/>
      </a:accent1>
      <a:accent2>
        <a:srgbClr val="84CFC8"/>
      </a:accent2>
      <a:accent3>
        <a:srgbClr val="F15623"/>
      </a:accent3>
      <a:accent4>
        <a:srgbClr val="6DCFF6"/>
      </a:accent4>
      <a:accent5>
        <a:srgbClr val="00B189"/>
      </a:accent5>
      <a:accent6>
        <a:srgbClr val="BC9FCB"/>
      </a:accent6>
      <a:hlink>
        <a:srgbClr val="00A9E0"/>
      </a:hlink>
      <a:folHlink>
        <a:srgbClr val="9264BD"/>
      </a:folHlink>
    </a:clrScheme>
    <a:fontScheme name="V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uosikkikuvat_x0020_Heli xmlns="a4bbd891-7209-424c-bb14-f55f52204389">true</suosikkikuvat_x0020_Heli>
    <Helin_x0020_suosikit xmlns="a4bbd891-7209-424c-bb14-f55f52204389">true</Helin_x0020_suosikit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31DEF69E5E1F4C813FB30B75DC3F9A" ma:contentTypeVersion="8" ma:contentTypeDescription="Create a new document." ma:contentTypeScope="" ma:versionID="58dc4f337f468d4233f63c69d89a2fb0">
  <xsd:schema xmlns:xsd="http://www.w3.org/2001/XMLSchema" xmlns:xs="http://www.w3.org/2001/XMLSchema" xmlns:p="http://schemas.microsoft.com/office/2006/metadata/properties" xmlns:ns2="a4bbd891-7209-424c-bb14-f55f52204389" targetNamespace="http://schemas.microsoft.com/office/2006/metadata/properties" ma:root="true" ma:fieldsID="231f87d5632c1cc69718082665c772c9" ns2:_="">
    <xsd:import namespace="a4bbd891-7209-424c-bb14-f55f522043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suosikkikuvat_x0020_Heli" minOccurs="0"/>
                <xsd:element ref="ns2:Helin_x0020_suosikit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bbd891-7209-424c-bb14-f55f522043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suosikkikuvat_x0020_Heli" ma:index="13" nillable="true" ma:displayName="suosikkikuvat Heli" ma:default="1" ma:format="Dropdown" ma:internalName="suosikkikuvat_x0020_Heli">
      <xsd:simpleType>
        <xsd:restriction base="dms:Boolean"/>
      </xsd:simpleType>
    </xsd:element>
    <xsd:element name="Helin_x0020_suosikit" ma:index="14" nillable="true" ma:displayName="Helin suosikit" ma:default="1" ma:format="Dropdown" ma:internalName="Helin_x0020_suosikit">
      <xsd:simpleType>
        <xsd:restriction base="dms:Boolean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E9B8D3-3B2E-4975-B039-3B0A58048D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01F1F2-E9D8-4F1D-A653-61E4B8E69172}">
  <ds:schemaRefs>
    <ds:schemaRef ds:uri="http://schemas.microsoft.com/office/2006/metadata/properties"/>
    <ds:schemaRef ds:uri="http://schemas.microsoft.com/office/infopath/2007/PartnerControls"/>
    <ds:schemaRef ds:uri="a4bbd891-7209-424c-bb14-f55f52204389"/>
  </ds:schemaRefs>
</ds:datastoreItem>
</file>

<file path=customXml/itemProps3.xml><?xml version="1.0" encoding="utf-8"?>
<ds:datastoreItem xmlns:ds="http://schemas.openxmlformats.org/officeDocument/2006/customXml" ds:itemID="{802D72FC-9305-438F-9722-3F25125944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bbd891-7209-424c-bb14-f55f522043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Words>341</Words>
  <Application>Microsoft Office PowerPoint</Application>
  <PresentationFormat>Näytössä katseltava esitys (16:9)</PresentationFormat>
  <Paragraphs>99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TH_opeopas</vt:lpstr>
      <vt:lpstr>Jakso 4: Kasvu ja seksuaalisuus</vt:lpstr>
      <vt:lpstr>POHDI ALUKSI</vt:lpstr>
      <vt:lpstr>Seksuaalisuutta voi kokea monin eri tavoin</vt:lpstr>
      <vt:lpstr>Seksuaalinen minäkuva</vt:lpstr>
      <vt:lpstr>Terveysosaaminen tukee seksuaaliterveyttä</vt:lpstr>
      <vt:lpstr>PowerPoint-esitys</vt:lpstr>
      <vt:lpstr>Sukupuolen moninaisuus</vt:lpstr>
      <vt:lpstr>Seksuaalisia suuntautumisia on monia</vt:lpstr>
      <vt:lpstr>Seksiä voi toteuttaa monella tavalla</vt:lpstr>
      <vt:lpstr>Seksuaalinen kiihottuminen</vt:lpstr>
      <vt:lpstr>Milloin olet valmis seksiin?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Tietotuki2020 - kehittämisohjelma</dc:title>
  <dc:creator>Nieminen Johanna Inari</dc:creator>
  <cp:lastModifiedBy>Nieminen Johanna Inari</cp:lastModifiedBy>
  <cp:revision>315</cp:revision>
  <cp:lastPrinted>2017-06-20T11:21:28Z</cp:lastPrinted>
  <dcterms:created xsi:type="dcterms:W3CDTF">2018-02-06T14:15:05Z</dcterms:created>
  <dcterms:modified xsi:type="dcterms:W3CDTF">2024-03-25T14:33:34Z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0x0101004B31DEF69E5E1F4C813FB30B75DC3F9A</vt:lpwstr>
  </property>
</Properties>
</file>