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1" r:id="rId5"/>
    <p:sldId id="263" r:id="rId6"/>
    <p:sldId id="266" r:id="rId7"/>
    <p:sldId id="267" r:id="rId8"/>
    <p:sldId id="262" r:id="rId9"/>
    <p:sldId id="264" r:id="rId10"/>
    <p:sldId id="265" r:id="rId11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8-11-27T03:18:36.849" v="101" actId="790"/>
      <pc:docMkLst>
        <pc:docMk/>
      </pc:docMkLst>
      <pc:sldChg chg="modSp modNotes">
        <pc:chgData name="Fake Test User" userId="SID-0" providerId="Test" clId="FakeClientId" dt="2018-11-27T03:18:36.849" v="101" actId="790"/>
        <pc:sldMkLst>
          <pc:docMk/>
          <pc:sldMk cId="173668550" sldId="258"/>
        </pc:sldMkLst>
        <pc:spChg chg="mod">
          <ac:chgData name="Fake Test User" userId="SID-0" providerId="Test" clId="FakeClientId" dt="2018-11-27T03:16:35.076" v="0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07" v="1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07" v="3" actId="790"/>
        <pc:sldMkLst>
          <pc:docMk/>
          <pc:sldMk cId="1153074785" sldId="259"/>
        </pc:sldMkLst>
        <pc:spChg chg="mod">
          <ac:chgData name="Fake Test User" userId="SID-0" providerId="Test" clId="FakeClientId" dt="2018-11-27T03:16:35.107" v="2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07" v="3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22" v="5" actId="790"/>
        <pc:sldMkLst>
          <pc:docMk/>
          <pc:sldMk cId="840374242" sldId="260"/>
        </pc:sldMkLst>
        <pc:spChg chg="mod">
          <ac:chgData name="Fake Test User" userId="SID-0" providerId="Test" clId="FakeClientId" dt="2018-11-27T03:16:35.122" v="4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22" v="5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22" v="7" actId="790"/>
        <pc:sldMkLst>
          <pc:docMk/>
          <pc:sldMk cId="310570406" sldId="261"/>
        </pc:sldMkLst>
        <pc:spChg chg="mod">
          <ac:chgData name="Fake Test User" userId="SID-0" providerId="Test" clId="FakeClientId" dt="2018-11-27T03:16:35.122" v="6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22" v="7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38" v="9" actId="790"/>
        <pc:sldMkLst>
          <pc:docMk/>
          <pc:sldMk cId="1917223987" sldId="262"/>
        </pc:sldMkLst>
        <pc:spChg chg="mod">
          <ac:chgData name="Fake Test User" userId="SID-0" providerId="Test" clId="FakeClientId" dt="2018-11-27T03:16:35.122" v="8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38" v="9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38" v="11" actId="790"/>
        <pc:sldMkLst>
          <pc:docMk/>
          <pc:sldMk cId="3714522614" sldId="263"/>
        </pc:sldMkLst>
        <pc:spChg chg="mod">
          <ac:chgData name="Fake Test User" userId="SID-0" providerId="Test" clId="FakeClientId" dt="2018-11-27T03:16:35.138" v="10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38" v="11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38" v="13" actId="790"/>
        <pc:sldMkLst>
          <pc:docMk/>
          <pc:sldMk cId="4003618854" sldId="264"/>
        </pc:sldMkLst>
        <pc:spChg chg="mod">
          <ac:chgData name="Fake Test User" userId="SID-0" providerId="Test" clId="FakeClientId" dt="2018-11-27T03:16:35.138" v="12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38" v="1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38" v="15" actId="790"/>
        <pc:sldMkLst>
          <pc:docMk/>
          <pc:sldMk cId="236976409" sldId="265"/>
        </pc:sldMkLst>
        <pc:spChg chg="mod">
          <ac:chgData name="Fake Test User" userId="SID-0" providerId="Test" clId="FakeClientId" dt="2018-11-27T03:16:35.138" v="14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38" v="15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54" v="17" actId="790"/>
        <pc:sldMkLst>
          <pc:docMk/>
          <pc:sldMk cId="3596815891" sldId="266"/>
        </pc:sldMkLst>
        <pc:spChg chg="mod">
          <ac:chgData name="Fake Test User" userId="SID-0" providerId="Test" clId="FakeClientId" dt="2018-11-27T03:16:35.154" v="16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54" v="17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3:16:35.154" v="19" actId="790"/>
        <pc:sldMkLst>
          <pc:docMk/>
          <pc:sldMk cId="1484067023" sldId="267"/>
        </pc:sldMkLst>
        <pc:spChg chg="mod">
          <ac:chgData name="Fake Test User" userId="SID-0" providerId="Test" clId="FakeClientId" dt="2018-11-27T03:16:35.154" v="18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3:16:35.154" v="19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3:17:48.211" v="100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3:17:48.211" v="100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3:17:48.211" v="100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3:17:48.211" v="100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3:17:48.211" v="100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3:17:48.211" v="100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3:17:48.211" v="100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3:17:48.211" v="100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3:16:35.201" v="31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3:16:35.185" v="27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201" v="28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201" v="29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3:16:35.201" v="30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3:16:35.185" v="26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3:16:35.201" v="31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3:16:35.185" v="26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216" v="36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3:16:35.201" v="32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201" v="33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201" v="34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201" v="35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3:16:35.216" v="36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263" v="42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3:16:35.247" v="40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247" v="41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216" v="37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247" v="38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3:16:35.247" v="39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3:16:35.263" v="42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3:16:35.216" v="37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263" v="48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3:16:35.263" v="43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263" v="44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263" v="45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263" v="46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3:16:35.263" v="47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3:16:35.263" v="48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294" v="56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3:16:35.279" v="49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279" v="50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279" v="51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279" v="52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3:16:35.279" v="53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3:16:35.279" v="54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3:16:35.294" v="55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3:16:35.294" v="56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294" v="60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3:16:35.294" v="57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294" v="58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294" v="59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294" v="60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294" v="63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3:16:35.294" v="61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294" v="62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294" v="63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310" v="7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3:16:35.310" v="65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310" v="66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310" v="67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310" v="68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3:16:35.310" v="69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3:16:35.310" v="7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3:16:35.310" v="64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325" v="77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3:16:35.310" v="72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325" v="73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325" v="74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325" v="75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3:16:35.325" v="76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3:16:35.325" v="77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3:16:35.310" v="71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341" v="82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3:16:35.325" v="78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325" v="79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325" v="80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341" v="81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3:16:35.341" v="82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3:16:35.341" v="87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3:16:35.341" v="83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3:16:35.341" v="84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3:16:35.341" v="85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3:16:35.341" v="86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3:16:35.341" v="87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67B7E-6222-4B1D-865E-9932C7F11C97}" type="datetime1">
              <a:rPr lang="fi-FI" smtClean="0">
                <a:solidFill>
                  <a:schemeClr val="tx2"/>
                </a:solidFill>
              </a:rPr>
              <a:t>15.1.2022</a:t>
            </a:fld>
            <a:endParaRPr lang="fi-FI">
              <a:solidFill>
                <a:schemeClr val="tx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>
              <a:solidFill>
                <a:schemeClr val="tx2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fi-FI">
                <a:solidFill>
                  <a:schemeClr val="tx2"/>
                </a:solidFill>
              </a:rPr>
              <a:t>‹#›</a:t>
            </a:fld>
            <a:endParaRPr 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1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D01968C-DC5B-4F45-8161-25D8C47A34BC}" type="datetime1">
              <a:rPr lang="fi-FI" noProof="1" dirty="0" smtClean="0"/>
              <a:t>15.1.2022</a:t>
            </a:fld>
            <a:endParaRPr lang="fi-FI" noProof="1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1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1"/>
              <a:t>Muokkaa tekstin perustyylejä napsauttamalla</a:t>
            </a:r>
          </a:p>
          <a:p>
            <a:pPr lvl="1" rtl="0"/>
            <a:r>
              <a:rPr lang="fi-FI" noProof="1"/>
              <a:t>Toinen taso</a:t>
            </a:r>
          </a:p>
          <a:p>
            <a:pPr lvl="2" rtl="0"/>
            <a:r>
              <a:rPr lang="fi-FI" noProof="1"/>
              <a:t>Kolmas taso</a:t>
            </a:r>
          </a:p>
          <a:p>
            <a:pPr lvl="3" rtl="0"/>
            <a:r>
              <a:rPr lang="fi-FI" noProof="1"/>
              <a:t>Neljäs taso</a:t>
            </a:r>
          </a:p>
          <a:p>
            <a:pPr lvl="4" rtl="0"/>
            <a:r>
              <a:rPr lang="fi-FI" noProof="1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1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10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26015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2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69123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3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54224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4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55288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5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299261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6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95429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7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259064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8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48273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9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57861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 descr="Kirjapino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Suorakulmi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dirty="0"/>
            </a:p>
          </p:txBody>
        </p:sp>
        <p:grpSp>
          <p:nvGrpSpPr>
            <p:cNvPr id="12" name="Ryhmä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Kuva 8" descr="Kirjapino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Suorakulmi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i-FI" dirty="0"/>
              </a:p>
            </p:txBody>
          </p:sp>
        </p:grp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3BAEBE-86F5-45D0-B93A-8E2F07C0E7EC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4174BB-687D-4DC2-81A5-72A4653D6DA8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12680-C893-43DE-9D72-A0CB199531D8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7934-122E-4A35-9D40-CC913811FE8A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Suorakulmi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dirty="0"/>
            </a:p>
          </p:txBody>
        </p:sp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Suorakulmi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Kuva 4" descr="Kirjapin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1DBF5-6753-4C12-A91C-D050721F7C27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0E9837-1412-4967-BF96-B0AD97B59928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i-FI"/>
              <a:t>Muokkaa tekstin perustyylejä napsauttamalla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i-FI"/>
              <a:t>Muokkaa tekstin perustyylejä napsauttamalla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8C9C8-4A0D-45DA-853F-5CDD17D56F3E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1B167-AB0B-4656-BB99-A975996CE0A7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ACC35D-1A1B-4FD7-9645-21287151A926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i-FI"/>
              <a:t>Muokkaa tekstin perustyylejä napsauttamalla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2DB62-560E-4087-BF93-DBFD51A6B489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i-FI"/>
              <a:t>Muokkaa tekstin perustyylejä napsauttamalla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C4655C-D78F-4D30-982B-D23191828006}" type="datetime1">
              <a:rPr lang="fi-FI" smtClean="0"/>
              <a:t>15.1.2022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Suorakulmi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noProof="0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noProof="0"/>
            </a:p>
          </p:txBody>
        </p: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81A3A62B-8A0B-45FF-9C9F-64A65A7D565D}" type="datetime1">
              <a:rPr lang="fi-FI" noProof="0" smtClean="0"/>
              <a:t>15.1.2022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98268" y="2060848"/>
            <a:ext cx="7089652" cy="1368426"/>
          </a:xfrm>
        </p:spPr>
        <p:txBody>
          <a:bodyPr rtlCol="0"/>
          <a:lstStyle/>
          <a:p>
            <a:pPr rtl="0"/>
            <a:r>
              <a:rPr lang="fi-FI" dirty="0" smtClean="0"/>
              <a:t>Yhteishaku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79346" y="3556137"/>
            <a:ext cx="7008574" cy="1244600"/>
          </a:xfrm>
        </p:spPr>
        <p:txBody>
          <a:bodyPr rtlCol="0">
            <a:normAutofit fontScale="85000" lnSpcReduction="20000"/>
          </a:bodyPr>
          <a:lstStyle/>
          <a:p>
            <a:endParaRPr lang="fi-FI" dirty="0"/>
          </a:p>
          <a:p>
            <a:r>
              <a:rPr lang="fi-FI" b="1" dirty="0"/>
              <a:t>Yhteishaun hakuaika on 22.2.–22.3.2022.</a:t>
            </a:r>
            <a:endParaRPr lang="fi-FI" dirty="0"/>
          </a:p>
          <a:p>
            <a:r>
              <a:rPr lang="fi-FI" dirty="0" smtClean="0"/>
              <a:t>Hakuaika </a:t>
            </a:r>
            <a:r>
              <a:rPr lang="fi-FI" dirty="0"/>
              <a:t>päättyy viimeisenä hakupäivänä klo 15.</a:t>
            </a:r>
          </a:p>
          <a:p>
            <a:pPr rtl="0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5014292" y="617220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Lähde: Opintopolku </a:t>
            </a:r>
            <a:r>
              <a:rPr lang="fi-FI" sz="1600" dirty="0"/>
              <a:t>ja muut oppijan palvelut </a:t>
            </a:r>
            <a:r>
              <a:rPr lang="fi-FI" sz="1600" dirty="0" smtClean="0"/>
              <a:t>–infotilaisuus 26.11.2021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Liitteet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7309" y="1701800"/>
            <a:ext cx="10089671" cy="3959448"/>
          </a:xfrm>
        </p:spPr>
        <p:txBody>
          <a:bodyPr rtlCol="0">
            <a:normAutofit fontScale="92500" lnSpcReduction="20000"/>
          </a:bodyPr>
          <a:lstStyle/>
          <a:p>
            <a:r>
              <a:rPr lang="fi-FI" dirty="0"/>
              <a:t>Vaativan erityisen tuen perusteella järjestettävään koulutukseen vaadittavat liitteet ovat samanlaiset kaikissa erityisoppilaitoksissa:</a:t>
            </a:r>
          </a:p>
          <a:p>
            <a:pPr lvl="1"/>
            <a:r>
              <a:rPr lang="fi-FI" dirty="0"/>
              <a:t>Erityisen tuen suunnitelma, kuten HOJKS tai HOKS</a:t>
            </a:r>
          </a:p>
          <a:p>
            <a:pPr lvl="1"/>
            <a:r>
              <a:rPr lang="fi-FI" dirty="0"/>
              <a:t>Terveydentilaa tai toimintakykyä kuvaava asiantuntijalausunto, mikäli tuen tarve opinnoissa johtuu terveydellisistä syistä tai muusta toimintarajoitteesta</a:t>
            </a:r>
          </a:p>
          <a:p>
            <a:pPr lvl="1"/>
            <a:r>
              <a:rPr lang="fi-FI" dirty="0"/>
              <a:t>Aikaisemmat koulu-ja opiskelutodistusjäljennökset</a:t>
            </a:r>
          </a:p>
          <a:p>
            <a:r>
              <a:rPr lang="fi-FI" dirty="0"/>
              <a:t>Hakija saa tiedon liitepyynnöistä ja palautusosoitteista hakulomakkeelle ja omaan sähköpostiinsa (hakukohteelle tallennettu liitepyynnön osoite)</a:t>
            </a:r>
          </a:p>
          <a:p>
            <a:r>
              <a:rPr lang="fi-FI" dirty="0"/>
              <a:t>HUOM! Arkaluonteisten liitteiden toimitus tapahtuu kirjepostilla tai turvasähköpostilla</a:t>
            </a:r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989956" y="5733256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/>
              <a:t>Lähde: Opintopolku ja muut oppijan palvelut –infotilaisuus 26.11.2021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Hakeminen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fi-FI" dirty="0" smtClean="0"/>
              <a:t>Haku tapahtuu  </a:t>
            </a:r>
            <a:r>
              <a:rPr lang="fi-FI" dirty="0" smtClean="0">
                <a:hlinkClick r:id="rId3"/>
              </a:rPr>
              <a:t>Opintopolku</a:t>
            </a:r>
            <a:r>
              <a:rPr lang="fi-FI" dirty="0" smtClean="0"/>
              <a:t> -järjestelmässä</a:t>
            </a:r>
          </a:p>
          <a:p>
            <a:r>
              <a:rPr lang="fi-FI" dirty="0" smtClean="0"/>
              <a:t>Aseta hakutoiveet </a:t>
            </a:r>
            <a:r>
              <a:rPr lang="fi-FI" dirty="0"/>
              <a:t>mieluisuusjärjestykseen </a:t>
            </a:r>
          </a:p>
          <a:p>
            <a:r>
              <a:rPr lang="fi-FI" dirty="0"/>
              <a:t>Hakija valitaan ylimpään hakutoiveeseen, johon hänen valintamenestyksensä riittää</a:t>
            </a:r>
          </a:p>
          <a:p>
            <a:r>
              <a:rPr lang="fi-FI" dirty="0" smtClean="0"/>
              <a:t>Hakutoiveita </a:t>
            </a:r>
            <a:r>
              <a:rPr lang="fi-FI" dirty="0"/>
              <a:t>tai niiden järjestystä </a:t>
            </a:r>
            <a:r>
              <a:rPr lang="fi-FI" dirty="0" smtClean="0"/>
              <a:t>voi </a:t>
            </a:r>
            <a:r>
              <a:rPr lang="fi-FI" dirty="0"/>
              <a:t>muuttaa </a:t>
            </a:r>
            <a:r>
              <a:rPr lang="fi-FI" dirty="0" smtClean="0"/>
              <a:t>hakuaikana 22.2.22-22.3.22, mutta enää ei hakuajan </a:t>
            </a:r>
            <a:r>
              <a:rPr lang="fi-FI" dirty="0"/>
              <a:t>jälkeen</a:t>
            </a:r>
          </a:p>
          <a:p>
            <a:r>
              <a:rPr lang="fi-FI" dirty="0" smtClean="0"/>
              <a:t>Koulussa harjoitellaan varsinaista hakua Demohaun avulla.</a:t>
            </a:r>
          </a:p>
          <a:p>
            <a:pPr marL="0" indent="0">
              <a:buNone/>
            </a:pPr>
            <a:r>
              <a:rPr lang="fi-FI" b="1" dirty="0" smtClean="0"/>
              <a:t>Huoltajan </a:t>
            </a:r>
            <a:r>
              <a:rPr lang="fi-FI" b="1" dirty="0"/>
              <a:t>kuuleminen</a:t>
            </a:r>
            <a:endParaRPr lang="fi-FI" dirty="0"/>
          </a:p>
          <a:p>
            <a:r>
              <a:rPr lang="fi-FI" dirty="0" smtClean="0"/>
              <a:t>Hallintolaki </a:t>
            </a:r>
            <a:r>
              <a:rPr lang="fi-FI" dirty="0"/>
              <a:t>edellyttää huoltajan </a:t>
            </a:r>
            <a:r>
              <a:rPr lang="fi-FI" dirty="0" smtClean="0"/>
              <a:t>kuulemista</a:t>
            </a:r>
          </a:p>
          <a:p>
            <a:r>
              <a:rPr lang="fi-FI" dirty="0" smtClean="0"/>
              <a:t>Huoltaja allekirjoittaa lomakkeen, jolle hakija on listannut hakuvaihtoehdot.</a:t>
            </a:r>
            <a:endParaRPr lang="fi-FI" dirty="0"/>
          </a:p>
          <a:p>
            <a:endParaRPr lang="fi-FI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Täytä </a:t>
            </a:r>
            <a:r>
              <a:rPr lang="fi-FI" dirty="0"/>
              <a:t>sähköpostiosoite hakemukseen, </a:t>
            </a:r>
            <a:r>
              <a:rPr lang="fi-FI" dirty="0" smtClean="0"/>
              <a:t>koska…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79528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b="1" dirty="0"/>
              <a:t>K</a:t>
            </a:r>
            <a:r>
              <a:rPr lang="fi-FI" b="1" dirty="0" smtClean="0"/>
              <a:t>uittaus</a:t>
            </a:r>
            <a:r>
              <a:rPr lang="fi-FI" dirty="0" smtClean="0"/>
              <a:t> tulee sähköpostiin </a:t>
            </a:r>
            <a:r>
              <a:rPr lang="fi-FI" dirty="0"/>
              <a:t>hakemuksen vastaanottamisesta</a:t>
            </a:r>
          </a:p>
          <a:p>
            <a:r>
              <a:rPr lang="fi-FI" dirty="0" smtClean="0"/>
              <a:t>Hakemusta voi </a:t>
            </a:r>
            <a:r>
              <a:rPr lang="fi-FI" b="1" dirty="0" smtClean="0"/>
              <a:t>muuttaa</a:t>
            </a:r>
            <a:r>
              <a:rPr lang="fi-FI" dirty="0" smtClean="0"/>
              <a:t> hakuaikana sähköpostivahvistuksen mukana </a:t>
            </a:r>
            <a:r>
              <a:rPr lang="fi-FI" dirty="0"/>
              <a:t>tulevan </a:t>
            </a:r>
            <a:r>
              <a:rPr lang="fi-FI" b="1" dirty="0"/>
              <a:t>linkin kautta</a:t>
            </a:r>
          </a:p>
          <a:p>
            <a:r>
              <a:rPr lang="fi-FI" dirty="0" smtClean="0"/>
              <a:t>Sähköpostiin tulee </a:t>
            </a:r>
            <a:r>
              <a:rPr lang="fi-FI" b="1" dirty="0" smtClean="0"/>
              <a:t>ennakkokirje </a:t>
            </a:r>
            <a:r>
              <a:rPr lang="fi-FI" b="1" dirty="0"/>
              <a:t>valintojen aikataulusta </a:t>
            </a:r>
            <a:r>
              <a:rPr lang="fi-FI" dirty="0"/>
              <a:t>ja </a:t>
            </a:r>
            <a:r>
              <a:rPr lang="fi-FI" dirty="0" smtClean="0"/>
              <a:t>menettelytavoista (esim. mahdollisista toimitettavista liitteistä tai pääsykokeista)</a:t>
            </a:r>
            <a:endParaRPr lang="fi-FI" dirty="0"/>
          </a:p>
          <a:p>
            <a:r>
              <a:rPr lang="fi-FI" b="1" dirty="0" smtClean="0"/>
              <a:t>Tuloskirje</a:t>
            </a:r>
            <a:r>
              <a:rPr lang="fi-FI" dirty="0" smtClean="0"/>
              <a:t> tulee sähköpostiin</a:t>
            </a:r>
            <a:endParaRPr lang="fi-FI" dirty="0"/>
          </a:p>
          <a:p>
            <a:r>
              <a:rPr lang="fi-FI" b="1" dirty="0"/>
              <a:t>O</a:t>
            </a:r>
            <a:r>
              <a:rPr lang="fi-FI" b="1" dirty="0" smtClean="0"/>
              <a:t>piskelupaikan voi ottaa vastaan </a:t>
            </a:r>
            <a:r>
              <a:rPr lang="fi-FI" b="1" dirty="0"/>
              <a:t>sähköisesti ja ilmoittautua </a:t>
            </a:r>
            <a:r>
              <a:rPr lang="fi-FI" b="1" dirty="0" smtClean="0"/>
              <a:t>läsnä olevaksi</a:t>
            </a:r>
            <a:r>
              <a:rPr lang="fi-FI" b="1" dirty="0"/>
              <a:t>.</a:t>
            </a:r>
          </a:p>
          <a:p>
            <a:r>
              <a:rPr lang="fi-FI" dirty="0" smtClean="0"/>
              <a:t>HUOMAA, että </a:t>
            </a:r>
            <a:r>
              <a:rPr lang="fi-FI" dirty="0"/>
              <a:t>sähköpostiosoitteen tulee olla sellainen, joka on voimassa </a:t>
            </a:r>
            <a:r>
              <a:rPr lang="fi-FI" dirty="0" smtClean="0"/>
              <a:t>vähintään elokuun </a:t>
            </a:r>
            <a:r>
              <a:rPr lang="fi-FI" dirty="0"/>
              <a:t>loppuun asti</a:t>
            </a:r>
            <a:r>
              <a:rPr lang="fi-FI" dirty="0" smtClean="0"/>
              <a:t>. </a:t>
            </a:r>
            <a:endParaRPr lang="fi-FI" dirty="0"/>
          </a:p>
          <a:p>
            <a:r>
              <a:rPr lang="fi-FI" dirty="0"/>
              <a:t>Huoltajan tiedot on hyvä tallentaa hakemukseen; </a:t>
            </a:r>
            <a:r>
              <a:rPr lang="fi-FI" b="1" dirty="0"/>
              <a:t>myös huoltajan sähköpostiin lähtee kuittaus hakemuksen perillemenosta ja myöhemmin ennakkokirje.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Arvosanat ja lisäkysymykset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fi-FI" dirty="0"/>
          </a:p>
          <a:p>
            <a:r>
              <a:rPr lang="fi-FI" dirty="0"/>
              <a:t>Opiskelijaksi ottamisessa käytetään perusopetuksen päättötodistusta</a:t>
            </a:r>
            <a:r>
              <a:rPr lang="fi-FI" dirty="0" smtClean="0"/>
              <a:t>. </a:t>
            </a:r>
            <a:r>
              <a:rPr lang="fi-FI" b="1" dirty="0" smtClean="0"/>
              <a:t>Arvosanat siirtyvät sähköisen järjestelmän kautta</a:t>
            </a:r>
            <a:r>
              <a:rPr lang="fi-FI" dirty="0" smtClean="0"/>
              <a:t> oppilaitosten tietoon.</a:t>
            </a:r>
            <a:endParaRPr lang="fi-FI" dirty="0"/>
          </a:p>
          <a:p>
            <a:r>
              <a:rPr lang="fi-FI" dirty="0"/>
              <a:t>Hakijalta voidaan kysyä hakulomakkeella oppilaitoskohtaisia lisäkysymyksiä, esim. tietoa koulutuskokeilusta, kiinnostusta asuntolapaikkaan, tai muita valinnan kannalta välttämättömiä lisäkysymyksiä</a:t>
            </a:r>
          </a:p>
          <a:p>
            <a:endParaRPr lang="fi-FI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Valinnat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endParaRPr lang="fi-FI" dirty="0"/>
          </a:p>
          <a:p>
            <a:r>
              <a:rPr lang="fi-FI" dirty="0"/>
              <a:t>Hakija hyväksytään ylimpään hakutoiveeseen, johon hänen valintamenestyksensä </a:t>
            </a:r>
            <a:r>
              <a:rPr lang="fi-FI" dirty="0" smtClean="0"/>
              <a:t>riittää. Alemmat </a:t>
            </a:r>
            <a:r>
              <a:rPr lang="fi-FI" dirty="0"/>
              <a:t>hakutoiveet peruuntuvat</a:t>
            </a:r>
            <a:r>
              <a:rPr lang="fi-FI" dirty="0" smtClean="0"/>
              <a:t>.</a:t>
            </a:r>
          </a:p>
          <a:p>
            <a:r>
              <a:rPr lang="fi-FI" dirty="0" smtClean="0"/>
              <a:t>OPH </a:t>
            </a:r>
            <a:r>
              <a:rPr lang="fi-FI" dirty="0"/>
              <a:t>lähettää sähköisen tuloskirjeen liitteineen hyväksytyille hakijoille sekä valitsematta jääneille hakijoille (jos hakija on antanut sähköpostiosoitteen hakemuksellaan)</a:t>
            </a:r>
          </a:p>
          <a:p>
            <a:pPr lvl="1"/>
            <a:r>
              <a:rPr lang="fi-FI" dirty="0" smtClean="0"/>
              <a:t>Liite </a:t>
            </a:r>
            <a:r>
              <a:rPr lang="fi-FI" dirty="0"/>
              <a:t>sisältää tietoja hakijan valintatilanteesta (pisteet ja mahd. varasijat yms.).</a:t>
            </a:r>
          </a:p>
          <a:p>
            <a:r>
              <a:rPr lang="fi-FI" dirty="0" smtClean="0"/>
              <a:t>Jos </a:t>
            </a:r>
            <a:r>
              <a:rPr lang="fi-FI" dirty="0"/>
              <a:t>hakijalla ei ole sähköpostiosoitetta hakemuksellaan, liitekirje tulee oppilaitoksesta paperisen päätöksen ohella.</a:t>
            </a:r>
          </a:p>
          <a:p>
            <a:r>
              <a:rPr lang="fi-FI" dirty="0" smtClean="0"/>
              <a:t>Sähköistä </a:t>
            </a:r>
            <a:r>
              <a:rPr lang="fi-FI" dirty="0"/>
              <a:t>tuloskirjettä ei lähetetä huoltajan sähköpostiin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Oppilaitokset toimittavat valintapäätökset hyväksytyille </a:t>
            </a:r>
            <a:r>
              <a:rPr lang="fi-FI" dirty="0" smtClean="0"/>
              <a:t>hakijoille 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Opiskelupaikan vastaanotto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fi-FI" dirty="0"/>
          </a:p>
          <a:p>
            <a:r>
              <a:rPr lang="fi-FI" dirty="0"/>
              <a:t>Hyväksytyille hakijoille lähtee linkki paikan vastaanottamiseen siinä vaiheessa, kun valintaesitykset on hyväksytty ja hakijalla on opiskelupaikka vastaanotettavissa</a:t>
            </a:r>
          </a:p>
          <a:p>
            <a:r>
              <a:rPr lang="fi-FI" dirty="0" smtClean="0"/>
              <a:t>Oppilaitokset </a:t>
            </a:r>
            <a:r>
              <a:rPr lang="fi-FI" dirty="0"/>
              <a:t>voivat edelleen edellyttää, että hyväksytty hakija ilmoittaa paikan vastaanottamisesta lisäksi </a:t>
            </a:r>
            <a:r>
              <a:rPr lang="fi-FI" dirty="0" smtClean="0"/>
              <a:t>oppilaitokseen oppilaitoksen </a:t>
            </a:r>
            <a:r>
              <a:rPr lang="fi-FI" dirty="0"/>
              <a:t>ohjeistamalla </a:t>
            </a:r>
            <a:r>
              <a:rPr lang="fi-FI" dirty="0" smtClean="0"/>
              <a:t>tavalla. </a:t>
            </a:r>
            <a:r>
              <a:rPr lang="fi-FI" b="1" dirty="0" smtClean="0"/>
              <a:t>LUE siis saamasi viestit huolella yhdessä huoltajan  kanssa. </a:t>
            </a:r>
            <a:endParaRPr lang="fi-FI" b="1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Jos haku ei mennytkään niin kuin </a:t>
            </a:r>
            <a:r>
              <a:rPr lang="fi-FI" dirty="0" err="1" smtClean="0"/>
              <a:t>Stömsössä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-FI" dirty="0" smtClean="0"/>
              <a:t>Muista, että Suomen systeemi on joustava!</a:t>
            </a:r>
          </a:p>
          <a:p>
            <a:pPr rtl="0"/>
            <a:r>
              <a:rPr lang="fi-FI" dirty="0"/>
              <a:t>V</a:t>
            </a:r>
            <a:r>
              <a:rPr lang="fi-FI" dirty="0" smtClean="0"/>
              <a:t>oit vaihtaa opiskelupaikkaa, jos opinnot eivät vastaa odotuksiasi tai huomaat, että haluatkin opiskella jotain muuta.</a:t>
            </a:r>
          </a:p>
          <a:p>
            <a:pPr rtl="0"/>
            <a:r>
              <a:rPr lang="fi-FI" dirty="0" smtClean="0"/>
              <a:t>Lampsi siis oppilaitoksen opon puheille ja hän auttaa sinua eteenpäin.  </a:t>
            </a:r>
          </a:p>
          <a:p>
            <a:pPr rtl="0"/>
            <a:endParaRPr lang="fi-FI" dirty="0"/>
          </a:p>
          <a:p>
            <a:pPr marL="0" indent="0" rtl="0">
              <a:buNone/>
            </a:pPr>
            <a:r>
              <a:rPr lang="fi-FI" dirty="0" smtClean="0"/>
              <a:t>Onnea ja menestystä! Muista, että kysyvä ei tieltä eksy!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141802" y="5816025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/>
              <a:t>Lähde: Opintopolku ja muut oppijan palvelut –infotilaisuus 26.11.2021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Yksilöllistetty oppimäärä MA ja AI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i-FI" dirty="0" smtClean="0"/>
              <a:t>Jos </a:t>
            </a:r>
            <a:r>
              <a:rPr lang="fi-FI" dirty="0"/>
              <a:t>hakija on opiskellut perusopetuksen yksilöllistetyn oppimäärän mukaan, häneltä </a:t>
            </a:r>
            <a:r>
              <a:rPr lang="fi-FI" dirty="0" smtClean="0"/>
              <a:t>kysytään </a:t>
            </a:r>
            <a:r>
              <a:rPr lang="fi-FI" dirty="0"/>
              <a:t>hakulomakkeella, onko matematiikka ja äidinkieli yksilöllistetty</a:t>
            </a:r>
          </a:p>
          <a:p>
            <a:r>
              <a:rPr lang="fi-FI" dirty="0" smtClean="0"/>
              <a:t>Jos </a:t>
            </a:r>
            <a:r>
              <a:rPr lang="fi-FI" dirty="0"/>
              <a:t>hakija vastaa ’kyllä’, hakija ohjautuu harkintaan perustuvaan valintaan ja saa siitä ilmoituksen hakulomakkeella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Harkintaan perustuva valinta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fi-FI" dirty="0" smtClean="0"/>
              <a:t>Koulutuksen </a:t>
            </a:r>
            <a:r>
              <a:rPr lang="fi-FI" dirty="0"/>
              <a:t>järjestäjä voi erityisen syyn perusteella valita enintään 30 % kuhunkin ammatillisen peruskoulutuksen valintayksikköön otettavista opiskelijoista valintapistemääristä riippumatta.</a:t>
            </a:r>
          </a:p>
          <a:p>
            <a:r>
              <a:rPr lang="fi-FI" dirty="0" smtClean="0"/>
              <a:t>Hakijan </a:t>
            </a:r>
            <a:r>
              <a:rPr lang="fi-FI" dirty="0"/>
              <a:t>erityisiä henkilökohtaisia syitä voivat olla </a:t>
            </a:r>
            <a:endParaRPr lang="fi-FI" dirty="0" smtClean="0"/>
          </a:p>
          <a:p>
            <a:pPr lvl="1"/>
            <a:r>
              <a:rPr lang="fi-FI" dirty="0" smtClean="0"/>
              <a:t>oppimisvaikeudet</a:t>
            </a:r>
            <a:endParaRPr lang="fi-FI" dirty="0"/>
          </a:p>
          <a:p>
            <a:pPr lvl="1"/>
            <a:r>
              <a:rPr lang="fi-FI" dirty="0" smtClean="0"/>
              <a:t>sosiaaliset </a:t>
            </a:r>
            <a:r>
              <a:rPr lang="fi-FI" dirty="0"/>
              <a:t>syyt</a:t>
            </a:r>
          </a:p>
          <a:p>
            <a:pPr lvl="1"/>
            <a:r>
              <a:rPr lang="fi-FI" dirty="0" smtClean="0"/>
              <a:t>koulutodistusten </a:t>
            </a:r>
            <a:r>
              <a:rPr lang="fi-FI" dirty="0"/>
              <a:t>puuttuminen tai todistusten vertailuvaikeudet</a:t>
            </a:r>
          </a:p>
          <a:p>
            <a:pPr lvl="1"/>
            <a:r>
              <a:rPr lang="fi-FI" dirty="0" smtClean="0"/>
              <a:t>riittämätön </a:t>
            </a:r>
            <a:r>
              <a:rPr lang="fi-FI" dirty="0"/>
              <a:t>tutkintokielen kielitaito.</a:t>
            </a:r>
          </a:p>
          <a:p>
            <a:pPr lvl="1"/>
            <a:r>
              <a:rPr lang="fi-FI" dirty="0" smtClean="0"/>
              <a:t>yksilöllistetty </a:t>
            </a:r>
            <a:r>
              <a:rPr lang="fi-FI" dirty="0"/>
              <a:t>oppimäärä matematiikassa ja äidinkielessä</a:t>
            </a:r>
          </a:p>
          <a:p>
            <a:r>
              <a:rPr lang="fi-FI" dirty="0" smtClean="0"/>
              <a:t>Oppilaitokset </a:t>
            </a:r>
            <a:r>
              <a:rPr lang="fi-FI" dirty="0"/>
              <a:t>voivat käyttää oppimisvalmiuksia mittaavaa koetta arvioidessaan hakijan edellytyksiä suoriutua opinnoista.</a:t>
            </a:r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rvetuloa takaisin kouluun -esity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72_TF03460615" id="{6B18F535-A2A4-4091-BB41-09BDFAF9E1A2}" vid="{C17672D5-D4DF-45CB-8B83-FF83BB397E78}"/>
    </a:ext>
  </a:extLst>
</a:theme>
</file>

<file path=ppt/theme/theme2.xml><?xml version="1.0" encoding="utf-8"?>
<a:theme xmlns:a="http://schemas.openxmlformats.org/drawingml/2006/main" name="Office-te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Tervetuloa takaisin kouluun -esitys</Template>
  <TotalTime>63</TotalTime>
  <Words>571</Words>
  <Application>Microsoft Office PowerPoint</Application>
  <PresentationFormat>Mukautettu</PresentationFormat>
  <Paragraphs>77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Tervetuloa takaisin kouluun -esitys</vt:lpstr>
      <vt:lpstr>Yhteishaku</vt:lpstr>
      <vt:lpstr>Hakeminen</vt:lpstr>
      <vt:lpstr>  Täytä sähköpostiosoite hakemukseen, koska…</vt:lpstr>
      <vt:lpstr>Arvosanat ja lisäkysymykset</vt:lpstr>
      <vt:lpstr>Valinnat</vt:lpstr>
      <vt:lpstr>Opiskelupaikan vastaanotto</vt:lpstr>
      <vt:lpstr>Jos haku ei mennytkään niin kuin Stömsössä…</vt:lpstr>
      <vt:lpstr>Yksilöllistetty oppimäärä MA ja AI</vt:lpstr>
      <vt:lpstr>Harkintaan perustuva valinta</vt:lpstr>
      <vt:lpstr>Liitteet</vt:lpstr>
    </vt:vector>
  </TitlesOfParts>
  <Company>Inarin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Yhteishaku</dc:title>
  <dc:creator>Johanna Nieminen</dc:creator>
  <cp:lastModifiedBy>Johanna Nieminen</cp:lastModifiedBy>
  <cp:revision>1</cp:revision>
  <dcterms:created xsi:type="dcterms:W3CDTF">2022-01-15T15:20:40Z</dcterms:created>
  <dcterms:modified xsi:type="dcterms:W3CDTF">2022-01-15T16:24:13Z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