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71" r:id="rId3"/>
    <p:sldId id="256" r:id="rId4"/>
    <p:sldId id="257" r:id="rId5"/>
    <p:sldId id="259" r:id="rId6"/>
    <p:sldId id="272" r:id="rId7"/>
    <p:sldId id="258" r:id="rId8"/>
    <p:sldId id="260" r:id="rId9"/>
    <p:sldId id="262" r:id="rId10"/>
    <p:sldId id="263" r:id="rId11"/>
    <p:sldId id="261" r:id="rId12"/>
    <p:sldId id="274" r:id="rId13"/>
    <p:sldId id="270" r:id="rId14"/>
    <p:sldId id="275" r:id="rId15"/>
    <p:sldId id="276" r:id="rId16"/>
    <p:sldId id="277" r:id="rId17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PITOY.fi\DFS\Inari\Koti\ETERVO02\Tilaneli&#246;n%20kulu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446645280249864"/>
          <c:w val="0.58491974489083176"/>
          <c:h val="0.68047776063519538"/>
        </c:manualLayout>
      </c:layout>
      <c:pie3DChart>
        <c:varyColors val="1"/>
        <c:ser>
          <c:idx val="0"/>
          <c:order val="0"/>
          <c:tx>
            <c:strRef>
              <c:f>Taul1!$F$1</c:f>
              <c:strCache>
                <c:ptCount val="1"/>
                <c:pt idx="0">
                  <c:v>Tilaneliön käyttökustannukset 2016 6,00 €/m²</c:v>
                </c:pt>
              </c:strCache>
            </c:strRef>
          </c:tx>
          <c:cat>
            <c:multiLvlStrRef>
              <c:f>Taul1!$E$3:$F$9</c:f>
              <c:multiLvlStrCache>
                <c:ptCount val="7"/>
                <c:lvl>
                  <c:pt idx="0">
                    <c:v>Vesi</c:v>
                  </c:pt>
                  <c:pt idx="1">
                    <c:v>Sähkö</c:v>
                  </c:pt>
                  <c:pt idx="2">
                    <c:v>Lämpö</c:v>
                  </c:pt>
                  <c:pt idx="3">
                    <c:v>Laitoshuolto</c:v>
                  </c:pt>
                  <c:pt idx="4">
                    <c:v>Kiinteistöhuolto</c:v>
                  </c:pt>
                  <c:pt idx="5">
                    <c:v>Jäte</c:v>
                  </c:pt>
                  <c:pt idx="6">
                    <c:v>Muut</c:v>
                  </c:pt>
                </c:lvl>
                <c:lvl>
                  <c:pt idx="0">
                    <c:v>0,2 €</c:v>
                  </c:pt>
                  <c:pt idx="1">
                    <c:v>0,7 €</c:v>
                  </c:pt>
                  <c:pt idx="2">
                    <c:v>1,1 €</c:v>
                  </c:pt>
                  <c:pt idx="3">
                    <c:v>1,8 €</c:v>
                  </c:pt>
                  <c:pt idx="4">
                    <c:v>1,3 €</c:v>
                  </c:pt>
                  <c:pt idx="5">
                    <c:v>0,1 €</c:v>
                  </c:pt>
                  <c:pt idx="6">
                    <c:v>0,7 €</c:v>
                  </c:pt>
                </c:lvl>
              </c:multiLvlStrCache>
            </c:multiLvlStrRef>
          </c:cat>
          <c:val>
            <c:numRef>
              <c:f>Taul1!$E$3:$E$9</c:f>
              <c:numCache>
                <c:formatCode>#,##0.0\ "€"</c:formatCode>
                <c:ptCount val="7"/>
                <c:pt idx="0">
                  <c:v>0.20293011368943001</c:v>
                </c:pt>
                <c:pt idx="1">
                  <c:v>0.74826579043446517</c:v>
                </c:pt>
                <c:pt idx="2">
                  <c:v>1.1053197992816934</c:v>
                </c:pt>
                <c:pt idx="3">
                  <c:v>1.7893986092360987</c:v>
                </c:pt>
                <c:pt idx="4">
                  <c:v>1.3450567598087912</c:v>
                </c:pt>
                <c:pt idx="5">
                  <c:v>0.13654193942790188</c:v>
                </c:pt>
                <c:pt idx="6">
                  <c:v>0.7008923643835383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41419050248542"/>
          <c:y val="0.12125486838886902"/>
          <c:w val="0.35521740708678134"/>
          <c:h val="0.79325833976180171"/>
        </c:manualLayout>
      </c:layout>
      <c:overlay val="0"/>
      <c:txPr>
        <a:bodyPr/>
        <a:lstStyle/>
        <a:p>
          <a:pPr rtl="0">
            <a:defRPr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6383-8D60-4351-A17F-57C93733104D}" type="datetimeFigureOut">
              <a:rPr lang="fi-FI" smtClean="0"/>
              <a:t>10.1.2018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FA06-6C81-4DC8-8F4C-FB691C0C771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6383-8D60-4351-A17F-57C93733104D}" type="datetimeFigureOut">
              <a:rPr lang="fi-FI" smtClean="0"/>
              <a:t>10.1.2018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FA06-6C81-4DC8-8F4C-FB691C0C771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6383-8D60-4351-A17F-57C93733104D}" type="datetimeFigureOut">
              <a:rPr lang="fi-FI" smtClean="0"/>
              <a:t>10.1.2018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FA06-6C81-4DC8-8F4C-FB691C0C771C}" type="slidenum">
              <a:rPr lang="fi-FI" smtClean="0"/>
              <a:t>‹#›</a:t>
            </a:fld>
            <a:endParaRPr lang="fi-FI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6383-8D60-4351-A17F-57C93733104D}" type="datetimeFigureOut">
              <a:rPr lang="fi-FI" smtClean="0"/>
              <a:t>10.1.2018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FA06-6C81-4DC8-8F4C-FB691C0C771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6383-8D60-4351-A17F-57C93733104D}" type="datetimeFigureOut">
              <a:rPr lang="fi-FI" smtClean="0"/>
              <a:t>10.1.2018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FA06-6C81-4DC8-8F4C-FB691C0C771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6383-8D60-4351-A17F-57C93733104D}" type="datetimeFigureOut">
              <a:rPr lang="fi-FI" smtClean="0"/>
              <a:t>10.1.2018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FA06-6C81-4DC8-8F4C-FB691C0C771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6383-8D60-4351-A17F-57C93733104D}" type="datetimeFigureOut">
              <a:rPr lang="fi-FI" smtClean="0"/>
              <a:t>10.1.2018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FA06-6C81-4DC8-8F4C-FB691C0C771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6383-8D60-4351-A17F-57C93733104D}" type="datetimeFigureOut">
              <a:rPr lang="fi-FI" smtClean="0"/>
              <a:t>10.1.2018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FA06-6C81-4DC8-8F4C-FB691C0C771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6383-8D60-4351-A17F-57C93733104D}" type="datetimeFigureOut">
              <a:rPr lang="fi-FI" smtClean="0"/>
              <a:t>10.1.2018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FA06-6C81-4DC8-8F4C-FB691C0C771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6383-8D60-4351-A17F-57C93733104D}" type="datetimeFigureOut">
              <a:rPr lang="fi-FI" smtClean="0"/>
              <a:t>10.1.2018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FA06-6C81-4DC8-8F4C-FB691C0C771C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6383-8D60-4351-A17F-57C93733104D}" type="datetimeFigureOut">
              <a:rPr lang="fi-FI" smtClean="0"/>
              <a:t>10.1.2018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FA06-6C81-4DC8-8F4C-FB691C0C771C}" type="slidenum">
              <a:rPr lang="fi-FI" smtClean="0"/>
              <a:t>‹#›</a:t>
            </a:fld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DBE6383-8D60-4351-A17F-57C93733104D}" type="datetimeFigureOut">
              <a:rPr lang="fi-FI" smtClean="0"/>
              <a:t>10.1.2018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914FA06-6C81-4DC8-8F4C-FB691C0C771C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Ivalon koulukeskus 2020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4876775" cy="235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8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Tilaneliön käyttökustannukset 2016</a:t>
            </a:r>
            <a:endParaRPr lang="fi-FI" dirty="0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991601"/>
              </p:ext>
            </p:extLst>
          </p:nvPr>
        </p:nvGraphicFramePr>
        <p:xfrm>
          <a:off x="755576" y="1916832"/>
          <a:ext cx="727280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ruutu 1"/>
          <p:cNvSpPr txBox="1"/>
          <p:nvPr/>
        </p:nvSpPr>
        <p:spPr>
          <a:xfrm>
            <a:off x="1979712" y="573325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Jokaisen neliön ylläpito maksaa kuukaudessa keskimäärin </a:t>
            </a:r>
            <a:r>
              <a:rPr lang="fi-FI" b="1" dirty="0" smtClean="0"/>
              <a:t>6 €/m²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65508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Uusia neliöitä arviolta 7250 k-m², kustannuksella 2600 €/k-m² hankkeen arvo n . 19 </a:t>
            </a:r>
            <a:r>
              <a:rPr lang="fi-FI" dirty="0" err="1" smtClean="0"/>
              <a:t>milj</a:t>
            </a:r>
            <a:r>
              <a:rPr lang="fi-FI" dirty="0" smtClean="0"/>
              <a:t> . euroa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Tiivistämisen tuomia säästöjä ylläpidossa riippuen siitä jätetäänkö Ivalon lukion rakennus vai ei:</a:t>
            </a:r>
          </a:p>
          <a:p>
            <a:r>
              <a:rPr lang="fi-FI" dirty="0" smtClean="0"/>
              <a:t>Poistuvia neliöitä 10 226 – 13 373 m²</a:t>
            </a:r>
            <a:endParaRPr lang="fi-FI" dirty="0"/>
          </a:p>
          <a:p>
            <a:r>
              <a:rPr lang="fi-FI" dirty="0" smtClean="0"/>
              <a:t>Ylläpidosta jää pois 2 900 – 6 123 m²</a:t>
            </a:r>
            <a:endParaRPr lang="fi-FI" dirty="0"/>
          </a:p>
          <a:p>
            <a:r>
              <a:rPr lang="fi-FI" dirty="0" smtClean="0"/>
              <a:t>Tiivistäminen säästää 208 800 – 440 856 </a:t>
            </a:r>
            <a:r>
              <a:rPr lang="fi-FI" dirty="0"/>
              <a:t>€ / vuodessa</a:t>
            </a:r>
            <a:r>
              <a:rPr lang="fi-FI" dirty="0" smtClean="0"/>
              <a:t>.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tämä kustantaa?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68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561259"/>
          </a:xfrm>
        </p:spPr>
        <p:txBody>
          <a:bodyPr/>
          <a:lstStyle/>
          <a:p>
            <a:r>
              <a:rPr lang="fi-FI" dirty="0" smtClean="0"/>
              <a:t>Lukion (900 k-m²) osuus rakentamiskustannuksesta n. 2,3 milj. €</a:t>
            </a:r>
          </a:p>
          <a:p>
            <a:endParaRPr lang="fi-FI" dirty="0" smtClean="0"/>
          </a:p>
          <a:p>
            <a:r>
              <a:rPr lang="fi-FI" dirty="0" smtClean="0"/>
              <a:t>Liikuntahallin osuus rakentamiskustannuksesta  on arviolta n. 3,3 milj. €. Mikäli liikuntahalli toteutetaan erillisenä, siihen on mahdollista saada valtionavustusta 30 % kustannuksista, mutta kuitenkin enintään 750 000 euroa.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Kustannukset jatkuu…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04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Alustava aikataulu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9592" y="2564904"/>
            <a:ext cx="7408333" cy="3450696"/>
          </a:xfrm>
        </p:spPr>
        <p:txBody>
          <a:bodyPr>
            <a:normAutofit/>
          </a:bodyPr>
          <a:lstStyle/>
          <a:p>
            <a:r>
              <a:rPr lang="fi-FI" dirty="0" smtClean="0"/>
              <a:t>Päätös rakentamispaikasta 2017</a:t>
            </a:r>
          </a:p>
          <a:p>
            <a:r>
              <a:rPr lang="fi-FI" dirty="0" smtClean="0"/>
              <a:t>Suunnittelu käynnistyy 2018 alkuvuosi, rahoitusselvittelyt ja kilpailut</a:t>
            </a:r>
          </a:p>
          <a:p>
            <a:r>
              <a:rPr lang="fi-FI" dirty="0" smtClean="0"/>
              <a:t>Rakentaminen käynnistyy 2019</a:t>
            </a:r>
          </a:p>
          <a:p>
            <a:r>
              <a:rPr lang="fi-FI" dirty="0" smtClean="0"/>
              <a:t>Rakentaminen 2019-2020</a:t>
            </a:r>
          </a:p>
          <a:p>
            <a:r>
              <a:rPr lang="fi-FI" dirty="0" smtClean="0"/>
              <a:t>Rakennus </a:t>
            </a:r>
            <a:r>
              <a:rPr lang="fi-FI" smtClean="0"/>
              <a:t>valmis 2021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6792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436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IVALON URHEILUKENTTÄ</a:t>
            </a:r>
            <a:endParaRPr lang="fi-FI" dirty="0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444914"/>
              </p:ext>
            </p:extLst>
          </p:nvPr>
        </p:nvGraphicFramePr>
        <p:xfrm>
          <a:off x="2483768" y="843642"/>
          <a:ext cx="4248472" cy="6005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5667119" imgH="8010360" progId="AcroExch.Document.DC">
                  <p:embed/>
                </p:oleObj>
              </mc:Choice>
              <mc:Fallback>
                <p:oleObj name="Acrobat Document" r:id="rId3" imgW="5667119" imgH="80103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3768" y="843642"/>
                        <a:ext cx="4248472" cy="6005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03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YLÄASTEEN/LUKION TONTTI</a:t>
            </a:r>
            <a:endParaRPr lang="fi-FI" dirty="0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125519"/>
              </p:ext>
            </p:extLst>
          </p:nvPr>
        </p:nvGraphicFramePr>
        <p:xfrm>
          <a:off x="2618980" y="836712"/>
          <a:ext cx="4259591" cy="602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5667119" imgH="8010360" progId="AcroExch.Document.DC">
                  <p:embed/>
                </p:oleObj>
              </mc:Choice>
              <mc:Fallback>
                <p:oleObj name="Acrobat Document" r:id="rId3" imgW="5667119" imgH="80103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980" y="836712"/>
                        <a:ext cx="4259591" cy="602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74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IVALON ALA-ASTEEN TONTTI</a:t>
            </a:r>
            <a:endParaRPr lang="fi-FI" dirty="0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703937"/>
              </p:ext>
            </p:extLst>
          </p:nvPr>
        </p:nvGraphicFramePr>
        <p:xfrm>
          <a:off x="2627784" y="840387"/>
          <a:ext cx="4239369" cy="5992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Acrobat Document" r:id="rId3" imgW="5667119" imgH="8010360" progId="AcroExch.Document.DC">
                  <p:embed/>
                </p:oleObj>
              </mc:Choice>
              <mc:Fallback>
                <p:oleObj name="Acrobat Document" r:id="rId3" imgW="5667119" imgH="80103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784" y="840387"/>
                        <a:ext cx="4239369" cy="5992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47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Lähtöarviot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Sisältää </a:t>
            </a:r>
          </a:p>
          <a:p>
            <a:pPr lvl="1"/>
            <a:r>
              <a:rPr lang="fi-FI" dirty="0" smtClean="0"/>
              <a:t>Peruskoulu alakoulu ja yläkoulu</a:t>
            </a:r>
          </a:p>
          <a:p>
            <a:pPr lvl="1"/>
            <a:r>
              <a:rPr lang="fi-FI" dirty="0"/>
              <a:t>ml. </a:t>
            </a:r>
            <a:r>
              <a:rPr lang="fi-FI" dirty="0" smtClean="0"/>
              <a:t>Lukio</a:t>
            </a:r>
          </a:p>
          <a:p>
            <a:pPr lvl="1"/>
            <a:r>
              <a:rPr lang="fi-FI" dirty="0" smtClean="0"/>
              <a:t>Liikuntatilat</a:t>
            </a:r>
          </a:p>
          <a:p>
            <a:pPr lvl="1"/>
            <a:r>
              <a:rPr lang="fi-FI" dirty="0" smtClean="0"/>
              <a:t>Auditorio (Kulttuuritoimi: elokuvat)</a:t>
            </a:r>
          </a:p>
          <a:p>
            <a:pPr lvl="1"/>
            <a:r>
              <a:rPr lang="fi-FI" dirty="0" smtClean="0"/>
              <a:t>Kansalaisopisto yhteiskäytössä</a:t>
            </a:r>
          </a:p>
          <a:p>
            <a:pPr lvl="1"/>
            <a:r>
              <a:rPr lang="fi-FI" dirty="0" smtClean="0"/>
              <a:t>Nuorisotoimi</a:t>
            </a:r>
          </a:p>
          <a:p>
            <a:pPr lvl="1"/>
            <a:r>
              <a:rPr lang="fi-FI" dirty="0" smtClean="0"/>
              <a:t>Päivähoito: esikoululaisten iltapäivät (/-vuorohoito, kielipesät)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2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772400" cy="792087"/>
          </a:xfrm>
        </p:spPr>
        <p:txBody>
          <a:bodyPr>
            <a:normAutofit/>
          </a:bodyPr>
          <a:lstStyle/>
          <a:p>
            <a:r>
              <a:rPr lang="fi-FI" sz="3500" dirty="0" smtClean="0"/>
              <a:t>Koulujen tilankäyttö Ivalossa 12/2017:</a:t>
            </a:r>
            <a:endParaRPr lang="fi-FI" sz="35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3000" y="1340768"/>
            <a:ext cx="8893496" cy="5760640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fi-FI" sz="2400" dirty="0" smtClean="0"/>
              <a:t>Ivalon ala-aste 4527 k-m² 318 oppilasta, 14,2 k-m²/oppilas</a:t>
            </a:r>
          </a:p>
          <a:p>
            <a:pPr marL="457200" indent="-457200">
              <a:buFont typeface="Arial" charset="0"/>
              <a:buChar char="•"/>
            </a:pPr>
            <a:r>
              <a:rPr lang="fi-FI" sz="2400" dirty="0" smtClean="0"/>
              <a:t>Ivalon yläaste 3797 k-m² 126 oppilasta, 30,1 k-m²/oppilas</a:t>
            </a:r>
          </a:p>
          <a:p>
            <a:pPr marL="457200" indent="-457200">
              <a:buFont typeface="Arial" charset="0"/>
              <a:buChar char="•"/>
            </a:pPr>
            <a:r>
              <a:rPr lang="fi-FI" sz="2400" dirty="0" smtClean="0"/>
              <a:t>Ivalon lukio 3147 k-m² 92 oppilasta, 34,2 k-m²/oppilas</a:t>
            </a:r>
          </a:p>
          <a:p>
            <a:pPr marL="457200" indent="-457200">
              <a:buFont typeface="Arial" charset="0"/>
              <a:buChar char="•"/>
            </a:pPr>
            <a:endParaRPr lang="fi-FI" sz="2600" dirty="0"/>
          </a:p>
          <a:p>
            <a:r>
              <a:rPr lang="fi-FI" sz="2600" dirty="0" smtClean="0"/>
              <a:t>Yhteensä Ivalon kouluissa tilaa käytössä </a:t>
            </a:r>
            <a:r>
              <a:rPr lang="fi-FI" sz="2600" b="1" dirty="0" smtClean="0"/>
              <a:t>11471 k-m² </a:t>
            </a:r>
            <a:r>
              <a:rPr lang="fi-FI" sz="2600" dirty="0" smtClean="0"/>
              <a:t>ja oppilaita näissä kolmessa koulussa </a:t>
            </a:r>
            <a:r>
              <a:rPr lang="fi-FI" sz="2600" b="1" dirty="0" smtClean="0"/>
              <a:t>536</a:t>
            </a:r>
            <a:r>
              <a:rPr lang="fi-FI" sz="2600" dirty="0" smtClean="0"/>
              <a:t>, keskiarvo siis </a:t>
            </a:r>
            <a:r>
              <a:rPr lang="fi-FI" sz="2600" b="1" dirty="0" smtClean="0"/>
              <a:t>21,4 k-m²/oppilas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88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4065901"/>
          </a:xfrm>
        </p:spPr>
        <p:txBody>
          <a:bodyPr>
            <a:noAutofit/>
          </a:bodyPr>
          <a:lstStyle/>
          <a:p>
            <a:r>
              <a:rPr lang="fi-FI" sz="2600" dirty="0" smtClean="0"/>
              <a:t>Perusopetuksessa (E-9) 413 oppilasta </a:t>
            </a:r>
          </a:p>
          <a:p>
            <a:r>
              <a:rPr lang="fi-FI" sz="2600" dirty="0" smtClean="0"/>
              <a:t>450 oppilaan koulussa tilantarve on n. 13,9 hu-m²/oppilas (OPH 2012). </a:t>
            </a:r>
          </a:p>
          <a:p>
            <a:r>
              <a:rPr lang="fi-FI" sz="2600" dirty="0" smtClean="0"/>
              <a:t>Uuden opetussuunnitelman mukaisissa tiloissa käytetty jopa mitoitusta 7-8 m²/oppilas</a:t>
            </a:r>
          </a:p>
          <a:p>
            <a:r>
              <a:rPr lang="fi-FI" sz="2600" dirty="0" smtClean="0"/>
              <a:t>Ivalon koulun mitoituksessa käytetään valmisteluvaiheessa ”työlukuna” 10 hu-m²/oppilas</a:t>
            </a:r>
          </a:p>
          <a:p>
            <a:r>
              <a:rPr lang="fi-FI" sz="2600" b="1" dirty="0" smtClean="0"/>
              <a:t>Uuden Ivalon koulun tarvitsema tila n. 4950 k-m²</a:t>
            </a:r>
            <a:endParaRPr lang="fi-FI" sz="2600" b="1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Tilantarve 08/2021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49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69" y="0"/>
            <a:ext cx="7214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Pienet ryhmäkoot, joista on kunnan oma päätös</a:t>
            </a:r>
          </a:p>
          <a:p>
            <a:r>
              <a:rPr lang="fi-FI" dirty="0" smtClean="0"/>
              <a:t>Useat kielet tarvitsevat pienille ryhmille tiloja</a:t>
            </a:r>
          </a:p>
          <a:p>
            <a:r>
              <a:rPr lang="fi-FI" dirty="0" smtClean="0"/>
              <a:t>Yhteiskäyttö eri toimijoiden kanssa, jota ei huomioida perinteisessä tilalaskennassa</a:t>
            </a:r>
          </a:p>
          <a:p>
            <a:r>
              <a:rPr lang="fi-FI" dirty="0" smtClean="0"/>
              <a:t>Iltapäivätoiminta</a:t>
            </a:r>
          </a:p>
          <a:p>
            <a:r>
              <a:rPr lang="fi-FI" dirty="0" smtClean="0"/>
              <a:t>Päivähoidon perusopetusta pienemmät toimintayksiköt</a:t>
            </a:r>
          </a:p>
          <a:p>
            <a:r>
              <a:rPr lang="fi-FI" dirty="0" smtClean="0"/>
              <a:t>Keskuskeittiö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Tilantarpeeseen vaikuttaa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42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23528" y="2204864"/>
            <a:ext cx="8352927" cy="43533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Koulukampukselle siirtyviä toimintoja: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r>
              <a:rPr lang="fi-FI" dirty="0" smtClean="0"/>
              <a:t>Ruokapalvelun valmistuskeittiö sijoitetaan koululle + 250 k-m²</a:t>
            </a:r>
          </a:p>
          <a:p>
            <a:pPr marL="0" indent="0">
              <a:buNone/>
            </a:pPr>
            <a:r>
              <a:rPr lang="fi-FI" dirty="0" smtClean="0"/>
              <a:t>Liikuntatilat mitoitetaan suuremmiksi + 300 k-m²</a:t>
            </a:r>
          </a:p>
          <a:p>
            <a:pPr marL="0" indent="0">
              <a:buNone/>
            </a:pPr>
            <a:r>
              <a:rPr lang="fi-FI" dirty="0" smtClean="0"/>
              <a:t>Lukion liittäminen hankkeeseen + </a:t>
            </a:r>
            <a:r>
              <a:rPr lang="fi-FI" dirty="0"/>
              <a:t>9</a:t>
            </a:r>
            <a:r>
              <a:rPr lang="fi-FI" dirty="0" smtClean="0"/>
              <a:t>00 k-m²</a:t>
            </a:r>
          </a:p>
          <a:p>
            <a:pPr marL="0" indent="0">
              <a:buNone/>
            </a:pPr>
            <a:r>
              <a:rPr lang="fi-FI" dirty="0" smtClean="0"/>
              <a:t>Nuorisotoimi + 100 k-m²</a:t>
            </a:r>
          </a:p>
          <a:p>
            <a:pPr marL="0" indent="0">
              <a:buNone/>
            </a:pPr>
            <a:r>
              <a:rPr lang="fi-FI" dirty="0" smtClean="0"/>
              <a:t>Päivähoito + 250 k-m²</a:t>
            </a:r>
          </a:p>
          <a:p>
            <a:pPr marL="0" indent="0">
              <a:buNone/>
            </a:pPr>
            <a:r>
              <a:rPr lang="fi-FI" dirty="0" smtClean="0"/>
              <a:t>Auditorio + 400 k-m² </a:t>
            </a:r>
          </a:p>
          <a:p>
            <a:pPr marL="0" indent="0">
              <a:buNone/>
            </a:pPr>
            <a:r>
              <a:rPr lang="fi-FI" dirty="0" err="1" smtClean="0"/>
              <a:t>IP-toiminta</a:t>
            </a:r>
            <a:r>
              <a:rPr lang="fi-FI" dirty="0" smtClean="0"/>
              <a:t> + 100 k-m²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b="1" dirty="0" smtClean="0"/>
              <a:t>Koulukampuksen arvioitu koko 7250 k-m² </a:t>
            </a:r>
            <a:endParaRPr lang="fi-FI" b="1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Tilantarve jatkuu…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55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smtClean="0"/>
              <a:t>Kunnan omat rakennukset</a:t>
            </a:r>
          </a:p>
          <a:p>
            <a:pPr>
              <a:buFont typeface="Arial" charset="0"/>
              <a:buChar char="•"/>
            </a:pPr>
            <a:r>
              <a:rPr lang="fi-FI" dirty="0" smtClean="0"/>
              <a:t>Ivalon ala-aste </a:t>
            </a:r>
          </a:p>
          <a:p>
            <a:pPr>
              <a:buFont typeface="Arial" charset="0"/>
              <a:buChar char="•"/>
            </a:pPr>
            <a:r>
              <a:rPr lang="fi-FI" dirty="0" smtClean="0"/>
              <a:t>Ivalon yläaste </a:t>
            </a:r>
          </a:p>
          <a:p>
            <a:pPr>
              <a:buFont typeface="Arial" charset="0"/>
              <a:buChar char="•"/>
            </a:pPr>
            <a:r>
              <a:rPr lang="fi-FI" dirty="0" smtClean="0"/>
              <a:t>Ivalon lukio</a:t>
            </a:r>
          </a:p>
          <a:p>
            <a:pPr>
              <a:buFont typeface="Arial" charset="0"/>
              <a:buChar char="•"/>
            </a:pPr>
            <a:r>
              <a:rPr lang="fi-FI" dirty="0" smtClean="0"/>
              <a:t>Ivalon urheilutalo</a:t>
            </a:r>
          </a:p>
          <a:p>
            <a:pPr>
              <a:buFont typeface="Arial" charset="0"/>
              <a:buChar char="•"/>
            </a:pPr>
            <a:r>
              <a:rPr lang="fi-FI" dirty="0" smtClean="0"/>
              <a:t>Vävyniemen tilat</a:t>
            </a:r>
          </a:p>
          <a:p>
            <a:pPr>
              <a:buFont typeface="Arial" charset="0"/>
              <a:buChar char="•"/>
            </a:pPr>
            <a:endParaRPr lang="fi-FI" dirty="0"/>
          </a:p>
          <a:p>
            <a:pPr>
              <a:buFont typeface="Arial" charset="0"/>
              <a:buChar char="•"/>
            </a:pPr>
            <a:r>
              <a:rPr lang="fi-FI" dirty="0" smtClean="0"/>
              <a:t>Yhteensä 13 373 k-m²</a:t>
            </a:r>
            <a:endParaRPr lang="fi-FI" dirty="0"/>
          </a:p>
          <a:p>
            <a:pPr>
              <a:buFont typeface="Arial" charset="0"/>
              <a:buChar char="•"/>
            </a:pPr>
            <a:endParaRPr lang="fi-FI" dirty="0" smtClean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Mistä luovutaan?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76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Ulkopuolisilta vuokratut tilat:</a:t>
            </a:r>
          </a:p>
          <a:p>
            <a:pPr>
              <a:buFont typeface="Arial" charset="0"/>
              <a:buChar char="•"/>
            </a:pPr>
            <a:r>
              <a:rPr lang="fi-FI" dirty="0" smtClean="0"/>
              <a:t>Aslak</a:t>
            </a:r>
          </a:p>
          <a:p>
            <a:pPr>
              <a:buFont typeface="Arial" charset="0"/>
              <a:buChar char="•"/>
            </a:pPr>
            <a:r>
              <a:rPr lang="fi-FI" dirty="0" smtClean="0"/>
              <a:t>Kuulas</a:t>
            </a:r>
          </a:p>
          <a:p>
            <a:pPr>
              <a:buFont typeface="Arial" charset="0"/>
              <a:buChar char="•"/>
            </a:pPr>
            <a:r>
              <a:rPr lang="fi-FI" dirty="0" smtClean="0"/>
              <a:t>3 kpl vuokra-asuntoja</a:t>
            </a:r>
          </a:p>
          <a:p>
            <a:pPr>
              <a:buFont typeface="Arial" charset="0"/>
              <a:buChar char="•"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Mistä luovutaan?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93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ltomuoto">
  <a:themeElements>
    <a:clrScheme name="Aaltomuoto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altomuoto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altomuoto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679</TotalTime>
  <Words>395</Words>
  <Application>Microsoft Office PowerPoint</Application>
  <PresentationFormat>Näytössä katseltava diaesitys (4:3)</PresentationFormat>
  <Paragraphs>79</Paragraphs>
  <Slides>16</Slides>
  <Notes>0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8" baseType="lpstr">
      <vt:lpstr>Aaltomuoto</vt:lpstr>
      <vt:lpstr>Acrobat Document</vt:lpstr>
      <vt:lpstr>Ivalon koulukeskus 2020</vt:lpstr>
      <vt:lpstr>Lähtöarviot</vt:lpstr>
      <vt:lpstr>Koulujen tilankäyttö Ivalossa 12/2017:</vt:lpstr>
      <vt:lpstr>Tilantarve 08/2021</vt:lpstr>
      <vt:lpstr>PowerPoint-esitys</vt:lpstr>
      <vt:lpstr>Tilantarpeeseen vaikuttaa</vt:lpstr>
      <vt:lpstr>Tilantarve jatkuu…</vt:lpstr>
      <vt:lpstr>Mistä luovutaan?</vt:lpstr>
      <vt:lpstr>Mistä luovutaan?</vt:lpstr>
      <vt:lpstr>Tilaneliön käyttökustannukset 2016</vt:lpstr>
      <vt:lpstr>Mitä tämä kustantaa?</vt:lpstr>
      <vt:lpstr>Kustannukset jatkuu…</vt:lpstr>
      <vt:lpstr>Alustava aikataulu</vt:lpstr>
      <vt:lpstr>IVALON URHEILUKENTTÄ</vt:lpstr>
      <vt:lpstr>YLÄASTEEN/LUKION TONTTI</vt:lpstr>
      <vt:lpstr>IVALON ALA-ASTEEN TONTTI</vt:lpstr>
    </vt:vector>
  </TitlesOfParts>
  <Company>Rovaniemen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Koulujen tilankäyttö Ivalossa 12/2017:</dc:title>
  <dc:creator>Tervo Erkka Inari</dc:creator>
  <cp:lastModifiedBy>Korhonen Ilkka Inari</cp:lastModifiedBy>
  <cp:revision>27</cp:revision>
  <cp:lastPrinted>2017-12-12T08:46:12Z</cp:lastPrinted>
  <dcterms:created xsi:type="dcterms:W3CDTF">2017-12-07T13:47:08Z</dcterms:created>
  <dcterms:modified xsi:type="dcterms:W3CDTF">2018-01-10T08:55:20Z</dcterms:modified>
</cp:coreProperties>
</file>