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5" r:id="rId3"/>
    <p:sldId id="299" r:id="rId4"/>
    <p:sldId id="292" r:id="rId5"/>
    <p:sldId id="29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97" r:id="rId16"/>
    <p:sldId id="294" r:id="rId17"/>
    <p:sldId id="295" r:id="rId18"/>
    <p:sldId id="296" r:id="rId19"/>
    <p:sldId id="301" r:id="rId20"/>
    <p:sldId id="276" r:id="rId21"/>
    <p:sldId id="300" r:id="rId22"/>
    <p:sldId id="298" r:id="rId23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D0F"/>
    <a:srgbClr val="505050"/>
    <a:srgbClr val="00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112" d="100"/>
          <a:sy n="112" d="100"/>
        </p:scale>
        <p:origin x="566" y="77"/>
      </p:cViewPr>
      <p:guideLst>
        <p:guide orient="horz" pos="1801"/>
        <p:guide pos="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05330-D88E-445A-AFF1-F75BB6A18D7F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138B-D083-4A9E-8B39-701CE5A09D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6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81C6-803F-4FAC-A214-D398B78875D0}" type="datetimeFigureOut">
              <a:rPr lang="fi-FI" smtClean="0"/>
              <a:t>12.8.2018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65DD-4D82-46D9-BDF9-17EB4A2816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3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Esiopetus on perusopetuksen</a:t>
            </a:r>
            <a:r>
              <a:rPr lang="fi-FI" baseline="0" dirty="0" smtClean="0"/>
              <a:t> alaista.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65DD-4D82-46D9-BDF9-17EB4A28164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8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Rehtorin</a:t>
            </a:r>
            <a:r>
              <a:rPr lang="fi-FI" baseline="0" dirty="0" smtClean="0"/>
              <a:t> laatiman lukujärjestyksen korvaa opettajien yhdessä tekemä suunnittelu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65DD-4D82-46D9-BDF9-17EB4A28164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0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" y="4831188"/>
            <a:ext cx="3019856" cy="20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200" y="841772"/>
            <a:ext cx="7610400" cy="1790700"/>
          </a:xfrm>
        </p:spPr>
        <p:txBody>
          <a:bodyPr anchor="b"/>
          <a:lstStyle>
            <a:lvl1pPr algn="ctr">
              <a:defRPr sz="2600">
                <a:solidFill>
                  <a:schemeClr val="accent6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200" y="2701528"/>
            <a:ext cx="76104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505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cxnSp>
        <p:nvCxnSpPr>
          <p:cNvPr id="12" name="Suora yhdysviiva 11"/>
          <p:cNvCxnSpPr/>
          <p:nvPr/>
        </p:nvCxnSpPr>
        <p:spPr bwMode="auto">
          <a:xfrm>
            <a:off x="0" y="4692254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Kuva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06" b="27529"/>
          <a:stretch/>
        </p:blipFill>
        <p:spPr>
          <a:xfrm>
            <a:off x="471489" y="195420"/>
            <a:ext cx="1025470" cy="443518"/>
          </a:xfrm>
          <a:prstGeom prst="rect">
            <a:avLst/>
          </a:prstGeom>
        </p:spPr>
      </p:pic>
      <p:sp>
        <p:nvSpPr>
          <p:cNvPr id="19" name="Ellipsi 6"/>
          <p:cNvSpPr/>
          <p:nvPr/>
        </p:nvSpPr>
        <p:spPr bwMode="auto">
          <a:xfrm>
            <a:off x="1584035" y="413558"/>
            <a:ext cx="170058" cy="170058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Ellipsi 9"/>
          <p:cNvSpPr/>
          <p:nvPr userDrawn="1"/>
        </p:nvSpPr>
        <p:spPr bwMode="black">
          <a:xfrm>
            <a:off x="8263217" y="4585068"/>
            <a:ext cx="216000" cy="21437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205076" y="110700"/>
            <a:ext cx="4166142" cy="1863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Oksanen &amp; Kaira</a:t>
            </a:r>
            <a:endParaRPr lang="fi-FI" dirty="0"/>
          </a:p>
        </p:txBody>
      </p:sp>
      <p:sp>
        <p:nvSpPr>
          <p:cNvPr id="15" name="Rectangle 14"/>
          <p:cNvSpPr txBox="1">
            <a:spLocks noChangeArrowheads="1"/>
          </p:cNvSpPr>
          <p:nvPr userDrawn="1"/>
        </p:nvSpPr>
        <p:spPr bwMode="auto">
          <a:xfrm>
            <a:off x="5751513" y="4877991"/>
            <a:ext cx="3179762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ADAE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12.8.2018</a:t>
            </a:fld>
            <a:r>
              <a:rPr lang="fi-FI" sz="800" dirty="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49587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10" y="260604"/>
            <a:ext cx="7610400" cy="6168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910" y="969300"/>
            <a:ext cx="7610400" cy="356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005192"/>
              </a:buClr>
              <a:defRPr sz="2000">
                <a:solidFill>
                  <a:srgbClr val="505050"/>
                </a:solidFill>
              </a:defRPr>
            </a:lvl1pPr>
            <a:lvl2pPr>
              <a:buClr>
                <a:srgbClr val="005192"/>
              </a:buClr>
              <a:defRPr sz="1800">
                <a:solidFill>
                  <a:srgbClr val="505050"/>
                </a:solidFill>
              </a:defRPr>
            </a:lvl2pPr>
            <a:lvl3pPr>
              <a:buClr>
                <a:srgbClr val="005192"/>
              </a:buClr>
              <a:defRPr sz="1600">
                <a:solidFill>
                  <a:srgbClr val="505050"/>
                </a:solidFill>
              </a:defRPr>
            </a:lvl3pPr>
            <a:lvl4pPr>
              <a:buClr>
                <a:srgbClr val="005192"/>
              </a:buClr>
              <a:defRPr sz="1400">
                <a:solidFill>
                  <a:srgbClr val="505050"/>
                </a:solidFill>
              </a:defRPr>
            </a:lvl4pPr>
            <a:lvl5pPr>
              <a:buClr>
                <a:srgbClr val="005192"/>
              </a:buClr>
              <a:defRPr sz="1400">
                <a:solidFill>
                  <a:srgbClr val="505050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>
          <a:xfrm>
            <a:off x="4207168" y="110700"/>
            <a:ext cx="4166142" cy="186334"/>
          </a:xfrm>
        </p:spPr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600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06" y="260604"/>
            <a:ext cx="7610400" cy="6168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>
          <a:xfrm>
            <a:off x="4209064" y="110700"/>
            <a:ext cx="4166142" cy="186334"/>
          </a:xfrm>
        </p:spPr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8794" y="969300"/>
            <a:ext cx="3727605" cy="35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35952" y="969300"/>
            <a:ext cx="3739254" cy="35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10" y="260604"/>
            <a:ext cx="7610400" cy="6168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0"/>
          </p:nvPr>
        </p:nvSpPr>
        <p:spPr>
          <a:xfrm>
            <a:off x="4207168" y="110700"/>
            <a:ext cx="4166142" cy="186334"/>
          </a:xfrm>
        </p:spPr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71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kautettu asettel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3200" y="2127600"/>
            <a:ext cx="7610400" cy="61689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cxnSp>
        <p:nvCxnSpPr>
          <p:cNvPr id="4" name="Suora yhdysviiva 3"/>
          <p:cNvCxnSpPr/>
          <p:nvPr/>
        </p:nvCxnSpPr>
        <p:spPr bwMode="auto">
          <a:xfrm>
            <a:off x="0" y="4692254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5751513" y="4877991"/>
            <a:ext cx="3179762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ADAE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chemeClr val="bg1"/>
                </a:solidFill>
              </a:rPr>
              <a:t> </a:t>
            </a:r>
            <a:fld id="{BCC369D7-AD67-4007-8CD9-AD74EEED516B}" type="datetime1">
              <a:rPr lang="fi-FI" sz="800" smtClean="0">
                <a:solidFill>
                  <a:schemeClr val="bg1"/>
                </a:solidFill>
              </a:rPr>
              <a:pPr/>
              <a:t>12.8.2018</a:t>
            </a:fld>
            <a:r>
              <a:rPr lang="fi-FI" sz="800" dirty="0" smtClean="0">
                <a:solidFill>
                  <a:schemeClr val="bg1"/>
                </a:solidFill>
              </a:rPr>
              <a:t>  Page </a:t>
            </a:r>
            <a:fld id="{EB7EC751-C128-4BC6-B06C-92EC109D3C79}" type="slidenum">
              <a:rPr lang="fi-FI" sz="800" smtClean="0">
                <a:solidFill>
                  <a:schemeClr val="bg1"/>
                </a:solidFill>
              </a:rPr>
              <a:pPr/>
              <a:t>‹#›</a:t>
            </a:fld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" name="Alatunnisteen paikkamerkki 6"/>
          <p:cNvSpPr>
            <a:spLocks noGrp="1"/>
          </p:cNvSpPr>
          <p:nvPr>
            <p:ph type="ftr" sz="quarter" idx="10"/>
          </p:nvPr>
        </p:nvSpPr>
        <p:spPr>
          <a:xfrm>
            <a:off x="4207168" y="110700"/>
            <a:ext cx="4166142" cy="186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Oksanen &amp; Kaira</a:t>
            </a:r>
            <a:endParaRPr lang="fi-FI" dirty="0"/>
          </a:p>
        </p:txBody>
      </p:sp>
      <p:pic>
        <p:nvPicPr>
          <p:cNvPr id="10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4783322"/>
            <a:ext cx="785138" cy="273263"/>
          </a:xfrm>
          <a:prstGeom prst="rect">
            <a:avLst/>
          </a:prstGeom>
        </p:spPr>
      </p:pic>
      <p:sp>
        <p:nvSpPr>
          <p:cNvPr id="14" name="Ellipsi 9"/>
          <p:cNvSpPr/>
          <p:nvPr userDrawn="1"/>
        </p:nvSpPr>
        <p:spPr bwMode="black">
          <a:xfrm>
            <a:off x="8263217" y="4585068"/>
            <a:ext cx="216000" cy="2143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5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Mukautettu asettel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69225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3200" y="799200"/>
            <a:ext cx="7610400" cy="61689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cxnSp>
        <p:nvCxnSpPr>
          <p:cNvPr id="4" name="Suora yhdysviiva 3"/>
          <p:cNvCxnSpPr/>
          <p:nvPr/>
        </p:nvCxnSpPr>
        <p:spPr bwMode="auto">
          <a:xfrm>
            <a:off x="0" y="4692254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5751513" y="4877991"/>
            <a:ext cx="3179762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ADAE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>
                <a:solidFill>
                  <a:schemeClr val="bg1"/>
                </a:solidFill>
              </a:rPr>
              <a:t> </a:t>
            </a:r>
            <a:fld id="{BCC369D7-AD67-4007-8CD9-AD74EEED516B}" type="datetime1">
              <a:rPr lang="fi-FI" sz="800" smtClean="0">
                <a:solidFill>
                  <a:schemeClr val="bg1"/>
                </a:solidFill>
              </a:rPr>
              <a:pPr/>
              <a:t>12.8.2018</a:t>
            </a:fld>
            <a:r>
              <a:rPr lang="fi-FI" sz="800" dirty="0" smtClean="0">
                <a:solidFill>
                  <a:schemeClr val="bg1"/>
                </a:solidFill>
              </a:rPr>
              <a:t>  Page </a:t>
            </a:r>
            <a:fld id="{EB7EC751-C128-4BC6-B06C-92EC109D3C79}" type="slidenum">
              <a:rPr lang="fi-FI" sz="800" smtClean="0">
                <a:solidFill>
                  <a:schemeClr val="bg1"/>
                </a:solidFill>
              </a:rPr>
              <a:pPr/>
              <a:t>‹#›</a:t>
            </a:fld>
            <a:endParaRPr lang="fi-FI" sz="800" dirty="0">
              <a:solidFill>
                <a:schemeClr val="bg1"/>
              </a:solidFill>
            </a:endParaRPr>
          </a:p>
        </p:txBody>
      </p:sp>
      <p:sp>
        <p:nvSpPr>
          <p:cNvPr id="9" name="Alatunnisteen paikkamerkki 6"/>
          <p:cNvSpPr>
            <a:spLocks noGrp="1"/>
          </p:cNvSpPr>
          <p:nvPr>
            <p:ph type="ftr" sz="quarter" idx="10"/>
          </p:nvPr>
        </p:nvSpPr>
        <p:spPr>
          <a:xfrm>
            <a:off x="4207168" y="110700"/>
            <a:ext cx="4166142" cy="1863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Oksanen &amp; Kaira</a:t>
            </a:r>
            <a:endParaRPr lang="fi-FI" dirty="0"/>
          </a:p>
        </p:txBody>
      </p:sp>
      <p:pic>
        <p:nvPicPr>
          <p:cNvPr id="10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4783322"/>
            <a:ext cx="785138" cy="273263"/>
          </a:xfrm>
          <a:prstGeom prst="rect">
            <a:avLst/>
          </a:prstGeom>
        </p:spPr>
      </p:pic>
      <p:sp>
        <p:nvSpPr>
          <p:cNvPr id="14" name="Ellipsi 9"/>
          <p:cNvSpPr/>
          <p:nvPr userDrawn="1"/>
        </p:nvSpPr>
        <p:spPr bwMode="black">
          <a:xfrm>
            <a:off x="8263217" y="4585068"/>
            <a:ext cx="216000" cy="2143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9300"/>
            <a:ext cx="4039200" cy="35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969300"/>
            <a:ext cx="4039200" cy="356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48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85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909" y="260604"/>
            <a:ext cx="7610400" cy="6168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076" y="110700"/>
            <a:ext cx="4166142" cy="1863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Oksanen &amp; Kaira</a:t>
            </a:r>
            <a:endParaRPr lang="fi-FI" dirty="0"/>
          </a:p>
        </p:txBody>
      </p:sp>
      <p:cxnSp>
        <p:nvCxnSpPr>
          <p:cNvPr id="7" name="Suora yhdysviiva 6"/>
          <p:cNvCxnSpPr/>
          <p:nvPr/>
        </p:nvCxnSpPr>
        <p:spPr bwMode="black">
          <a:xfrm>
            <a:off x="0" y="4692254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5751513" y="4877991"/>
            <a:ext cx="3179762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ADAE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12.8.2018</a:t>
            </a:fld>
            <a:r>
              <a:rPr lang="fi-FI" sz="800" dirty="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sp>
        <p:nvSpPr>
          <p:cNvPr id="10" name="Ellipsi 9"/>
          <p:cNvSpPr/>
          <p:nvPr/>
        </p:nvSpPr>
        <p:spPr bwMode="black">
          <a:xfrm>
            <a:off x="8263217" y="4585068"/>
            <a:ext cx="216000" cy="21437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>
          <a:xfrm>
            <a:off x="762910" y="969300"/>
            <a:ext cx="7610400" cy="35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5" name="Kuva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87"/>
          <a:stretch/>
        </p:blipFill>
        <p:spPr>
          <a:xfrm>
            <a:off x="770400" y="4784399"/>
            <a:ext cx="650363" cy="273600"/>
          </a:xfrm>
          <a:prstGeom prst="rect">
            <a:avLst/>
          </a:prstGeom>
        </p:spPr>
      </p:pic>
      <p:sp>
        <p:nvSpPr>
          <p:cNvPr id="16" name="Ellipsi 10"/>
          <p:cNvSpPr/>
          <p:nvPr/>
        </p:nvSpPr>
        <p:spPr bwMode="auto">
          <a:xfrm>
            <a:off x="1449352" y="4918174"/>
            <a:ext cx="106351" cy="104783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61" r:id="rId2"/>
    <p:sldLayoutId id="2147483760" r:id="rId3"/>
    <p:sldLayoutId id="2147483733" r:id="rId4"/>
    <p:sldLayoutId id="2147483736" r:id="rId5"/>
    <p:sldLayoutId id="2147483762" r:id="rId6"/>
    <p:sldLayoutId id="2147483763" r:id="rId7"/>
    <p:sldLayoutId id="2147483764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914400" rtl="0" eaLnBrk="1" latinLnBrk="0" hangingPunct="1">
        <a:lnSpc>
          <a:spcPct val="100000"/>
        </a:lnSpc>
        <a:spcBef>
          <a:spcPts val="480"/>
        </a:spcBef>
        <a:buClr>
          <a:schemeClr val="accent6"/>
        </a:buClr>
        <a:buFont typeface="Arial" panose="020B0604020202020204" pitchFamily="34" charset="0"/>
        <a:buChar char="•"/>
        <a:defRPr lang="fi-FI" sz="2000" kern="1200" smtClean="0">
          <a:solidFill>
            <a:srgbClr val="505050"/>
          </a:solidFill>
          <a:latin typeface="+mn-lt"/>
          <a:ea typeface="+mn-ea"/>
          <a:cs typeface="+mn-cs"/>
        </a:defRPr>
      </a:lvl1pPr>
      <a:lvl2pPr marL="496800" indent="-255600" algn="l" defTabSz="914400" rtl="0" eaLnBrk="1" latinLnBrk="0" hangingPunct="1">
        <a:lnSpc>
          <a:spcPct val="100000"/>
        </a:lnSpc>
        <a:spcBef>
          <a:spcPts val="432"/>
        </a:spcBef>
        <a:buClr>
          <a:schemeClr val="accent6"/>
        </a:buClr>
        <a:buFont typeface="Arial" panose="020B0604020202020204" pitchFamily="34" charset="0"/>
        <a:buChar char="•"/>
        <a:defRPr lang="fi-FI" sz="1800" kern="1200" smtClean="0">
          <a:solidFill>
            <a:srgbClr val="505050"/>
          </a:solidFill>
          <a:latin typeface="+mn-lt"/>
          <a:ea typeface="+mn-ea"/>
          <a:cs typeface="+mn-cs"/>
        </a:defRPr>
      </a:lvl2pPr>
      <a:lvl3pPr marL="752400" indent="-255600" algn="l" defTabSz="914400" rtl="0" eaLnBrk="1" latinLnBrk="0" hangingPunct="1">
        <a:lnSpc>
          <a:spcPct val="100000"/>
        </a:lnSpc>
        <a:spcBef>
          <a:spcPts val="384"/>
        </a:spcBef>
        <a:buClr>
          <a:schemeClr val="accent6"/>
        </a:buClr>
        <a:buFont typeface="Arial" panose="020B0604020202020204" pitchFamily="34" charset="0"/>
        <a:buChar char="•"/>
        <a:defRPr lang="fi-FI" sz="1600" kern="1200" smtClean="0">
          <a:solidFill>
            <a:srgbClr val="505050"/>
          </a:solidFill>
          <a:latin typeface="+mn-lt"/>
          <a:ea typeface="+mn-ea"/>
          <a:cs typeface="+mn-cs"/>
        </a:defRPr>
      </a:lvl3pPr>
      <a:lvl4pPr marL="990000" indent="-237600" algn="l" defTabSz="914400" rtl="0" eaLnBrk="1" latinLnBrk="0" hangingPunct="1">
        <a:lnSpc>
          <a:spcPct val="100000"/>
        </a:lnSpc>
        <a:spcBef>
          <a:spcPts val="336"/>
        </a:spcBef>
        <a:buClr>
          <a:schemeClr val="accent6"/>
        </a:buClr>
        <a:buFont typeface="Arial" panose="020B0604020202020204" pitchFamily="34" charset="0"/>
        <a:buChar char="•"/>
        <a:defRPr lang="fi-FI" sz="1400" kern="1200" smtClean="0">
          <a:solidFill>
            <a:srgbClr val="505050"/>
          </a:solidFill>
          <a:latin typeface="+mn-lt"/>
          <a:ea typeface="+mn-ea"/>
          <a:cs typeface="+mn-cs"/>
        </a:defRPr>
      </a:lvl4pPr>
      <a:lvl5pPr marL="1162800" indent="-144000" algn="l" defTabSz="914400" rtl="0" eaLnBrk="1" latinLnBrk="0" hangingPunct="1">
        <a:lnSpc>
          <a:spcPct val="100000"/>
        </a:lnSpc>
        <a:spcBef>
          <a:spcPts val="336"/>
        </a:spcBef>
        <a:buClr>
          <a:schemeClr val="accent6"/>
        </a:buClr>
        <a:buFont typeface="Arial" panose="020B0604020202020204" pitchFamily="34" charset="0"/>
        <a:buChar char="•"/>
        <a:defRPr lang="en-US" sz="1400" kern="1200" dirty="0">
          <a:solidFill>
            <a:srgbClr val="505050"/>
          </a:solidFill>
          <a:latin typeface="+mn-lt"/>
          <a:ea typeface="+mn-ea"/>
          <a:cs typeface="+mn-cs"/>
        </a:defRPr>
      </a:lvl5pPr>
      <a:lvl6pPr marL="1343025" indent="-142875" algn="l" defTabSz="914400" rtl="0" eaLnBrk="1" latinLnBrk="0" hangingPunct="1">
        <a:lnSpc>
          <a:spcPct val="100000"/>
        </a:lnSpc>
        <a:spcBef>
          <a:spcPts val="336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524000" indent="-142875" algn="l" defTabSz="914400" rtl="0" eaLnBrk="1" latinLnBrk="0" hangingPunct="1">
        <a:lnSpc>
          <a:spcPct val="100000"/>
        </a:lnSpc>
        <a:spcBef>
          <a:spcPts val="336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704975" indent="-142875" algn="l" defTabSz="914400" rtl="0" eaLnBrk="1" latinLnBrk="0" hangingPunct="1">
        <a:lnSpc>
          <a:spcPct val="100000"/>
        </a:lnSpc>
        <a:spcBef>
          <a:spcPts val="336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85950" indent="-142875" algn="l" defTabSz="914400" rtl="0" eaLnBrk="1" latinLnBrk="0" hangingPunct="1">
        <a:lnSpc>
          <a:spcPct val="100000"/>
        </a:lnSpc>
        <a:spcBef>
          <a:spcPts val="336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6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Inarin kunta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13.8.2018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Luokasta oppimisympäristöihin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08005"/>
              </p:ext>
            </p:extLst>
          </p:nvPr>
        </p:nvGraphicFramePr>
        <p:xfrm>
          <a:off x="762911" y="1027403"/>
          <a:ext cx="7610398" cy="2955968"/>
        </p:xfrm>
        <a:graphic>
          <a:graphicData uri="http://schemas.openxmlformats.org/drawingml/2006/table">
            <a:tbl>
              <a:tblPr firstRow="1" bandCol="1">
                <a:tableStyleId>{3B4B98B0-60AC-42C2-AFA5-B58CD77FA1E5}</a:tableStyleId>
              </a:tblPr>
              <a:tblGrid>
                <a:gridCol w="220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Ennen</a:t>
                      </a:r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Nyt</a:t>
                      </a:r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0">
                <a:tc rowSpan="3"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Opetuksen organisointi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Luokka (ryhmä)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opetuksen kohteena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Oppimisyhteisöt,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vaihtuvat ryhmät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260">
                <a:tc vMerge="1">
                  <a:txBody>
                    <a:bodyPr/>
                    <a:lstStyle/>
                    <a:p>
                      <a:endParaRPr lang="fi-FI" sz="1400" b="0" dirty="0"/>
                    </a:p>
                  </a:txBody>
                  <a:tcPr marL="87089" marR="87089" marT="60960" marB="6096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Ainejakoisuus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Ehyet aihekokonaisuudet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09">
                <a:tc vMerge="1"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87089" marR="87089" marT="60960" marB="60960" anchor="ctr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Opetusryhmät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Oppimisyhteisöt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Yksilön asema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Yksilö massassa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Yksilö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osana yhteisöä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212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Oppimisympäristö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Luokkahuoneet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Muunneltavat,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työskentelyä ja oppimista tukevat tilat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Välineet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Piirtoheitin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Teknologia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4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Luokkahuoneesta oppimisympäristöön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910" y="1027404"/>
            <a:ext cx="7610400" cy="3505896"/>
          </a:xfrm>
        </p:spPr>
        <p:txBody>
          <a:bodyPr/>
          <a:lstStyle/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Lapset oppivat eri tavoin. Monipuoliset tilat mahdollistavat oppilaiden ryhmittelyn uusilla tavoilla.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Ryhmittely voi perustua oppilaan oppimiseen, työskentelyn, ajankäyttöön tai vastaaviin asioihin.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Nyt tilaa määrittää aktiivinen oppija ja hänen tarpeensa ja kykynsä työskennellä.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Opettajat työskentelevät erilaisissa ryhmissä ja opettavat ja ohjaavat päivän aikana luokan sijasta erikokoisia ryhmiä.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4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Toimiva </a:t>
            </a:r>
            <a:r>
              <a:rPr lang="fi-FI" dirty="0" smtClean="0"/>
              <a:t>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910" y="1027404"/>
            <a:ext cx="7610399" cy="3505896"/>
          </a:xfrm>
        </p:spPr>
        <p:txBody>
          <a:bodyPr/>
          <a:lstStyle/>
          <a:p>
            <a:pPr lvl="0"/>
            <a:endParaRPr lang="fi-FI" sz="1400" dirty="0" smtClean="0">
              <a:solidFill>
                <a:schemeClr val="tx1"/>
              </a:solidFill>
            </a:endParaRPr>
          </a:p>
          <a:p>
            <a:pPr lvl="0"/>
            <a:r>
              <a:rPr lang="fi-FI" sz="1400" dirty="0" smtClean="0">
                <a:solidFill>
                  <a:schemeClr val="tx1"/>
                </a:solidFill>
              </a:rPr>
              <a:t>mahdollistaa </a:t>
            </a:r>
            <a:r>
              <a:rPr lang="fi-FI" sz="1400" dirty="0">
                <a:solidFill>
                  <a:schemeClr val="tx1"/>
                </a:solidFill>
              </a:rPr>
              <a:t>oppilaiden ryhmittelyn uusilla tavoilla (pari- ja tiimiopettajuus),</a:t>
            </a:r>
          </a:p>
          <a:p>
            <a:pPr lvl="0"/>
            <a:r>
              <a:rPr lang="fi-FI" sz="1400" dirty="0">
                <a:solidFill>
                  <a:schemeClr val="tx1"/>
                </a:solidFill>
              </a:rPr>
              <a:t>mahdollistaa suurryhmäopetuksen (tila on osa suurempaa tilakokonaisuutta),</a:t>
            </a:r>
          </a:p>
          <a:p>
            <a:pPr lvl="0"/>
            <a:r>
              <a:rPr lang="fi-FI" sz="1400" dirty="0">
                <a:solidFill>
                  <a:schemeClr val="tx1"/>
                </a:solidFill>
              </a:rPr>
              <a:t>mahdollistaa eriyttämisen ja integroinnin (tilasta erotettavissa pienempiä tilakokonaisuuksia),</a:t>
            </a:r>
          </a:p>
          <a:p>
            <a:pPr lvl="0"/>
            <a:r>
              <a:rPr lang="fi-FI" sz="1400" dirty="0">
                <a:solidFill>
                  <a:schemeClr val="tx1"/>
                </a:solidFill>
              </a:rPr>
              <a:t>on oma pedagoginen tai toiminnallinen kokonaisuutensa (esim. tutkivan oppimisen tila), </a:t>
            </a:r>
          </a:p>
          <a:p>
            <a:pPr lvl="0"/>
            <a:r>
              <a:rPr lang="fi-FI" sz="1400" dirty="0">
                <a:solidFill>
                  <a:schemeClr val="tx1"/>
                </a:solidFill>
              </a:rPr>
              <a:t>mahdollistaa hiljaisen/äänekkään työskentelyn (tilan kiinteä tai tilasta erotettavissa oleva tila), </a:t>
            </a:r>
          </a:p>
          <a:p>
            <a:pPr lvl="0"/>
            <a:r>
              <a:rPr lang="fi-FI" sz="1400" dirty="0">
                <a:solidFill>
                  <a:schemeClr val="tx1"/>
                </a:solidFill>
              </a:rPr>
              <a:t>on jatkettavissa teknologian avulla.</a:t>
            </a:r>
          </a:p>
          <a:p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Luokkahuoneesta oppimisympäristöön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910" y="1027404"/>
            <a:ext cx="7610400" cy="350589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Avoimella </a:t>
            </a:r>
            <a:r>
              <a:rPr lang="fi-FI" sz="1400" dirty="0">
                <a:solidFill>
                  <a:schemeClr val="tx1"/>
                </a:solidFill>
              </a:rPr>
              <a:t>oppimisympäristöllä tarkoitetaan joustavaa ja muunneltavaa opiskelutilaa. 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Sillä ei tarkoiteta avotilaa, vaan pedagogisesti ja arkkitehtonisesti rytmitettyä ja suunniteltua oppimisympäristöä.</a:t>
            </a:r>
          </a:p>
          <a:p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Avoimilla oppimisympäristöillä </a:t>
            </a:r>
            <a:r>
              <a:rPr lang="fi-FI" sz="1400" dirty="0" smtClean="0">
                <a:solidFill>
                  <a:schemeClr val="tx1"/>
                </a:solidFill>
              </a:rPr>
              <a:t>tarkoitetaan </a:t>
            </a:r>
            <a:r>
              <a:rPr lang="fi-FI" sz="1400" dirty="0">
                <a:solidFill>
                  <a:schemeClr val="tx1"/>
                </a:solidFill>
              </a:rPr>
              <a:t>sitä, että koulu vastaa </a:t>
            </a:r>
            <a:r>
              <a:rPr lang="fi-FI" sz="1400" dirty="0" smtClean="0">
                <a:solidFill>
                  <a:schemeClr val="tx1"/>
                </a:solidFill>
              </a:rPr>
              <a:t>oppilaan </a:t>
            </a:r>
            <a:r>
              <a:rPr lang="fi-FI" sz="1400" dirty="0">
                <a:solidFill>
                  <a:schemeClr val="tx1"/>
                </a:solidFill>
              </a:rPr>
              <a:t>yksilöllisiin tarpeisiin, </a:t>
            </a:r>
            <a:r>
              <a:rPr lang="fi-FI" sz="1400" dirty="0" smtClean="0">
                <a:solidFill>
                  <a:schemeClr val="tx1"/>
                </a:solidFill>
              </a:rPr>
              <a:t>antaa </a:t>
            </a:r>
            <a:r>
              <a:rPr lang="fi-FI" sz="1400" dirty="0">
                <a:solidFill>
                  <a:schemeClr val="tx1"/>
                </a:solidFill>
              </a:rPr>
              <a:t>oppilaalle riittävästi vastuuta </a:t>
            </a:r>
            <a:r>
              <a:rPr lang="fi-FI" sz="1400" dirty="0" smtClean="0">
                <a:solidFill>
                  <a:schemeClr val="tx1"/>
                </a:solidFill>
              </a:rPr>
              <a:t>omasta </a:t>
            </a:r>
            <a:r>
              <a:rPr lang="fi-FI" sz="1400" dirty="0">
                <a:solidFill>
                  <a:schemeClr val="tx1"/>
                </a:solidFill>
              </a:rPr>
              <a:t>oppimisesta, </a:t>
            </a:r>
            <a:r>
              <a:rPr lang="fi-FI" sz="1400" dirty="0" smtClean="0">
                <a:solidFill>
                  <a:schemeClr val="tx1"/>
                </a:solidFill>
              </a:rPr>
              <a:t>opettaa itsesäätelyä </a:t>
            </a:r>
            <a:r>
              <a:rPr lang="fi-FI" sz="1400" dirty="0">
                <a:solidFill>
                  <a:schemeClr val="tx1"/>
                </a:solidFill>
              </a:rPr>
              <a:t>ja tämä kaikki toisten </a:t>
            </a:r>
            <a:r>
              <a:rPr lang="fi-FI" sz="1400" dirty="0" smtClean="0">
                <a:solidFill>
                  <a:schemeClr val="tx1"/>
                </a:solidFill>
              </a:rPr>
              <a:t>oppilaiden </a:t>
            </a:r>
            <a:r>
              <a:rPr lang="fi-FI" sz="1400" dirty="0">
                <a:solidFill>
                  <a:schemeClr val="tx1"/>
                </a:solidFill>
              </a:rPr>
              <a:t>kanssa rakentaen koulun </a:t>
            </a:r>
            <a:r>
              <a:rPr lang="fi-FI" sz="1400" dirty="0" smtClean="0">
                <a:solidFill>
                  <a:schemeClr val="tx1"/>
                </a:solidFill>
              </a:rPr>
              <a:t>yhteisöllisyyttä</a:t>
            </a:r>
            <a:r>
              <a:rPr lang="fi-FI" sz="1400" dirty="0">
                <a:solidFill>
                  <a:schemeClr val="tx1"/>
                </a:solidFill>
              </a:rPr>
              <a:t>.</a:t>
            </a: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8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Avoin  oppimisympäristö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27584" y="877500"/>
            <a:ext cx="7545726" cy="3655801"/>
          </a:xfrm>
        </p:spPr>
        <p:txBody>
          <a:bodyPr/>
          <a:lstStyle/>
          <a:p>
            <a:endParaRPr lang="fi-FI" sz="1400" dirty="0" smtClean="0">
              <a:solidFill>
                <a:schemeClr val="tx1"/>
              </a:solidFill>
            </a:endParaRPr>
          </a:p>
          <a:p>
            <a:r>
              <a:rPr lang="fi-FI" sz="1400" b="1" dirty="0" smtClean="0">
                <a:solidFill>
                  <a:schemeClr val="tx1"/>
                </a:solidFill>
              </a:rPr>
              <a:t>Ei</a:t>
            </a:r>
            <a:r>
              <a:rPr lang="fi-FI" sz="1400" dirty="0" smtClean="0">
                <a:solidFill>
                  <a:schemeClr val="tx1"/>
                </a:solidFill>
              </a:rPr>
              <a:t> ole avotila, </a:t>
            </a:r>
            <a:r>
              <a:rPr lang="fi-FI" sz="1400" dirty="0">
                <a:solidFill>
                  <a:schemeClr val="tx1"/>
                </a:solidFill>
              </a:rPr>
              <a:t>vaan pedagogisesti ja arkkitehtonisesti rytmitettyä ja suunniteltua oppimisympäristöä.</a:t>
            </a:r>
          </a:p>
          <a:p>
            <a:r>
              <a:rPr lang="fi-FI" sz="1400" b="1" dirty="0">
                <a:solidFill>
                  <a:schemeClr val="tx1"/>
                </a:solidFill>
              </a:rPr>
              <a:t>Ei</a:t>
            </a:r>
            <a:r>
              <a:rPr lang="fi-FI" sz="1400" dirty="0">
                <a:solidFill>
                  <a:schemeClr val="tx1"/>
                </a:solidFill>
              </a:rPr>
              <a:t> keskitytä opettamiseen, vaan keskiössä on oppilaan aktiivinen toimiminen, opiskelu ja </a:t>
            </a:r>
            <a:r>
              <a:rPr lang="fi-FI" sz="1400" dirty="0" smtClean="0">
                <a:solidFill>
                  <a:schemeClr val="tx1"/>
                </a:solidFill>
              </a:rPr>
              <a:t>oppiminen opettajan ohjaamana ja tukemana. 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b="1" dirty="0" smtClean="0">
                <a:solidFill>
                  <a:schemeClr val="tx1"/>
                </a:solidFill>
              </a:rPr>
              <a:t>Ei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r>
              <a:rPr lang="fi-FI" sz="1400" dirty="0">
                <a:solidFill>
                  <a:schemeClr val="tx1"/>
                </a:solidFill>
              </a:rPr>
              <a:t>poista opiskelun ja työn </a:t>
            </a:r>
            <a:r>
              <a:rPr lang="fi-FI" sz="1400" dirty="0" smtClean="0">
                <a:solidFill>
                  <a:schemeClr val="tx1"/>
                </a:solidFill>
              </a:rPr>
              <a:t>suunnitelmallisuutta.</a:t>
            </a:r>
          </a:p>
          <a:p>
            <a:r>
              <a:rPr lang="fi-FI" sz="1400" b="1" dirty="0" smtClean="0">
                <a:solidFill>
                  <a:schemeClr val="tx1"/>
                </a:solidFill>
              </a:rPr>
              <a:t>Ei</a:t>
            </a:r>
            <a:r>
              <a:rPr lang="fi-FI" sz="1400" dirty="0" smtClean="0">
                <a:solidFill>
                  <a:schemeClr val="tx1"/>
                </a:solidFill>
              </a:rPr>
              <a:t> vähennä opettajien opettamista tai valvontavastuuta, vaan opettaja edelleen on vastuussa oppilaan työskentelyn etenemisen ohjaamisesta </a:t>
            </a:r>
            <a:r>
              <a:rPr lang="fi-FI" sz="1400" dirty="0">
                <a:solidFill>
                  <a:schemeClr val="tx1"/>
                </a:solidFill>
              </a:rPr>
              <a:t>ja valvonnasta.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0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 ryhmissä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Vastaako vuonna 2017 laaditut </a:t>
            </a:r>
            <a:r>
              <a:rPr lang="fi-FI" dirty="0">
                <a:solidFill>
                  <a:schemeClr val="tx1"/>
                </a:solidFill>
              </a:rPr>
              <a:t>linjaukset ja kuvaukset </a:t>
            </a:r>
            <a:r>
              <a:rPr lang="fi-FI" dirty="0" smtClean="0">
                <a:solidFill>
                  <a:schemeClr val="tx1"/>
                </a:solidFill>
              </a:rPr>
              <a:t>tämän hetken käsitystä </a:t>
            </a:r>
            <a:r>
              <a:rPr lang="fi-FI" dirty="0">
                <a:solidFill>
                  <a:schemeClr val="tx1"/>
                </a:solidFill>
              </a:rPr>
              <a:t>uudesta koulusta</a:t>
            </a:r>
            <a:r>
              <a:rPr lang="fi-FI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259200" lvl="1" indent="0">
              <a:buNone/>
            </a:pPr>
            <a:r>
              <a:rPr lang="fi-FI" sz="2000" dirty="0" smtClean="0">
                <a:solidFill>
                  <a:schemeClr val="tx1"/>
                </a:solidFill>
              </a:rPr>
              <a:t>Miten linjaukset näkyvät (aine)ryhmäsi toiminnassa tai omassa työssäsi?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95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Linjaukset kesältä 2017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fi-FI" sz="1800" dirty="0" smtClean="0">
                <a:solidFill>
                  <a:schemeClr val="tx1"/>
                </a:solidFill>
              </a:rPr>
              <a:t>Opetustyö </a:t>
            </a:r>
            <a:r>
              <a:rPr lang="fi-FI" sz="1800" dirty="0">
                <a:solidFill>
                  <a:schemeClr val="tx1"/>
                </a:solidFill>
              </a:rPr>
              <a:t>ei enää ole pelkästään oppituntien pitämistä, vaan erilaisia yhteistyötapahtumia, suunnittelu-, opiskelu- ja arviointitilanteita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lphaLcParenR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fi-FI" sz="1800" dirty="0" smtClean="0">
                <a:solidFill>
                  <a:schemeClr val="tx1"/>
                </a:solidFill>
              </a:rPr>
              <a:t>Uusia </a:t>
            </a:r>
            <a:r>
              <a:rPr lang="fi-FI" sz="1800" dirty="0">
                <a:solidFill>
                  <a:schemeClr val="tx1"/>
                </a:solidFill>
              </a:rPr>
              <a:t>asioita opitaan suurempina kokonaisuuksina erilaisten yhteisprojektien avulla.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fi-FI" sz="1800" dirty="0" smtClean="0">
                <a:solidFill>
                  <a:schemeClr val="tx1"/>
                </a:solidFill>
              </a:rPr>
              <a:t>Opiskelijaryhmät </a:t>
            </a:r>
            <a:r>
              <a:rPr lang="fi-FI" sz="1800" dirty="0">
                <a:solidFill>
                  <a:schemeClr val="tx1"/>
                </a:solidFill>
              </a:rPr>
              <a:t>voivat vaihdella kooltaan sekä ikäryhmämuodostukseltaan.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30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Linjaukset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fi-FI" sz="1800" dirty="0">
                <a:solidFill>
                  <a:schemeClr val="tx1"/>
                </a:solidFill>
              </a:rPr>
              <a:t>Opiskelijat voivat valita oman tarpeensa mukaiset yksilölliset etenemisreitit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lphaLcParenR" startAt="4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 startAt="4"/>
            </a:pPr>
            <a:r>
              <a:rPr lang="fi-FI" sz="1800" dirty="0" smtClean="0">
                <a:solidFill>
                  <a:schemeClr val="tx1"/>
                </a:solidFill>
              </a:rPr>
              <a:t>Opetuksessa suositaan tutkivaa, kokeilevaa, havainnoivaa ja omatoimista työskentelyotetta.</a:t>
            </a:r>
          </a:p>
          <a:p>
            <a:pPr marL="457200" indent="-457200">
              <a:buFont typeface="+mj-lt"/>
              <a:buAutoNum type="alphaLcParenR" startAt="4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 startAt="4"/>
            </a:pPr>
            <a:r>
              <a:rPr lang="fi-FI" sz="1800" dirty="0" smtClean="0">
                <a:solidFill>
                  <a:schemeClr val="tx1"/>
                </a:solidFill>
              </a:rPr>
              <a:t>Uudet </a:t>
            </a:r>
            <a:r>
              <a:rPr lang="fi-FI" sz="1800" dirty="0">
                <a:solidFill>
                  <a:schemeClr val="tx1"/>
                </a:solidFill>
              </a:rPr>
              <a:t>opetussuunnitelmat korostavat opiskelijakeskeisiä ja omaehtoisia työtapoja ja opiskelijan vastuuta omasta oppimisestaan.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8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Linjaukset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 startAt="7"/>
            </a:pPr>
            <a:r>
              <a:rPr lang="fi-FI" sz="1800" dirty="0">
                <a:solidFill>
                  <a:schemeClr val="tx1"/>
                </a:solidFill>
              </a:rPr>
              <a:t>Monien jo tällä hetkellä ja tulevaisuudessa tarvittavien valmiuksien saavuttaminen tulee tehokkaammaksi, jos perinteisestä luokkahuonekeskeisestä työskentelystä luovutaan tai sitä oleellisesti vähennetään.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 startAt="7"/>
            </a:pPr>
            <a:r>
              <a:rPr lang="fi-FI" sz="1800" dirty="0" smtClean="0">
                <a:solidFill>
                  <a:schemeClr val="tx1"/>
                </a:solidFill>
              </a:rPr>
              <a:t>Työtä </a:t>
            </a:r>
            <a:r>
              <a:rPr lang="fi-FI" sz="1800" dirty="0">
                <a:solidFill>
                  <a:schemeClr val="tx1"/>
                </a:solidFill>
              </a:rPr>
              <a:t>tehdään pienryhmissä opettajan kanssa tai ilman opettajaa joko oppilaitoksen omissa tiloissa tai sen ulkopuolella. 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 startAt="7"/>
            </a:pPr>
            <a:r>
              <a:rPr lang="fi-FI" sz="1800" dirty="0" smtClean="0">
                <a:solidFill>
                  <a:schemeClr val="tx1"/>
                </a:solidFill>
              </a:rPr>
              <a:t>Uusissa </a:t>
            </a:r>
            <a:r>
              <a:rPr lang="fi-FI" sz="1800" dirty="0">
                <a:solidFill>
                  <a:schemeClr val="tx1"/>
                </a:solidFill>
              </a:rPr>
              <a:t>kouluissa tarvitaan avoimia, joustavia ja muunneltavia oppimisympäristöjä pienten ja suurten ryhmien työskentelyyn sekä yksin opiskeluun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lphaLcParenR" startAt="7"/>
            </a:pPr>
            <a:r>
              <a:rPr lang="fi-FI" sz="1800" dirty="0">
                <a:solidFill>
                  <a:schemeClr val="tx1"/>
                </a:solidFill>
              </a:rPr>
              <a:t>Työtä tehdään sekä perinteisin että uuden teknologian mahdollistamin välinein.</a:t>
            </a:r>
          </a:p>
          <a:p>
            <a:pPr marL="457200" indent="-457200">
              <a:buFont typeface="+mj-lt"/>
              <a:buAutoNum type="alphaLcParenR"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03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227946"/>
            <a:ext cx="8640960" cy="4236266"/>
          </a:xfrm>
        </p:spPr>
        <p:txBody>
          <a:bodyPr/>
          <a:lstStyle/>
          <a:p>
            <a:pPr lvl="0"/>
            <a:r>
              <a:rPr lang="fi-FI" sz="1400" u="sng" dirty="0">
                <a:solidFill>
                  <a:schemeClr val="tx1"/>
                </a:solidFill>
              </a:rPr>
              <a:t>Taito- ja taideaineet:</a:t>
            </a:r>
            <a:r>
              <a:rPr lang="fi-FI" sz="1400" dirty="0">
                <a:solidFill>
                  <a:schemeClr val="tx1"/>
                </a:solidFill>
              </a:rPr>
              <a:t> Jari Korpi, Katri Kittilä (13.8.-31.10. Pentti Pennanen), </a:t>
            </a:r>
            <a:r>
              <a:rPr lang="fi-FI" sz="1400" dirty="0" err="1">
                <a:solidFill>
                  <a:schemeClr val="tx1"/>
                </a:solidFill>
              </a:rPr>
              <a:t>Rodney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err="1">
                <a:solidFill>
                  <a:schemeClr val="tx1"/>
                </a:solidFill>
              </a:rPr>
              <a:t>Francett</a:t>
            </a:r>
            <a:r>
              <a:rPr lang="fi-FI" sz="1400" dirty="0">
                <a:solidFill>
                  <a:schemeClr val="tx1"/>
                </a:solidFill>
              </a:rPr>
              <a:t>, Tuomas Väänänen, Leena Makkonen, Tuomas Väänänen, Marja Kokkoniemi, Ulla Niskanen Sonja </a:t>
            </a:r>
            <a:r>
              <a:rPr lang="fi-FI" sz="1400" dirty="0" err="1">
                <a:solidFill>
                  <a:schemeClr val="tx1"/>
                </a:solidFill>
              </a:rPr>
              <a:t>Valle</a:t>
            </a:r>
            <a:r>
              <a:rPr lang="fi-FI" sz="1400" dirty="0">
                <a:solidFill>
                  <a:schemeClr val="tx1"/>
                </a:solidFill>
              </a:rPr>
              <a:t>, Katja Simonen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Luonnontieteet ja TVT:</a:t>
            </a:r>
            <a:r>
              <a:rPr lang="fi-FI" sz="1400" dirty="0">
                <a:solidFill>
                  <a:schemeClr val="tx1"/>
                </a:solidFill>
              </a:rPr>
              <a:t> Mikko Alatalo, Katariina Joutsen, Mikko Huttunen, Lauri Satokangas,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Kielet:,</a:t>
            </a:r>
            <a:r>
              <a:rPr lang="fi-FI" sz="1400" dirty="0">
                <a:solidFill>
                  <a:schemeClr val="tx1"/>
                </a:solidFill>
              </a:rPr>
              <a:t> Marjaana Aikio, Johanna Taimi, Helena Keskitalo, Satu </a:t>
            </a:r>
            <a:r>
              <a:rPr lang="fi-FI" sz="1400" dirty="0" err="1">
                <a:solidFill>
                  <a:schemeClr val="tx1"/>
                </a:solidFill>
              </a:rPr>
              <a:t>Korkalo</a:t>
            </a:r>
            <a:r>
              <a:rPr lang="fi-FI" sz="1400" dirty="0">
                <a:solidFill>
                  <a:schemeClr val="tx1"/>
                </a:solidFill>
              </a:rPr>
              <a:t>, Ulla Keskitalo Tiia </a:t>
            </a:r>
            <a:r>
              <a:rPr lang="fi-FI" sz="1400" dirty="0" err="1">
                <a:solidFill>
                  <a:schemeClr val="tx1"/>
                </a:solidFill>
              </a:rPr>
              <a:t>Hyrkkänen</a:t>
            </a:r>
            <a:r>
              <a:rPr lang="fi-FI" sz="1400" dirty="0">
                <a:solidFill>
                  <a:schemeClr val="tx1"/>
                </a:solidFill>
              </a:rPr>
              <a:t>, Soile Ratavaara-Peltomaa, Jaana Nuuttila, Eija Turunen, Teija Linnanmäki 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Luokanopetus:</a:t>
            </a:r>
            <a:r>
              <a:rPr lang="fi-FI" sz="1400" dirty="0">
                <a:solidFill>
                  <a:schemeClr val="tx1"/>
                </a:solidFill>
              </a:rPr>
              <a:t> Katri Aalto, Pertti </a:t>
            </a:r>
            <a:r>
              <a:rPr lang="fi-FI" sz="1400" dirty="0" err="1">
                <a:solidFill>
                  <a:schemeClr val="tx1"/>
                </a:solidFill>
              </a:rPr>
              <a:t>Hetta</a:t>
            </a:r>
            <a:r>
              <a:rPr lang="fi-FI" sz="1400" dirty="0">
                <a:solidFill>
                  <a:schemeClr val="tx1"/>
                </a:solidFill>
              </a:rPr>
              <a:t>, Minna Huhtamella, Emilia Mätäsaho, Tanja-Maria Moilanen, Janne Hongisto, Eija Hannola, Päivikki </a:t>
            </a:r>
            <a:r>
              <a:rPr lang="fi-FI" sz="1400" dirty="0" err="1">
                <a:solidFill>
                  <a:schemeClr val="tx1"/>
                </a:solidFill>
              </a:rPr>
              <a:t>Nillukka</a:t>
            </a:r>
            <a:r>
              <a:rPr lang="fi-FI" sz="1400" dirty="0">
                <a:solidFill>
                  <a:schemeClr val="tx1"/>
                </a:solidFill>
              </a:rPr>
              <a:t>-Rauhala </a:t>
            </a:r>
          </a:p>
          <a:p>
            <a:pPr lvl="0"/>
            <a:r>
              <a:rPr lang="fi-FI" sz="1400" u="sng" dirty="0" err="1">
                <a:solidFill>
                  <a:schemeClr val="tx1"/>
                </a:solidFill>
              </a:rPr>
              <a:t>Esi</a:t>
            </a:r>
            <a:r>
              <a:rPr lang="fi-FI" sz="1400" u="sng" dirty="0">
                <a:solidFill>
                  <a:schemeClr val="tx1"/>
                </a:solidFill>
              </a:rPr>
              <a:t>- ja alkuopetus:</a:t>
            </a:r>
            <a:r>
              <a:rPr lang="fi-FI" sz="1400" dirty="0">
                <a:solidFill>
                  <a:schemeClr val="tx1"/>
                </a:solidFill>
              </a:rPr>
              <a:t> Mervi Pennanen, Linnea </a:t>
            </a:r>
            <a:r>
              <a:rPr lang="fi-FI" sz="1400" dirty="0" err="1">
                <a:solidFill>
                  <a:schemeClr val="tx1"/>
                </a:solidFill>
              </a:rPr>
              <a:t>Ylimartimo</a:t>
            </a:r>
            <a:r>
              <a:rPr lang="fi-FI" sz="1400" dirty="0">
                <a:solidFill>
                  <a:schemeClr val="tx1"/>
                </a:solidFill>
              </a:rPr>
              <a:t>, Maarit </a:t>
            </a:r>
            <a:r>
              <a:rPr lang="fi-FI" sz="1400" dirty="0" err="1">
                <a:solidFill>
                  <a:schemeClr val="tx1"/>
                </a:solidFill>
              </a:rPr>
              <a:t>Niittyvuopio</a:t>
            </a:r>
            <a:r>
              <a:rPr lang="fi-FI" sz="1400" dirty="0">
                <a:solidFill>
                  <a:schemeClr val="tx1"/>
                </a:solidFill>
              </a:rPr>
              <a:t>,  Kaija </a:t>
            </a:r>
            <a:r>
              <a:rPr lang="fi-FI" sz="1400" dirty="0" err="1">
                <a:solidFill>
                  <a:schemeClr val="tx1"/>
                </a:solidFill>
              </a:rPr>
              <a:t>Saijets</a:t>
            </a:r>
            <a:r>
              <a:rPr lang="fi-FI" sz="1400" dirty="0">
                <a:solidFill>
                  <a:schemeClr val="tx1"/>
                </a:solidFill>
              </a:rPr>
              <a:t>, Minttu Kauppinen, Tiina Kyrö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Aineenopetus muut:</a:t>
            </a:r>
            <a:r>
              <a:rPr lang="fi-FI" sz="1400" dirty="0">
                <a:solidFill>
                  <a:schemeClr val="tx1"/>
                </a:solidFill>
              </a:rPr>
              <a:t> Eija Palolahti, Heikki Hirvonen, Toni Nurmi,  Marjo Sorsa, Salli Konttinen (to)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Erityisopetus:</a:t>
            </a:r>
            <a:r>
              <a:rPr lang="fi-FI" sz="1400" dirty="0">
                <a:solidFill>
                  <a:schemeClr val="tx1"/>
                </a:solidFill>
              </a:rPr>
              <a:t> Johanna Lepoaho, Virpi Juntunen, Mari Lyyra, Anna-Kaisa Korhonen, Maria </a:t>
            </a:r>
            <a:r>
              <a:rPr lang="fi-FI" sz="1400" dirty="0" err="1">
                <a:solidFill>
                  <a:schemeClr val="tx1"/>
                </a:solidFill>
              </a:rPr>
              <a:t>Arttijeff</a:t>
            </a:r>
            <a:r>
              <a:rPr lang="fi-FI" sz="1400" dirty="0">
                <a:solidFill>
                  <a:schemeClr val="tx1"/>
                </a:solidFill>
              </a:rPr>
              <a:t>,  Maria </a:t>
            </a:r>
            <a:r>
              <a:rPr lang="fi-FI" sz="1400" dirty="0" err="1">
                <a:solidFill>
                  <a:schemeClr val="tx1"/>
                </a:solidFill>
              </a:rPr>
              <a:t>Lukka</a:t>
            </a:r>
            <a:r>
              <a:rPr lang="fi-FI" sz="1400" dirty="0">
                <a:solidFill>
                  <a:schemeClr val="tx1"/>
                </a:solidFill>
              </a:rPr>
              <a:t>, Sirpa Peltonen, Piia </a:t>
            </a:r>
            <a:r>
              <a:rPr lang="fi-FI" sz="1400" dirty="0" err="1">
                <a:solidFill>
                  <a:schemeClr val="tx1"/>
                </a:solidFill>
              </a:rPr>
              <a:t>Magga</a:t>
            </a:r>
            <a:r>
              <a:rPr lang="fi-FI" sz="1400" dirty="0">
                <a:solidFill>
                  <a:schemeClr val="tx1"/>
                </a:solidFill>
              </a:rPr>
              <a:t>, Arja Turkulainen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Iltapäivätoiminta:</a:t>
            </a:r>
            <a:r>
              <a:rPr lang="fi-FI" sz="1400" dirty="0">
                <a:solidFill>
                  <a:schemeClr val="tx1"/>
                </a:solidFill>
              </a:rPr>
              <a:t> Tuula Salminen, Päivi </a:t>
            </a:r>
            <a:r>
              <a:rPr lang="fi-FI" sz="1400" dirty="0" err="1">
                <a:solidFill>
                  <a:schemeClr val="tx1"/>
                </a:solidFill>
              </a:rPr>
              <a:t>Lange</a:t>
            </a:r>
            <a:r>
              <a:rPr lang="fi-FI" sz="1400" dirty="0">
                <a:solidFill>
                  <a:schemeClr val="tx1"/>
                </a:solidFill>
              </a:rPr>
              <a:t>, Virpi Liuska, Viivi Jaatinen, Henna Kettunen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Kouluterveydenhuolto, ruokapalvelu ja muu sivistys:</a:t>
            </a:r>
            <a:r>
              <a:rPr lang="fi-FI" sz="1400" dirty="0">
                <a:solidFill>
                  <a:schemeClr val="tx1"/>
                </a:solidFill>
              </a:rPr>
              <a:t> Minna Kemppainen, Marjo Tolonen, Marja Savunen, Jyrki Kivi, Pirkko Saarela, Juhani Vesa, </a:t>
            </a:r>
          </a:p>
          <a:p>
            <a:pPr lvl="0"/>
            <a:r>
              <a:rPr lang="fi-FI" sz="1400" u="sng" dirty="0">
                <a:solidFill>
                  <a:schemeClr val="tx1"/>
                </a:solidFill>
              </a:rPr>
              <a:t>Yhteiset tilat,</a:t>
            </a:r>
            <a:r>
              <a:rPr lang="fi-FI" sz="1400" dirty="0">
                <a:solidFill>
                  <a:schemeClr val="tx1"/>
                </a:solidFill>
              </a:rPr>
              <a:t> Ulla Hynönen, Janne Hannola, Johanna Jalkanen, Pirkko Olli, Kirsi </a:t>
            </a:r>
            <a:r>
              <a:rPr lang="fi-FI" sz="1400" dirty="0" smtClean="0">
                <a:solidFill>
                  <a:schemeClr val="tx1"/>
                </a:solidFill>
              </a:rPr>
              <a:t>Heiskanen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8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050" b="1" dirty="0" smtClean="0">
                <a:solidFill>
                  <a:srgbClr val="FF0000"/>
                </a:solidFill>
              </a:rPr>
              <a:t>Jos kahvit, niin 8.30 alkaen</a:t>
            </a: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9.00-9.45 </a:t>
            </a:r>
          </a:p>
          <a:p>
            <a:pPr marL="0" lvl="1" indent="0">
              <a:buNone/>
            </a:pPr>
            <a:r>
              <a:rPr lang="fi-FI" sz="1050" b="1" dirty="0">
                <a:solidFill>
                  <a:schemeClr val="tx1"/>
                </a:solidFill>
              </a:rPr>
              <a:t>Tehdyt toimenpiteet ja linjaukset uutta koulua varten</a:t>
            </a: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Organisoituminen, työnjako, roolit, vastuut eri toimijoiden välillä</a:t>
            </a: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Rakennushanke </a:t>
            </a:r>
            <a:r>
              <a:rPr lang="fi-FI" sz="1050" b="1" dirty="0">
                <a:solidFill>
                  <a:schemeClr val="tx1"/>
                </a:solidFill>
              </a:rPr>
              <a:t>ja sen vaiheet</a:t>
            </a: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Rakennushankkeen vaiheet</a:t>
            </a: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Suunnitteluprosessin eteneminen</a:t>
            </a:r>
            <a:endParaRPr lang="fi-FI" sz="1050" b="1" dirty="0">
              <a:solidFill>
                <a:schemeClr val="tx1"/>
              </a:solidFill>
            </a:endParaRP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Rakennushankkeen toteutuksen vaihtoehdot ja  </a:t>
            </a:r>
            <a:r>
              <a:rPr lang="fi-FI" sz="1050" dirty="0" smtClean="0">
                <a:solidFill>
                  <a:schemeClr val="tx1"/>
                </a:solidFill>
              </a:rPr>
              <a:t>yhteissuunnittelu (elinkaarimalli)</a:t>
            </a:r>
          </a:p>
          <a:p>
            <a:pPr marL="0" lvl="1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9.45-11.30 </a:t>
            </a: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Katsaus uuteen </a:t>
            </a:r>
            <a:r>
              <a:rPr lang="fi-FI" sz="1050" b="1" dirty="0">
                <a:solidFill>
                  <a:schemeClr val="tx1"/>
                </a:solidFill>
              </a:rPr>
              <a:t>pedagogiseen toimintakulttuuriin</a:t>
            </a:r>
          </a:p>
          <a:p>
            <a:pPr lvl="1"/>
            <a:r>
              <a:rPr lang="fi-FI" sz="1050" dirty="0">
                <a:solidFill>
                  <a:schemeClr val="tx1"/>
                </a:solidFill>
              </a:rPr>
              <a:t>Oppimisympäristöt uudessa opetussuunnitelmassa</a:t>
            </a:r>
          </a:p>
          <a:p>
            <a:pPr lvl="1"/>
            <a:r>
              <a:rPr lang="fi-FI" sz="1050" dirty="0">
                <a:solidFill>
                  <a:schemeClr val="tx1"/>
                </a:solidFill>
              </a:rPr>
              <a:t>Koulun toimintakulttuurin muutoksen vaikutukset </a:t>
            </a:r>
            <a:r>
              <a:rPr lang="fi-FI" sz="1050" dirty="0" smtClean="0">
                <a:solidFill>
                  <a:schemeClr val="tx1"/>
                </a:solidFill>
              </a:rPr>
              <a:t>rakennukseen</a:t>
            </a:r>
          </a:p>
          <a:p>
            <a:pPr marL="0" indent="0">
              <a:buNone/>
            </a:pPr>
            <a:r>
              <a:rPr lang="fi-FI" sz="1050" b="1" dirty="0">
                <a:solidFill>
                  <a:schemeClr val="tx1"/>
                </a:solidFill>
              </a:rPr>
              <a:t>Keskustelu ryhmissä:</a:t>
            </a:r>
            <a:r>
              <a:rPr lang="fi-FI" sz="1050" dirty="0">
                <a:solidFill>
                  <a:schemeClr val="tx1"/>
                </a:solidFill>
              </a:rPr>
              <a:t> Linjaukset kesältä </a:t>
            </a:r>
            <a:r>
              <a:rPr lang="fi-FI" sz="1050" dirty="0" smtClean="0">
                <a:solidFill>
                  <a:schemeClr val="tx1"/>
                </a:solidFill>
              </a:rPr>
              <a:t>2017</a:t>
            </a:r>
          </a:p>
          <a:p>
            <a:pPr lvl="1"/>
            <a:r>
              <a:rPr lang="fi-FI" sz="1000" dirty="0">
                <a:solidFill>
                  <a:schemeClr val="tx1"/>
                </a:solidFill>
              </a:rPr>
              <a:t>Vastaako laaditut linjaukset ja kuvaukset </a:t>
            </a:r>
            <a:r>
              <a:rPr lang="fi-FI" sz="1000" dirty="0" smtClean="0">
                <a:solidFill>
                  <a:schemeClr val="tx1"/>
                </a:solidFill>
              </a:rPr>
              <a:t>nykyistä käsitystä </a:t>
            </a:r>
            <a:r>
              <a:rPr lang="fi-FI" sz="1000" dirty="0">
                <a:solidFill>
                  <a:schemeClr val="tx1"/>
                </a:solidFill>
              </a:rPr>
              <a:t>uudesta koulusta?</a:t>
            </a:r>
          </a:p>
          <a:p>
            <a:endParaRPr lang="fi-FI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05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050" b="1" dirty="0">
              <a:solidFill>
                <a:schemeClr val="tx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11.30-12.15 Lounas</a:t>
            </a:r>
          </a:p>
          <a:p>
            <a:pPr marL="0" indent="0">
              <a:buNone/>
            </a:pPr>
            <a:endParaRPr lang="fi-FI" sz="105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12.15-13.00 </a:t>
            </a: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Koulusta </a:t>
            </a:r>
            <a:r>
              <a:rPr lang="fi-FI" sz="1050" b="1" dirty="0">
                <a:solidFill>
                  <a:schemeClr val="tx1"/>
                </a:solidFill>
              </a:rPr>
              <a:t>monitoimitaloksi</a:t>
            </a: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Omista tiloista yhteiskäyttöisiin tiloihin</a:t>
            </a:r>
          </a:p>
          <a:p>
            <a:pPr marL="408713" lvl="1" indent="-214313"/>
            <a:r>
              <a:rPr lang="fi-FI" sz="1050" dirty="0">
                <a:solidFill>
                  <a:schemeClr val="tx1"/>
                </a:solidFill>
              </a:rPr>
              <a:t>Vähemmän seiniä, enemmän toimintaa</a:t>
            </a:r>
          </a:p>
          <a:p>
            <a:pPr marL="408713" lvl="1" indent="-214313"/>
            <a:r>
              <a:rPr lang="fi-FI" sz="1050" dirty="0" smtClean="0">
                <a:solidFill>
                  <a:schemeClr val="tx1"/>
                </a:solidFill>
              </a:rPr>
              <a:t>Esimerkkejä</a:t>
            </a:r>
          </a:p>
          <a:p>
            <a:pPr marL="408713" lvl="1" indent="-214313"/>
            <a:endParaRPr lang="fi-FI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13.00-14.00 </a:t>
            </a:r>
          </a:p>
          <a:p>
            <a:pPr marL="0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Keskustelu </a:t>
            </a:r>
            <a:r>
              <a:rPr lang="fi-FI" sz="1050" b="1" dirty="0">
                <a:solidFill>
                  <a:schemeClr val="tx1"/>
                </a:solidFill>
              </a:rPr>
              <a:t>ryhmissä</a:t>
            </a:r>
            <a:r>
              <a:rPr lang="fi-FI" sz="1050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fi-FI" sz="1050" dirty="0">
                <a:solidFill>
                  <a:schemeClr val="tx1"/>
                </a:solidFill>
              </a:rPr>
              <a:t>Minkälaista on linjausten mukainen työskentely?</a:t>
            </a:r>
          </a:p>
          <a:p>
            <a:pPr marL="0" indent="-64800">
              <a:buNone/>
            </a:pPr>
            <a:endParaRPr lang="fi-FI" sz="1050" b="1" dirty="0" smtClean="0">
              <a:solidFill>
                <a:srgbClr val="FF0000"/>
              </a:solidFill>
            </a:endParaRPr>
          </a:p>
          <a:p>
            <a:pPr marL="0" indent="-64800">
              <a:buNone/>
            </a:pPr>
            <a:r>
              <a:rPr lang="fi-FI" sz="1050" b="1" dirty="0" smtClean="0">
                <a:solidFill>
                  <a:srgbClr val="FF0000"/>
                </a:solidFill>
              </a:rPr>
              <a:t>Päiväkahvit</a:t>
            </a:r>
          </a:p>
          <a:p>
            <a:pPr marL="0" indent="-64800">
              <a:buNone/>
            </a:pPr>
            <a:endParaRPr lang="fi-FI" sz="105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14.20-15.30 </a:t>
            </a:r>
          </a:p>
          <a:p>
            <a:pPr marL="0" lvl="1" indent="0">
              <a:buNone/>
            </a:pPr>
            <a:r>
              <a:rPr lang="fi-FI" sz="1050" b="1" dirty="0" smtClean="0">
                <a:solidFill>
                  <a:schemeClr val="tx1"/>
                </a:solidFill>
              </a:rPr>
              <a:t>Loppukoonti</a:t>
            </a:r>
          </a:p>
          <a:p>
            <a:pPr marL="427050" lvl="2" indent="-171450"/>
            <a:endParaRPr lang="fi-FI" sz="10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fi-FI" sz="1200" b="1" dirty="0" smtClean="0">
                <a:solidFill>
                  <a:schemeClr val="tx1"/>
                </a:solidFill>
              </a:rPr>
              <a:t> </a:t>
            </a:r>
            <a:endParaRPr lang="fi-FI" sz="1000" b="1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5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Nykyaikaisen koulun haaste on: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892899" y="987574"/>
            <a:ext cx="3350419" cy="3568894"/>
          </a:xfrm>
        </p:spPr>
        <p:txBody>
          <a:bodyPr/>
          <a:lstStyle/>
          <a:p>
            <a:pPr algn="ctr"/>
            <a:endParaRPr lang="fi-FI" sz="1800" dirty="0" smtClean="0">
              <a:solidFill>
                <a:schemeClr val="tx1"/>
              </a:solidFill>
            </a:endParaRPr>
          </a:p>
          <a:p>
            <a:pPr algn="ctr"/>
            <a:r>
              <a:rPr lang="fi-FI" sz="1800" dirty="0" smtClean="0">
                <a:solidFill>
                  <a:schemeClr val="tx1"/>
                </a:solidFill>
              </a:rPr>
              <a:t>rakennus</a:t>
            </a:r>
            <a:r>
              <a:rPr lang="fi-FI" sz="1800" dirty="0">
                <a:solidFill>
                  <a:schemeClr val="tx1"/>
                </a:solidFill>
              </a:rPr>
              <a:t>, jossa ei ole sijoitettu omiin tiloihinsa eri toimijoita</a:t>
            </a:r>
          </a:p>
          <a:p>
            <a:pPr marL="0" indent="0" algn="ctr">
              <a:buNone/>
            </a:pP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smtClean="0">
                <a:solidFill>
                  <a:schemeClr val="tx1"/>
                </a:solidFill>
              </a:rPr>
              <a:t>vaan</a:t>
            </a:r>
            <a:endParaRPr lang="fi-FI" sz="1800" dirty="0">
              <a:solidFill>
                <a:schemeClr val="tx1"/>
              </a:solidFill>
            </a:endParaRPr>
          </a:p>
          <a:p>
            <a:pPr algn="ctr"/>
            <a:r>
              <a:rPr lang="fi-FI" sz="1800" dirty="0" smtClean="0">
                <a:solidFill>
                  <a:schemeClr val="tx1"/>
                </a:solidFill>
              </a:rPr>
              <a:t>rakennus</a:t>
            </a:r>
            <a:r>
              <a:rPr lang="fi-FI" sz="1800" dirty="0">
                <a:solidFill>
                  <a:schemeClr val="tx1"/>
                </a:solidFill>
              </a:rPr>
              <a:t>, jossa eri toimijat käyttävät samoja tiloja.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0272" y="1296511"/>
            <a:ext cx="1483519" cy="2225279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16182"/>
            <a:ext cx="268605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47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 ryhmissä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Minkälaisia tiloja (aine)ryhmäsi tiimi- ja ryhmätyöskentely edellyttää?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Koulun toiminnan konseptointi 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– Laatikaa lyhyt tarina yhdestä koulupäivästä uudessa koulussa </a:t>
            </a:r>
          </a:p>
          <a:p>
            <a:pPr marL="457200" indent="-457200">
              <a:buAutoNum type="arabicParenR"/>
            </a:pPr>
            <a:r>
              <a:rPr lang="fi-FI" dirty="0" smtClean="0">
                <a:solidFill>
                  <a:schemeClr val="tx1"/>
                </a:solidFill>
              </a:rPr>
              <a:t>Oppilaan/opiskelijan näkökulma</a:t>
            </a:r>
          </a:p>
          <a:p>
            <a:pPr marL="457200" indent="-457200">
              <a:buAutoNum type="arabicParenR"/>
            </a:pPr>
            <a:r>
              <a:rPr lang="fi-FI" smtClean="0">
                <a:solidFill>
                  <a:schemeClr val="tx1"/>
                </a:solidFill>
              </a:rPr>
              <a:t>Henkilöstön näkökulma</a:t>
            </a:r>
          </a:p>
          <a:p>
            <a:pPr marL="457200" indent="-457200">
              <a:buAutoNum type="arabicParenR"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24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Mistä moderni koulu Ivalossa muodostuu? (unelma yhtenäiskoulusta/koulukeskuksesta?)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350" dirty="0" smtClean="0"/>
          </a:p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Lähiympäristö </a:t>
            </a:r>
            <a:r>
              <a:rPr lang="fi-FI" sz="1400" dirty="0">
                <a:solidFill>
                  <a:schemeClr val="tx1"/>
                </a:solidFill>
              </a:rPr>
              <a:t>toimii oppimisympäristönä, jossa luonto ja monikulttuurisuus ovat läsnä. Tilat ovat turvalliset ja terveelliset sekä selkeät. Viihtyisinä ne kannustavat luovuuteen ja innovatiiviseen työskentelyyn.</a:t>
            </a:r>
          </a:p>
          <a:p>
            <a:pPr marL="0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Modernit tilat ovat muunneltavia, akustisesti toimivia, kodikkaita ja valoisia. Niitä on helppo ylläpitää. Piha ja rakennus innostavat liikkumaan. </a:t>
            </a:r>
          </a:p>
          <a:p>
            <a:pPr marL="0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Ivalon unelmakoulussa annetaan virikkeellistä, yhteisöllistä ja luontoa arvostavaa opetusta. Oppilaat oppivat ja henkilökunta viihtyvät.</a:t>
            </a:r>
          </a:p>
          <a:p>
            <a:pPr marL="0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Koulussa näkyvät mm. ekologiset ratkaisut ja kansainvälisyys. Koulu on tarkoitettu ”vaipoista valkolakkiin ja vaippoihin”.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2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rakennushanke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54" y="1089423"/>
            <a:ext cx="5320903" cy="34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sakylkinen kolmio 5"/>
          <p:cNvSpPr/>
          <p:nvPr/>
        </p:nvSpPr>
        <p:spPr>
          <a:xfrm rot="5400000">
            <a:off x="2868217" y="132162"/>
            <a:ext cx="3406378" cy="5320903"/>
          </a:xfrm>
          <a:prstGeom prst="triangle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 dirty="0" err="1">
              <a:solidFill>
                <a:schemeClr val="tx2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 rot="1099102">
            <a:off x="3806177" y="1766011"/>
            <a:ext cx="3399263" cy="31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2"/>
                </a:solidFill>
              </a:rPr>
              <a:t>Käyttäjän osallistumisen vaikutus rakennushankkeeseen</a:t>
            </a:r>
          </a:p>
        </p:txBody>
      </p:sp>
    </p:spTree>
    <p:extLst>
      <p:ext uri="{BB962C8B-B14F-4D97-AF65-F5344CB8AC3E}">
        <p14:creationId xmlns:p14="http://schemas.microsoft.com/office/powerpoint/2010/main" val="20344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Elinkaarihanke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Perustuu rakennusliikkeen ja kunnan väliseen sopimukseen toteuttamisesta ja ylläpidosta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Yleensä laaditaan noin 20 vuodeksi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Tavoitteena laadullisesti kestävä ja terveellinen rakennus</a:t>
            </a:r>
          </a:p>
          <a:p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 &amp; Kaira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90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Esiopetus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b="1" dirty="0">
                <a:solidFill>
                  <a:schemeClr val="tx1"/>
                </a:solidFill>
              </a:rPr>
              <a:t>Esiopetus</a:t>
            </a:r>
          </a:p>
          <a:p>
            <a:r>
              <a:rPr lang="fi-FI" sz="1400" dirty="0">
                <a:solidFill>
                  <a:schemeClr val="tx1"/>
                </a:solidFill>
              </a:rPr>
              <a:t>Edistää lapsen kehitys- ja </a:t>
            </a:r>
            <a:r>
              <a:rPr lang="fi-FI" sz="1400" dirty="0" smtClean="0">
                <a:solidFill>
                  <a:schemeClr val="tx1"/>
                </a:solidFill>
              </a:rPr>
              <a:t>oppimisedellytyksiä, vahvistaa </a:t>
            </a:r>
            <a:r>
              <a:rPr lang="fi-FI" sz="1400" dirty="0">
                <a:solidFill>
                  <a:schemeClr val="tx1"/>
                </a:solidFill>
              </a:rPr>
              <a:t>lapsen sosiaalisia taitoja ja tervettä itsetuntoa leikin </a:t>
            </a:r>
            <a:endParaRPr lang="fi-FI" sz="1400" dirty="0" smtClean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Lapsikeskeisyys.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Perusteet </a:t>
            </a:r>
            <a:r>
              <a:rPr lang="fi-FI" sz="1400" b="1" dirty="0">
                <a:solidFill>
                  <a:schemeClr val="accent1"/>
                </a:solidFill>
              </a:rPr>
              <a:t>korostavat </a:t>
            </a:r>
            <a:r>
              <a:rPr lang="fi-FI" sz="1400" b="1" dirty="0" smtClean="0">
                <a:solidFill>
                  <a:schemeClr val="accent1"/>
                </a:solidFill>
              </a:rPr>
              <a:t>leikkiä, myönteisiä oppimiskokemuksia </a:t>
            </a:r>
            <a:r>
              <a:rPr lang="fi-FI" sz="1400" b="1" dirty="0">
                <a:solidFill>
                  <a:schemeClr val="accent1"/>
                </a:solidFill>
              </a:rPr>
              <a:t>ja lasten aktiivista roolia vahvistavia tapoja opetella, kokeilla ja toimia</a:t>
            </a:r>
            <a:r>
              <a:rPr lang="fi-FI" sz="1400" b="1" dirty="0">
                <a:solidFill>
                  <a:schemeClr val="tx1"/>
                </a:solidFill>
              </a:rPr>
              <a:t>.</a:t>
            </a:r>
          </a:p>
          <a:p>
            <a:endParaRPr lang="fi-F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tx1"/>
                </a:solidFill>
              </a:rPr>
              <a:t>Perusopetus</a:t>
            </a:r>
          </a:p>
          <a:p>
            <a:r>
              <a:rPr lang="fi-FI" sz="1400" dirty="0">
                <a:solidFill>
                  <a:schemeClr val="tx1"/>
                </a:solidFill>
              </a:rPr>
              <a:t>Oppimiskäsitys, jonka mukaan myönteiset tunnekokemukset, yhdessä tekeminen ja vuorovaikutus sekä uutta luova toiminta edistävät oppimista.</a:t>
            </a:r>
          </a:p>
          <a:p>
            <a:r>
              <a:rPr lang="fi-FI" sz="1400" dirty="0">
                <a:solidFill>
                  <a:schemeClr val="tx1"/>
                </a:solidFill>
              </a:rPr>
              <a:t>Oppilaiden ainutlaatuisuus ja arvokkuus korostuvat ja konkretisoituvat </a:t>
            </a:r>
            <a:r>
              <a:rPr lang="fi-FI" sz="1400" b="1" dirty="0">
                <a:solidFill>
                  <a:schemeClr val="accent1"/>
                </a:solidFill>
              </a:rPr>
              <a:t>monipuolisen oppimisen </a:t>
            </a:r>
            <a:r>
              <a:rPr lang="fi-FI" sz="1400" b="1" dirty="0" smtClean="0">
                <a:solidFill>
                  <a:schemeClr val="accent1"/>
                </a:solidFill>
              </a:rPr>
              <a:t>tukemisena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Koulun yhteisöllinen asema korostuu ja koulua kehitetään oppivana yhteisönä, joka tarjoaa </a:t>
            </a:r>
            <a:r>
              <a:rPr lang="fi-FI" sz="1400" b="1" dirty="0">
                <a:solidFill>
                  <a:schemeClr val="accent1"/>
                </a:solidFill>
              </a:rPr>
              <a:t>oppilaille mielekkäitä oppimisympäristöjä</a:t>
            </a:r>
            <a:r>
              <a:rPr lang="fi-FI" sz="1400" b="1" dirty="0">
                <a:solidFill>
                  <a:schemeClr val="tx1"/>
                </a:solidFill>
              </a:rPr>
              <a:t>,</a:t>
            </a:r>
            <a:r>
              <a:rPr lang="fi-FI" sz="1400" dirty="0">
                <a:solidFill>
                  <a:schemeClr val="tx1"/>
                </a:solidFill>
              </a:rPr>
              <a:t> kannustavan ja turvallisen kasvun paikan.</a:t>
            </a:r>
            <a:endParaRPr lang="fi-FI" sz="1400" b="1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OPS 2016, Luku 4.3:</a:t>
            </a:r>
            <a:br>
              <a:rPr lang="fi-FI" sz="1800" dirty="0"/>
            </a:br>
            <a:r>
              <a:rPr lang="fi-FI" sz="1800" dirty="0"/>
              <a:t> Oppimisympäristöt ja työtavat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2910" y="1027404"/>
            <a:ext cx="7553506" cy="350589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Oppimisympäristöillä </a:t>
            </a:r>
          </a:p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tarkoitetaan tiloja ja paikkoja sekä yhteisöjä ja toimintakäytäntöjä, joissa </a:t>
            </a:r>
            <a:r>
              <a:rPr lang="fi-FI" sz="1400" dirty="0">
                <a:solidFill>
                  <a:schemeClr val="tx1"/>
                </a:solidFill>
              </a:rPr>
              <a:t>opiskelu ja oppiminen </a:t>
            </a:r>
            <a:r>
              <a:rPr lang="fi-FI" sz="1400" dirty="0" smtClean="0">
                <a:solidFill>
                  <a:schemeClr val="tx1"/>
                </a:solidFill>
              </a:rPr>
              <a:t>tapahtuu. </a:t>
            </a:r>
          </a:p>
          <a:p>
            <a:pPr marL="0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Oppimisympäristöön kuuluvat myös välineet, palvelut ja materiaalit, joita opiskelussa käytetään. </a:t>
            </a:r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Oppimisympäristöjen tulee tukea yksilön ja yhteisön kasvua, oppimista ja vuorovaikutusta. </a:t>
            </a:r>
          </a:p>
          <a:p>
            <a:pPr marL="0" indent="0">
              <a:buNone/>
            </a:pPr>
            <a:endParaRPr lang="fi-FI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>
                <a:solidFill>
                  <a:schemeClr val="tx1"/>
                </a:solidFill>
              </a:rPr>
              <a:t>Hyvin toimivat oppimisympäristöt edistävät vuorovaikutusta, osallistumista ja yhteisöllistä tiedon rakentamista ja mahdollistavat yhteistyön koulun ulkopuolelle.</a:t>
            </a:r>
            <a:endParaRPr lang="fi-FI" sz="1400" dirty="0"/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/>
              <a:t>OPS 2016, Luku 4.3:</a:t>
            </a:r>
            <a:br>
              <a:rPr lang="fi-FI" sz="1800" dirty="0"/>
            </a:br>
            <a:r>
              <a:rPr lang="fi-FI" sz="1800" dirty="0"/>
              <a:t> Oppimisympäristöt ja työtavat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3569" y="987574"/>
            <a:ext cx="3831732" cy="3545727"/>
          </a:xfrm>
        </p:spPr>
        <p:txBody>
          <a:bodyPr/>
          <a:lstStyle/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Tavoitteena, että oppimisympäristöt muodostavat </a:t>
            </a:r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b="1" dirty="0" smtClean="0">
                <a:solidFill>
                  <a:schemeClr val="tx1"/>
                </a:solidFill>
              </a:rPr>
              <a:t>pedagogisesti monipuolisen ja joustavan kokonaisuuden</a:t>
            </a:r>
            <a:r>
              <a:rPr lang="fi-FI" sz="14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1400" dirty="0" smtClean="0">
                <a:solidFill>
                  <a:schemeClr val="tx1"/>
                </a:solidFill>
              </a:rPr>
              <a:t>jossa huomioidaan eri oppiaineiden erityistarpeen ja tarjotaan mahdollisuuksia luoviin ratkaisuihin sekä asioiden tarkasteluun ja tutkimiseen eri näkökulmista.</a:t>
            </a:r>
          </a:p>
          <a:p>
            <a:endParaRPr lang="fi-FI" sz="800" dirty="0">
              <a:solidFill>
                <a:schemeClr val="tx1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3075" y="1084301"/>
            <a:ext cx="2501101" cy="3333277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8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Luokasta oppimisympäristöihin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097456"/>
              </p:ext>
            </p:extLst>
          </p:nvPr>
        </p:nvGraphicFramePr>
        <p:xfrm>
          <a:off x="762911" y="987575"/>
          <a:ext cx="7697521" cy="3110094"/>
        </p:xfrm>
        <a:graphic>
          <a:graphicData uri="http://schemas.openxmlformats.org/drawingml/2006/table">
            <a:tbl>
              <a:tblPr firstRow="1" bandCol="1">
                <a:tableStyleId>{3B4B98B0-60AC-42C2-AFA5-B58CD77FA1E5}</a:tableStyleId>
              </a:tblPr>
              <a:tblGrid>
                <a:gridCol w="222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Ennen</a:t>
                      </a:r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Nyt</a:t>
                      </a:r>
                      <a:endParaRPr lang="fi-FI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Oppimisen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</a:t>
                      </a:r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nstitutionaalisuus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Formaali oppiminen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Informaali</a:t>
                      </a:r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oppiminen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Koulua määrittävä tekijä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Opetus määritti toimintaa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Oppiminen keskiöön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Opettajan rooli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Opetta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 tietolähteenä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Opettaja, kasvattaja, ohjaaja, kannustaja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49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Oppilaan rooli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Oppilas seuraajana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Oppilas aktiivisena toimijana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Oppimisen kohde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Ulkoa opitut oikeat vastaukset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Vastausten</a:t>
                      </a:r>
                      <a:r>
                        <a:rPr lang="fi-FI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etsiminen </a:t>
                      </a:r>
                      <a:r>
                        <a:rPr lang="fi-FI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omakohtaisiin kysymyksiin</a:t>
                      </a:r>
                      <a:endParaRPr lang="fi-FI" sz="14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988" marR="48988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Oksanen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0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G Konsultointi 2016 16x9">
  <a:themeElements>
    <a:clrScheme name="Liiketoiminnot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1896C8"/>
      </a:accent2>
      <a:accent3>
        <a:srgbClr val="65C6EC"/>
      </a:accent3>
      <a:accent4>
        <a:srgbClr val="B7F2FF"/>
      </a:accent4>
      <a:accent5>
        <a:srgbClr val="FFFFFF"/>
      </a:accent5>
      <a:accent6>
        <a:srgbClr val="E95D0F"/>
      </a:accent6>
      <a:hlink>
        <a:srgbClr val="E95D0F"/>
      </a:hlink>
      <a:folHlink>
        <a:srgbClr val="CE4B1C"/>
      </a:folHlink>
    </a:clrScheme>
    <a:fontScheme name="_FCG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N peruspohja 16x9 oranssi.potm" id="{A32A29D3-FA45-4D24-8799-AAF78F5795BD}" vid="{EB16EBC2-9001-4B39-84CB-38D5547B67B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JOH peruspohja 16x9 oranssi</Template>
  <TotalTime>450</TotalTime>
  <Words>1238</Words>
  <Application>Microsoft Office PowerPoint</Application>
  <PresentationFormat>Näytössä katseltava esitys (16:9)</PresentationFormat>
  <Paragraphs>217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FCG Konsultointi 2016 16x9</vt:lpstr>
      <vt:lpstr>Inarin kunta</vt:lpstr>
      <vt:lpstr>Ohjelma</vt:lpstr>
      <vt:lpstr>Mistä moderni koulu Ivalossa muodostuu? (unelma yhtenäiskoulusta/koulukeskuksesta?)</vt:lpstr>
      <vt:lpstr>Koulun rakennushanke</vt:lpstr>
      <vt:lpstr>Elinkaarihanke</vt:lpstr>
      <vt:lpstr>Esiopetus</vt:lpstr>
      <vt:lpstr>OPS 2016, Luku 4.3:  Oppimisympäristöt ja työtavat</vt:lpstr>
      <vt:lpstr>OPS 2016, Luku 4.3:  Oppimisympäristöt ja työtavat</vt:lpstr>
      <vt:lpstr>Luokasta oppimisympäristöihin</vt:lpstr>
      <vt:lpstr>Luokasta oppimisympäristöihin</vt:lpstr>
      <vt:lpstr>Luokkahuoneesta oppimisympäristöön</vt:lpstr>
      <vt:lpstr>Toimiva tila</vt:lpstr>
      <vt:lpstr>Luokkahuoneesta oppimisympäristöön</vt:lpstr>
      <vt:lpstr>Avoin  oppimisympäristö</vt:lpstr>
      <vt:lpstr>Keskustelu ryhmissä</vt:lpstr>
      <vt:lpstr>Linjaukset kesältä 2017</vt:lpstr>
      <vt:lpstr>Linjaukset</vt:lpstr>
      <vt:lpstr>Linjaukset</vt:lpstr>
      <vt:lpstr>PowerPoint-esitys</vt:lpstr>
      <vt:lpstr>Nykyaikaisen koulun haaste on:</vt:lpstr>
      <vt:lpstr>Esimerkkejä</vt:lpstr>
      <vt:lpstr>Keskustelu ryhmissä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Inarin kunta</dc:title>
  <dc:creator>Oksanen Raila</dc:creator>
  <cp:lastModifiedBy>Oksanen Raila</cp:lastModifiedBy>
  <cp:revision>36</cp:revision>
  <cp:lastPrinted>2018-08-03T10:45:49Z</cp:lastPrinted>
  <dcterms:created xsi:type="dcterms:W3CDTF">2018-07-30T05:41:43Z</dcterms:created>
  <dcterms:modified xsi:type="dcterms:W3CDTF">2018-08-12T19:02:36Z</dcterms:modified>
</cp:coreProperties>
</file>