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5" r:id="rId6"/>
    <p:sldId id="268" r:id="rId7"/>
    <p:sldId id="269" r:id="rId8"/>
    <p:sldId id="259" r:id="rId9"/>
    <p:sldId id="258" r:id="rId10"/>
    <p:sldId id="260" r:id="rId11"/>
    <p:sldId id="262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C324B2-11A6-4547-8A97-E78ADC7AD714}" v="6" dt="2022-03-23T12:50:11.042"/>
    <p1510:client id="{233AF9A9-00DF-4E2D-8A03-B38251FD2128}" v="1056" dt="2022-02-17T13:35:13.318"/>
    <p1510:client id="{29434991-CFB5-4304-B32E-52093EA6280D}" v="32" dt="2022-03-23T07:35:39.419"/>
    <p1510:client id="{371706D8-37E5-8ADA-BF7D-6C3E1109A6BB}" v="4448" dt="2022-03-22T14:47:32.550"/>
    <p1510:client id="{54F0A956-43C9-F9F4-D878-F8827F6FB418}" v="119" dt="2022-03-30T12:23:52.313"/>
    <p1510:client id="{5ADAB68A-1042-6E59-38FD-2190AB934D89}" v="259" dt="2022-02-18T07:37:35.468"/>
    <p1510:client id="{83098A1F-F098-C12B-B40A-887439520C38}" v="11" dt="2022-03-28T13:56:33.522"/>
    <p1510:client id="{84C126B8-F035-A1E4-53E8-42C245460AB6}" v="499" dt="2022-03-24T08:13:59.095"/>
    <p1510:client id="{869A3378-9C94-443D-BA96-78E1EF154CCA}" v="9" dt="2022-03-28T13:06:45.201"/>
    <p1510:client id="{D96ECC7E-305D-4794-B0F8-A969B5E96675}" v="140" dt="2022-03-25T07:58:40.8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11.4.2022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11.4.2022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11.4.2022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11.4.2022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11.4.2022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11.4.2022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iisauusitaloarola.fi/2020/10/23/5-perustarvetta-joita-ei-pida-ohitta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1wOK9yGUY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0784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101516" y="955309"/>
            <a:ext cx="7531768" cy="2898975"/>
          </a:xfrm>
        </p:spPr>
        <p:txBody>
          <a:bodyPr>
            <a:normAutofit/>
          </a:bodyPr>
          <a:lstStyle/>
          <a:p>
            <a:r>
              <a:rPr lang="fi-FI" sz="6600" b="1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YHTEISTYÖLLÄ UUTEEN KOULUUN</a:t>
            </a:r>
            <a:br>
              <a:rPr lang="fi-FI" sz="6600" b="1" dirty="0">
                <a:cs typeface="Calibri Light"/>
              </a:rPr>
            </a:br>
            <a:r>
              <a:rPr lang="fi-FI" sz="4000" dirty="0">
                <a:solidFill>
                  <a:srgbClr val="FFFFFF"/>
                </a:solidFill>
                <a:cs typeface="Calibri Light"/>
              </a:rPr>
              <a:t>Uuden koulun toimintakulttuuri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solidFill>
                  <a:srgbClr val="FFFFFF"/>
                </a:solidFill>
                <a:ea typeface="Calibri" panose="020F0502020204030204"/>
                <a:cs typeface="Calibri" panose="020F0502020204030204"/>
              </a:rPr>
              <a:t>Oppilaiden viisi perustarvetta MOK-työskentelyssä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41F77738-2AF0-4750-A0C7-F97C2C175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B6FCB38-A7AF-4B2F-B940-893FDF4C0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164" y="699841"/>
            <a:ext cx="4013391" cy="5011685"/>
          </a:xfrm>
        </p:spPr>
        <p:txBody>
          <a:bodyPr>
            <a:normAutofit/>
          </a:bodyPr>
          <a:lstStyle/>
          <a:p>
            <a:r>
              <a:rPr lang="fi-FI" sz="2800">
                <a:solidFill>
                  <a:srgbClr val="FFFFFF"/>
                </a:solidFill>
                <a:cs typeface="Calibri Light"/>
              </a:rPr>
              <a:t>Yhteisöllisyyden kokeminen: </a:t>
            </a:r>
            <a:br>
              <a:rPr lang="fi-FI" sz="2800">
                <a:cs typeface="Calibri Light"/>
              </a:rPr>
            </a:br>
            <a:r>
              <a:rPr lang="fi-FI" sz="2800">
                <a:solidFill>
                  <a:srgbClr val="FFFFFF"/>
                </a:solidFill>
                <a:cs typeface="Calibri Light"/>
              </a:rPr>
              <a:t>Uudessa koulussa on tärkeää olla tekemisissä eri-ikäisten oppilaiden kanssa.</a:t>
            </a:r>
            <a:br>
              <a:rPr lang="fi-FI" sz="2800">
                <a:solidFill>
                  <a:srgbClr val="FFFFFF"/>
                </a:solidFill>
                <a:cs typeface="Calibri Light"/>
              </a:rPr>
            </a:br>
            <a:r>
              <a:rPr lang="fi-FI" sz="2800">
                <a:solidFill>
                  <a:srgbClr val="FFFFFF"/>
                </a:solidFill>
                <a:cs typeface="Calibri Light"/>
              </a:rPr>
              <a:t>N. 10 -15 min.</a:t>
            </a:r>
            <a:endParaRPr lang="fi-FI" sz="2800">
              <a:solidFill>
                <a:srgbClr val="FFFFFF"/>
              </a:solidFill>
            </a:endParaRPr>
          </a:p>
        </p:txBody>
      </p:sp>
      <p:sp>
        <p:nvSpPr>
          <p:cNvPr id="28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A1B1C0-B216-43F1-AB28-BD8BD7FDE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42651"/>
            <a:ext cx="5257799" cy="54445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b="1">
                <a:ea typeface="Calibri"/>
                <a:cs typeface="Calibri"/>
              </a:rPr>
              <a:t>Keskustelutehtävä: (parit)</a:t>
            </a:r>
            <a:endParaRPr lang="fi-FI" b="1">
              <a:cs typeface="Calibri"/>
            </a:endParaRPr>
          </a:p>
          <a:p>
            <a:pPr lvl="1" indent="0"/>
            <a:r>
              <a:rPr lang="fi-FI">
                <a:ea typeface="Calibri"/>
                <a:cs typeface="Calibri"/>
              </a:rPr>
              <a:t> Missä tilanteissa uudessa koulussa kohtaamme eri ikäisten oppilaiden kanssa? Miten jokaisen tulisi huomioida kohtaamiset?</a:t>
            </a:r>
          </a:p>
          <a:p>
            <a:pPr lvl="1" indent="0"/>
            <a:r>
              <a:rPr lang="fi-FI">
                <a:ea typeface="Calibri"/>
                <a:cs typeface="Calibri"/>
              </a:rPr>
              <a:t> Muuttuuko oman luokan yhteishenki uuden koulun myötä? Onko sinun luokkasi yhteishengessä kehitettävää?</a:t>
            </a:r>
          </a:p>
          <a:p>
            <a:pPr lvl="1" indent="0"/>
            <a:r>
              <a:rPr lang="fi-FI">
                <a:ea typeface="Calibri"/>
                <a:cs typeface="Calibri"/>
              </a:rPr>
              <a:t> Miettikää, millaista hengailu yläasteen aulatilassa voisi parhaimmillaan olla?</a:t>
            </a:r>
          </a:p>
          <a:p>
            <a:pPr lvl="1" indent="0"/>
            <a:endParaRPr lang="fi-FI">
              <a:ea typeface="Calibri"/>
              <a:cs typeface="Calibri"/>
            </a:endParaRPr>
          </a:p>
          <a:p>
            <a:pPr lvl="1" indent="0">
              <a:buNone/>
            </a:pPr>
            <a:r>
              <a:rPr lang="fi-FI">
                <a:ea typeface="Calibri"/>
                <a:cs typeface="Calibri"/>
              </a:rPr>
              <a:t>Purkukeskustelu koko luokan kesken, jos ehditään!</a:t>
            </a:r>
          </a:p>
        </p:txBody>
      </p:sp>
      <p:sp>
        <p:nvSpPr>
          <p:cNvPr id="31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9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FAA137-702F-4C57-874E-F2D728D3F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200">
                <a:cs typeface="Calibri Light"/>
              </a:rPr>
              <a:t>Esityksen tekijät: Katri Kittilä, Mikael Vähäsarja ja Salli Konttinen</a:t>
            </a:r>
            <a:br>
              <a:rPr lang="fi-FI" sz="3200">
                <a:cs typeface="Calibri Light"/>
              </a:rPr>
            </a:br>
            <a:r>
              <a:rPr lang="fi-FI" sz="3200">
                <a:cs typeface="Calibri Light"/>
              </a:rPr>
              <a:t>Lähde:  </a:t>
            </a:r>
            <a:r>
              <a:rPr lang="fi-FI" sz="3200">
                <a:ea typeface="+mj-lt"/>
                <a:cs typeface="+mj-lt"/>
                <a:hlinkClick r:id="rId2"/>
              </a:rPr>
              <a:t>5 sosiaalista perustarvetta, joita ei pidä ohittaa. Mitä ihminen tarvitsee? - Liisa Uusitalo-Arola (liisauusitaloarola.fi)</a:t>
            </a:r>
            <a:endParaRPr lang="fi-FI" sz="3200"/>
          </a:p>
        </p:txBody>
      </p:sp>
      <p:pic>
        <p:nvPicPr>
          <p:cNvPr id="4" name="Kuva 4" descr="Kuva, joka sisältää kohteen teksti, merkki&#10;&#10;Kuvaus luotu automaattisesti">
            <a:extLst>
              <a:ext uri="{FF2B5EF4-FFF2-40B4-BE49-F238E27FC236}">
                <a16:creationId xmlns:a16="http://schemas.microsoft.com/office/drawing/2014/main" id="{9F2D0990-64CB-4C2C-B671-30F3DC34EC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80058" y="1825625"/>
            <a:ext cx="9431884" cy="4351338"/>
          </a:xfrm>
        </p:spPr>
      </p:pic>
    </p:spTree>
    <p:extLst>
      <p:ext uri="{BB962C8B-B14F-4D97-AF65-F5344CB8AC3E}">
        <p14:creationId xmlns:p14="http://schemas.microsoft.com/office/powerpoint/2010/main" val="2897619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C320AB5-8CA3-4945-AA22-1A8BAED38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  <a:ea typeface="Calibri Light"/>
                <a:cs typeface="Calibri Light"/>
              </a:rPr>
              <a:t>Kahden tunnin ohjelma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9DAB886-5F10-4D06-A674-4CD463072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fi-FI" b="1">
              <a:ea typeface="Calibri"/>
              <a:cs typeface="Calibri"/>
            </a:endParaRPr>
          </a:p>
          <a:p>
            <a:endParaRPr lang="fi-FI">
              <a:cs typeface="Calibri"/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9E690AC9-5AB7-6F3C-959C-CD244016D2CC}"/>
              </a:ext>
            </a:extLst>
          </p:cNvPr>
          <p:cNvSpPr txBox="1"/>
          <p:nvPr/>
        </p:nvSpPr>
        <p:spPr>
          <a:xfrm>
            <a:off x="4441372" y="304800"/>
            <a:ext cx="6640285" cy="63709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b="1">
                <a:ea typeface="Calibri"/>
                <a:cs typeface="Calibri"/>
              </a:rPr>
              <a:t>1</a:t>
            </a:r>
            <a:r>
              <a:rPr lang="fi-FI" sz="2400">
                <a:ea typeface="Calibri"/>
                <a:cs typeface="Calibri"/>
              </a:rPr>
              <a:t>. Aluksi teemme lämmittelyharjoituksen.</a:t>
            </a:r>
          </a:p>
          <a:p>
            <a:endParaRPr lang="fi-FI" sz="2400">
              <a:ea typeface="Calibri"/>
              <a:cs typeface="Calibri"/>
            </a:endParaRPr>
          </a:p>
          <a:p>
            <a:r>
              <a:rPr lang="fi-FI" sz="2400" b="1">
                <a:ea typeface="Calibri"/>
                <a:cs typeface="Calibri"/>
              </a:rPr>
              <a:t>2</a:t>
            </a:r>
            <a:r>
              <a:rPr lang="fi-FI" sz="2400">
                <a:ea typeface="Calibri"/>
                <a:cs typeface="Calibri"/>
              </a:rPr>
              <a:t>. Sen jälkeen käymme läpi tämän esityksen tapauksia ja harjoituksia.</a:t>
            </a:r>
          </a:p>
          <a:p>
            <a:endParaRPr lang="fi-FI" sz="2400">
              <a:ea typeface="Calibri"/>
              <a:cs typeface="Calibri"/>
            </a:endParaRPr>
          </a:p>
          <a:p>
            <a:r>
              <a:rPr lang="fi-FI" sz="2400" b="1">
                <a:ea typeface="Calibri"/>
                <a:cs typeface="Calibri"/>
              </a:rPr>
              <a:t>3</a:t>
            </a:r>
            <a:r>
              <a:rPr lang="fi-FI" sz="2400">
                <a:ea typeface="Calibri"/>
                <a:cs typeface="Calibri"/>
              </a:rPr>
              <a:t>. Teemme harjoitukset 4 hengen ryhmissä tai pareittain.</a:t>
            </a:r>
          </a:p>
          <a:p>
            <a:endParaRPr lang="fi-FI" sz="2400">
              <a:ea typeface="Calibri"/>
              <a:cs typeface="Calibri"/>
            </a:endParaRPr>
          </a:p>
          <a:p>
            <a:r>
              <a:rPr lang="fi-FI" sz="2400" b="1">
                <a:ea typeface="Calibri"/>
                <a:cs typeface="Calibri"/>
              </a:rPr>
              <a:t>4</a:t>
            </a:r>
            <a:r>
              <a:rPr lang="fi-FI" sz="2400">
                <a:ea typeface="Calibri"/>
                <a:cs typeface="Calibri"/>
              </a:rPr>
              <a:t>. Teemme harjoituksia lyhyesti keskustellen ja / tai näytellen. Kaikki osallistuvat keskustelemalla ja kokeilemalla erilaisia rooleja. "Parin sanan" vaihto ei riitä työskentelyksi.</a:t>
            </a:r>
          </a:p>
          <a:p>
            <a:endParaRPr lang="fi-FI" sz="2400">
              <a:ea typeface="Calibri"/>
              <a:cs typeface="Calibri"/>
            </a:endParaRPr>
          </a:p>
          <a:p>
            <a:r>
              <a:rPr lang="fi-FI" sz="2400" b="1">
                <a:ea typeface="Calibri"/>
                <a:cs typeface="Calibri"/>
              </a:rPr>
              <a:t>5</a:t>
            </a:r>
            <a:r>
              <a:rPr lang="fi-FI" sz="2400">
                <a:ea typeface="Calibri"/>
                <a:cs typeface="Calibri"/>
              </a:rPr>
              <a:t>. Teemme niin monta tapausta kuin ehdimme! Keskustelemme kokemuksista yhdessä tai ryhmissä. Ryhmä voi halutessaan kuvata tabletilla oman harjoituksensa.</a:t>
            </a:r>
          </a:p>
        </p:txBody>
      </p:sp>
    </p:spTree>
    <p:extLst>
      <p:ext uri="{BB962C8B-B14F-4D97-AF65-F5344CB8AC3E}">
        <p14:creationId xmlns:p14="http://schemas.microsoft.com/office/powerpoint/2010/main" val="355488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C320AB5-8CA3-4945-AA22-1A8BAED38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  <a:ea typeface="Calibri Light"/>
                <a:cs typeface="Calibri Light"/>
              </a:rPr>
              <a:t>STATUS </a:t>
            </a:r>
            <a:br>
              <a:rPr lang="fi-FI">
                <a:solidFill>
                  <a:srgbClr val="FFFFFF"/>
                </a:solidFill>
                <a:ea typeface="Calibri Light"/>
                <a:cs typeface="Calibri Light"/>
              </a:rPr>
            </a:br>
            <a:r>
              <a:rPr lang="fi-FI">
                <a:solidFill>
                  <a:srgbClr val="FFFFFF"/>
                </a:solidFill>
                <a:ea typeface="Calibri Light"/>
                <a:cs typeface="Calibri Light"/>
              </a:rPr>
              <a:t>- Lämppäri</a:t>
            </a:r>
            <a:br>
              <a:rPr lang="fi-FI">
                <a:solidFill>
                  <a:srgbClr val="FFFFFF"/>
                </a:solidFill>
                <a:ea typeface="Calibri Light"/>
                <a:cs typeface="Calibri Light"/>
              </a:rPr>
            </a:br>
            <a:r>
              <a:rPr lang="fi-FI">
                <a:solidFill>
                  <a:srgbClr val="FFFFFF"/>
                </a:solidFill>
                <a:ea typeface="Calibri Light"/>
                <a:cs typeface="Calibri Light"/>
              </a:rPr>
              <a:t>noin 10 min.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9DAB886-5F10-4D06-A674-4CD463072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fi-FI" b="1">
              <a:ea typeface="Calibri"/>
              <a:cs typeface="Calibri"/>
            </a:endParaRPr>
          </a:p>
          <a:p>
            <a:endParaRPr lang="fi-FI">
              <a:cs typeface="Calibri"/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9E690AC9-5AB7-6F3C-959C-CD244016D2CC}"/>
              </a:ext>
            </a:extLst>
          </p:cNvPr>
          <p:cNvSpPr txBox="1"/>
          <p:nvPr/>
        </p:nvSpPr>
        <p:spPr>
          <a:xfrm>
            <a:off x="4245430" y="272143"/>
            <a:ext cx="7870369" cy="73558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dirty="0"/>
              <a:t>Järjestäkää luokan tilaa siten, että pulpetit työnnetään syrjään. Tuolit voi asettaa esimerkiksi puolikaareen. Jäädään seisomaan!</a:t>
            </a:r>
            <a:endParaRPr lang="fi-FI" sz="2000" dirty="0">
              <a:ea typeface="Calibri"/>
              <a:cs typeface="Calibri"/>
            </a:endParaRPr>
          </a:p>
          <a:p>
            <a:endParaRPr lang="fi-FI" sz="2400">
              <a:ea typeface="Calibri"/>
              <a:cs typeface="Calibri"/>
            </a:endParaRPr>
          </a:p>
          <a:p>
            <a:r>
              <a:rPr lang="fi-FI" sz="2400" dirty="0">
                <a:ea typeface="Calibri"/>
                <a:cs typeface="Calibri"/>
              </a:rPr>
              <a:t>Musiikki soimaan taustalle </a:t>
            </a:r>
            <a:r>
              <a:rPr lang="fi-FI" sz="2000" dirty="0">
                <a:ea typeface="Calibri"/>
                <a:cs typeface="Calibri"/>
              </a:rPr>
              <a:t>(</a:t>
            </a:r>
            <a:r>
              <a:rPr lang="fi-FI" sz="2000" dirty="0">
                <a:ea typeface="+mn-lt"/>
                <a:cs typeface="+mn-lt"/>
                <a:hlinkClick r:id="rId2"/>
              </a:rPr>
              <a:t>James Brown - I Feel Good - YouTube</a:t>
            </a:r>
            <a:r>
              <a:rPr lang="fi-FI" sz="2000" dirty="0">
                <a:ea typeface="Calibri"/>
                <a:cs typeface="Calibri"/>
              </a:rPr>
              <a:t>)</a:t>
            </a:r>
          </a:p>
          <a:p>
            <a:r>
              <a:rPr lang="fi-FI" sz="2400" dirty="0">
                <a:ea typeface="Calibri"/>
                <a:cs typeface="Calibri"/>
              </a:rPr>
              <a:t>Kuljetaan tilassa kävellen...</a:t>
            </a:r>
          </a:p>
          <a:p>
            <a:endParaRPr lang="fi-FI" sz="2400" dirty="0">
              <a:ea typeface="Calibri"/>
              <a:cs typeface="Calibri"/>
            </a:endParaRPr>
          </a:p>
          <a:p>
            <a:r>
              <a:rPr lang="fi-FI" sz="2400" dirty="0">
                <a:ea typeface="Calibri"/>
                <a:cs typeface="Calibri"/>
              </a:rPr>
              <a:t>A) Kukaan ei saa ottaa fyysistä kontaktia tai katsekontaktia toisiin oppilaisiin. Jokainen keskittyy vain omaan kävelyynsä.</a:t>
            </a:r>
          </a:p>
          <a:p>
            <a:endParaRPr lang="fi-FI" sz="2400">
              <a:ea typeface="Calibri"/>
              <a:cs typeface="Calibri"/>
            </a:endParaRPr>
          </a:p>
          <a:p>
            <a:r>
              <a:rPr lang="fi-FI" sz="2400" dirty="0">
                <a:ea typeface="Calibri"/>
                <a:cs typeface="Calibri"/>
              </a:rPr>
              <a:t>B) Kävellään tilassa, mutta välillä luodaan nopeita vilkaisuja ympärille. Vältetään pitkiä katsekontakteja. </a:t>
            </a:r>
          </a:p>
          <a:p>
            <a:endParaRPr lang="fi-FI" sz="2400">
              <a:ea typeface="Calibri"/>
              <a:cs typeface="Calibri"/>
            </a:endParaRPr>
          </a:p>
          <a:p>
            <a:r>
              <a:rPr lang="fi-FI" sz="2400" dirty="0">
                <a:ea typeface="Calibri"/>
                <a:cs typeface="Calibri"/>
              </a:rPr>
              <a:t>C) Etsitään tuttuja joukosta, kävellään yhtä matkaa. Ei jutella.</a:t>
            </a:r>
            <a:endParaRPr lang="fi-FI" dirty="0"/>
          </a:p>
          <a:p>
            <a:endParaRPr lang="fi-FI" sz="2400">
              <a:ea typeface="Calibri"/>
              <a:cs typeface="Calibri"/>
            </a:endParaRPr>
          </a:p>
          <a:p>
            <a:r>
              <a:rPr lang="fi-FI" sz="2400" dirty="0">
                <a:ea typeface="Calibri"/>
                <a:cs typeface="Calibri"/>
              </a:rPr>
              <a:t>D) Olet kaikkien kaveri, tervehdit suurieleisesti jokaista. Nostat tunnelmaa maailmanomistajan tavoin!</a:t>
            </a:r>
            <a:endParaRPr lang="fi-FI" dirty="0"/>
          </a:p>
          <a:p>
            <a:endParaRPr lang="fi-FI" sz="3200">
              <a:ea typeface="Calibri"/>
              <a:cs typeface="Calibri"/>
            </a:endParaRPr>
          </a:p>
          <a:p>
            <a:endParaRPr lang="fi-FI" sz="32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1563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C320AB5-8CA3-4945-AA22-1A8BAED38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  <a:ea typeface="Calibri Light"/>
                <a:cs typeface="Calibri Light"/>
              </a:rPr>
              <a:t>STATUS </a:t>
            </a:r>
            <a:br>
              <a:rPr lang="fi-FI">
                <a:solidFill>
                  <a:srgbClr val="FFFFFF"/>
                </a:solidFill>
                <a:ea typeface="Calibri Light"/>
                <a:cs typeface="Calibri Light"/>
              </a:rPr>
            </a:br>
            <a:r>
              <a:rPr lang="fi-FI">
                <a:solidFill>
                  <a:srgbClr val="FFFFFF"/>
                </a:solidFill>
                <a:ea typeface="Calibri Light"/>
                <a:cs typeface="Calibri Light"/>
              </a:rPr>
              <a:t>- palaute</a:t>
            </a:r>
            <a:br>
              <a:rPr lang="fi-FI">
                <a:solidFill>
                  <a:srgbClr val="FFFFFF"/>
                </a:solidFill>
                <a:ea typeface="Calibri Light"/>
                <a:cs typeface="Calibri Light"/>
              </a:rPr>
            </a:br>
            <a:r>
              <a:rPr lang="fi-FI">
                <a:solidFill>
                  <a:srgbClr val="FFFFFF"/>
                </a:solidFill>
                <a:cs typeface="Calibri Light"/>
              </a:rPr>
              <a:t>n. 2 min.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9DAB886-5F10-4D06-A674-4CD463072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fi-FI" b="1">
              <a:ea typeface="Calibri"/>
              <a:cs typeface="Calibri"/>
            </a:endParaRPr>
          </a:p>
          <a:p>
            <a:endParaRPr lang="fi-FI">
              <a:cs typeface="Calibri"/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9E690AC9-5AB7-6F3C-959C-CD244016D2CC}"/>
              </a:ext>
            </a:extLst>
          </p:cNvPr>
          <p:cNvSpPr txBox="1"/>
          <p:nvPr/>
        </p:nvSpPr>
        <p:spPr>
          <a:xfrm>
            <a:off x="4245430" y="881743"/>
            <a:ext cx="7870369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800" b="1" dirty="0">
                <a:ea typeface="Calibri"/>
                <a:cs typeface="Calibri"/>
              </a:rPr>
              <a:t>Mikä sinusta tuntui luontevimmalta?</a:t>
            </a:r>
          </a:p>
          <a:p>
            <a:r>
              <a:rPr lang="fi-FI" sz="2800" dirty="0">
                <a:ea typeface="Calibri"/>
                <a:cs typeface="Calibri"/>
              </a:rPr>
              <a:t>1) Kävellä ilman kontaktia toisiin</a:t>
            </a:r>
          </a:p>
          <a:p>
            <a:r>
              <a:rPr lang="fi-FI" sz="2800" dirty="0">
                <a:ea typeface="Calibri"/>
                <a:cs typeface="Calibri"/>
              </a:rPr>
              <a:t>2) Vilkuilla välillä ympärille</a:t>
            </a:r>
          </a:p>
          <a:p>
            <a:r>
              <a:rPr lang="fi-FI" sz="2800" dirty="0">
                <a:ea typeface="Calibri"/>
                <a:cs typeface="Calibri"/>
              </a:rPr>
              <a:t>3) Etsiytyä tuttujen joukkoon</a:t>
            </a:r>
          </a:p>
          <a:p>
            <a:r>
              <a:rPr lang="fi-FI" sz="2800" dirty="0">
                <a:ea typeface="Calibri"/>
                <a:cs typeface="Calibri"/>
              </a:rPr>
              <a:t>4) Ottaa kontaktia ja hakea huomiota</a:t>
            </a:r>
          </a:p>
          <a:p>
            <a:endParaRPr lang="fi-FI" sz="2800">
              <a:ea typeface="Calibri"/>
              <a:cs typeface="Calibri"/>
            </a:endParaRPr>
          </a:p>
          <a:p>
            <a:r>
              <a:rPr lang="fi-FI" sz="2800" b="1" dirty="0">
                <a:ea typeface="Calibri"/>
                <a:cs typeface="Calibri"/>
              </a:rPr>
              <a:t>Näytä sormin, mikä numero olisit eniten?</a:t>
            </a:r>
          </a:p>
          <a:p>
            <a:endParaRPr lang="fi-FI" sz="3200">
              <a:ea typeface="Calibri"/>
              <a:cs typeface="Calibri"/>
            </a:endParaRPr>
          </a:p>
          <a:p>
            <a:r>
              <a:rPr lang="fi-FI" sz="3200" dirty="0">
                <a:ea typeface="Calibri"/>
                <a:cs typeface="Calibri"/>
              </a:rPr>
              <a:t>Jokaisella on luokassa oma rooli / status. Kaikkia rooleja tarvitaan, jotta ryhmä toimii! </a:t>
            </a:r>
          </a:p>
          <a:p>
            <a:endParaRPr lang="fi-FI" sz="32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018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C320AB5-8CA3-4945-AA22-1A8BAED38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br>
              <a:rPr lang="fi-FI">
                <a:solidFill>
                  <a:srgbClr val="FFFFFF"/>
                </a:solidFill>
                <a:cs typeface="Calibri Light"/>
              </a:rPr>
            </a:br>
            <a:r>
              <a:rPr lang="fi-FI">
                <a:solidFill>
                  <a:srgbClr val="FFFFFF"/>
                </a:solidFill>
                <a:cs typeface="Calibri Light"/>
              </a:rPr>
              <a:t>STATUS  - ryhmätyö-tehtävä</a:t>
            </a:r>
            <a:br>
              <a:rPr lang="fi-FI">
                <a:solidFill>
                  <a:srgbClr val="FFFFFF"/>
                </a:solidFill>
                <a:cs typeface="Calibri Light"/>
              </a:rPr>
            </a:br>
            <a:r>
              <a:rPr lang="fi-FI">
                <a:solidFill>
                  <a:srgbClr val="FFFFFF"/>
                </a:solidFill>
                <a:cs typeface="Calibri Light"/>
              </a:rPr>
              <a:t>n. 15 min.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9DAB886-5F10-4D06-A674-4CD463072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5423" y="123259"/>
            <a:ext cx="8005946" cy="6565332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r>
              <a:rPr lang="fi-FI" b="1" dirty="0">
                <a:cs typeface="Calibri"/>
              </a:rPr>
              <a:t>Kaikilla oppilailla on tarve tulla nähdyksi ja kuulluksi, olipa oma status mikä tahansa. </a:t>
            </a:r>
          </a:p>
          <a:p>
            <a:r>
              <a:rPr lang="fi-FI" dirty="0">
                <a:cs typeface="Calibri"/>
              </a:rPr>
              <a:t>Tehtävä 4 hlön ryhmässä</a:t>
            </a:r>
            <a:endParaRPr lang="fi-FI" dirty="0">
              <a:ea typeface="Calibri"/>
              <a:cs typeface="Calibri"/>
            </a:endParaRPr>
          </a:p>
          <a:p>
            <a:r>
              <a:rPr lang="fi-FI" dirty="0">
                <a:cs typeface="Calibri"/>
              </a:rPr>
              <a:t>Kukin valitsee seuraavista vaihtoehdoista oman roolin:</a:t>
            </a:r>
            <a:endParaRPr lang="fi-FI" dirty="0">
              <a:ea typeface="Calibri"/>
              <a:cs typeface="Calibri"/>
            </a:endParaRPr>
          </a:p>
          <a:p>
            <a:pPr lvl="1"/>
            <a:r>
              <a:rPr lang="fi-FI" dirty="0">
                <a:ea typeface="Calibri"/>
                <a:cs typeface="Calibri"/>
              </a:rPr>
              <a:t>Itsevarma ja dominoiva (hyvä ryhti)</a:t>
            </a:r>
          </a:p>
          <a:p>
            <a:pPr lvl="1"/>
            <a:r>
              <a:rPr lang="fi-FI" dirty="0">
                <a:ea typeface="Calibri"/>
                <a:cs typeface="Calibri"/>
              </a:rPr>
              <a:t>Tavallinen tolkun tyyppi </a:t>
            </a:r>
          </a:p>
          <a:p>
            <a:pPr lvl="1"/>
            <a:r>
              <a:rPr lang="fi-FI" dirty="0">
                <a:ea typeface="Calibri"/>
                <a:cs typeface="Calibri"/>
              </a:rPr>
              <a:t>Pelokas, ujo (nopeat, käpertyvä asento ja epävarmat liikkeet)</a:t>
            </a:r>
            <a:endParaRPr lang="fi-FI" dirty="0">
              <a:cs typeface="Calibri"/>
            </a:endParaRPr>
          </a:p>
          <a:p>
            <a:r>
              <a:rPr lang="fi-FI" dirty="0">
                <a:ea typeface="Calibri"/>
                <a:cs typeface="Calibri"/>
              </a:rPr>
              <a:t>Tapaus 1: </a:t>
            </a:r>
          </a:p>
          <a:p>
            <a:pPr lvl="1"/>
            <a:r>
              <a:rPr lang="fi-FI" dirty="0">
                <a:ea typeface="Calibri"/>
                <a:cs typeface="Calibri"/>
              </a:rPr>
              <a:t>Vessajonossa on ruuhkaa, koska 2 yläasteen oppilasta on lukittautunut välitunnin ajaksi samaan vessaan. </a:t>
            </a:r>
          </a:p>
          <a:p>
            <a:pPr lvl="1"/>
            <a:r>
              <a:rPr lang="fi-FI" dirty="0">
                <a:ea typeface="Calibri"/>
                <a:cs typeface="Calibri"/>
              </a:rPr>
              <a:t>Jonossa on ensimmäisenä pelokas esikoululainen, jolla on kova pissahätä.</a:t>
            </a:r>
          </a:p>
          <a:p>
            <a:pPr lvl="1"/>
            <a:r>
              <a:rPr lang="fi-FI" dirty="0">
                <a:ea typeface="Calibri"/>
                <a:cs typeface="Calibri"/>
              </a:rPr>
              <a:t>Jonossa toisena on lukiolainen, jolla on juuri matikan koe alkamassa. Kauhea kiire. </a:t>
            </a:r>
          </a:p>
          <a:p>
            <a:r>
              <a:rPr lang="fi-FI" dirty="0">
                <a:ea typeface="Calibri"/>
                <a:cs typeface="Calibri"/>
              </a:rPr>
              <a:t>Näytelkää tapaus, huomioikaa oma rooli ja ratkaiskaa yhdessä tilanne. </a:t>
            </a:r>
          </a:p>
          <a:p>
            <a:pPr marL="457200" lvl="1" indent="0">
              <a:buNone/>
            </a:pPr>
            <a:r>
              <a:rPr lang="fi-FI" dirty="0">
                <a:ea typeface="Calibri"/>
                <a:cs typeface="Calibri"/>
              </a:rPr>
              <a:t>-&gt; Voitte kuvata tabletilla tapauksen, kun olette treenanneet sen!</a:t>
            </a:r>
          </a:p>
        </p:txBody>
      </p:sp>
    </p:spTree>
    <p:extLst>
      <p:ext uri="{BB962C8B-B14F-4D97-AF65-F5344CB8AC3E}">
        <p14:creationId xmlns:p14="http://schemas.microsoft.com/office/powerpoint/2010/main" val="3806723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9D4BB7C-15A7-4165-8301-AA0609ACF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517596" cy="4064628"/>
          </a:xfrm>
        </p:spPr>
        <p:txBody>
          <a:bodyPr>
            <a:normAutofit/>
          </a:bodyPr>
          <a:lstStyle/>
          <a:p>
            <a:r>
              <a:rPr lang="fi-FI" sz="2800">
                <a:solidFill>
                  <a:srgbClr val="FFFFFF"/>
                </a:solidFill>
                <a:cs typeface="Calibri Light"/>
              </a:rPr>
              <a:t>REILUUS – Kuinka olen oikeudenmukainen ja tasapuolinen kaveri?</a:t>
            </a:r>
            <a:br>
              <a:rPr lang="fi-FI" sz="2800">
                <a:solidFill>
                  <a:srgbClr val="FFFFFF"/>
                </a:solidFill>
                <a:cs typeface="Calibri Light"/>
              </a:rPr>
            </a:br>
            <a:r>
              <a:rPr lang="fi-FI" sz="2800">
                <a:solidFill>
                  <a:srgbClr val="FFFFFF"/>
                </a:solidFill>
                <a:cs typeface="Calibri Light"/>
              </a:rPr>
              <a:t>Noin 10 min.</a:t>
            </a:r>
            <a:endParaRPr lang="fi-FI" sz="2800">
              <a:solidFill>
                <a:srgbClr val="FFFFFF"/>
              </a:solidFill>
              <a:ea typeface="Calibri Light"/>
              <a:cs typeface="Calibri Light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64DF95A-8C91-4645-A49F-46E8DDA3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915" y="842651"/>
            <a:ext cx="6553197" cy="62936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2600" b="1" dirty="0">
                <a:cs typeface="Calibri"/>
              </a:rPr>
              <a:t>Tehtävä: PEILIHARJOITUS</a:t>
            </a:r>
            <a:endParaRPr lang="fi-FI" sz="2600" b="1" dirty="0">
              <a:ea typeface="Calibri"/>
              <a:cs typeface="Calibri"/>
            </a:endParaRPr>
          </a:p>
          <a:p>
            <a:r>
              <a:rPr lang="fi-FI" sz="2600" dirty="0">
                <a:cs typeface="Calibri"/>
              </a:rPr>
              <a:t>Otetaan parit, asetutaan parin kanssa vastakkain tilaan.</a:t>
            </a:r>
            <a:endParaRPr lang="fi-FI" sz="2600" dirty="0">
              <a:ea typeface="Calibri"/>
              <a:cs typeface="Calibri"/>
            </a:endParaRPr>
          </a:p>
          <a:p>
            <a:r>
              <a:rPr lang="fi-FI" sz="2600" dirty="0">
                <a:ea typeface="Calibri"/>
                <a:cs typeface="Calibri"/>
              </a:rPr>
              <a:t>Toinen parista asettaa oikean käden kämmenen eteensä, kuin peilin. Toisen tehtävä on seurata omalla kädellään ja kehollaan kämmentä, kallistellen ja liikkuen peilin mukaan. </a:t>
            </a:r>
          </a:p>
          <a:p>
            <a:r>
              <a:rPr lang="fi-FI" sz="2600" dirty="0">
                <a:ea typeface="Calibri"/>
                <a:cs typeface="Calibri"/>
              </a:rPr>
              <a:t>Yritä olla reilu kaveri: </a:t>
            </a:r>
          </a:p>
          <a:p>
            <a:pPr lvl="1" indent="0"/>
            <a:r>
              <a:rPr lang="fi-FI" sz="2200" dirty="0">
                <a:ea typeface="Calibri"/>
                <a:cs typeface="Calibri"/>
              </a:rPr>
              <a:t> Tee riittävän rauhallista ja selkeää liikettä, jotta parin on mahdollista pysyä perässä! </a:t>
            </a:r>
          </a:p>
          <a:p>
            <a:r>
              <a:rPr lang="fi-FI" sz="2600" dirty="0">
                <a:ea typeface="Calibri"/>
                <a:cs typeface="Calibri"/>
              </a:rPr>
              <a:t>Vaihtakaa sitten roolit.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638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9D4BB7C-15A7-4165-8301-AA0609ACF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517596" cy="4064628"/>
          </a:xfrm>
        </p:spPr>
        <p:txBody>
          <a:bodyPr>
            <a:normAutofit/>
          </a:bodyPr>
          <a:lstStyle/>
          <a:p>
            <a:r>
              <a:rPr lang="fi-FI" sz="2800">
                <a:solidFill>
                  <a:srgbClr val="FFFFFF"/>
                </a:solidFill>
                <a:cs typeface="Calibri Light"/>
              </a:rPr>
              <a:t>PEILIHARJOITUS</a:t>
            </a:r>
            <a:br>
              <a:rPr lang="fi-FI" sz="2800">
                <a:solidFill>
                  <a:srgbClr val="FFFFFF"/>
                </a:solidFill>
                <a:cs typeface="Calibri Light"/>
              </a:rPr>
            </a:br>
            <a:r>
              <a:rPr lang="fi-FI" sz="2800">
                <a:solidFill>
                  <a:srgbClr val="FFFFFF"/>
                </a:solidFill>
                <a:cs typeface="Calibri Light"/>
              </a:rPr>
              <a:t>– Kokemuksen purku n. 5 min. </a:t>
            </a:r>
            <a:br>
              <a:rPr lang="fi-FI" sz="2800">
                <a:solidFill>
                  <a:srgbClr val="FFFFFF"/>
                </a:solidFill>
                <a:cs typeface="Calibri Light"/>
              </a:rPr>
            </a:br>
            <a:r>
              <a:rPr lang="fi-FI" sz="2800">
                <a:solidFill>
                  <a:srgbClr val="FFFFFF"/>
                </a:solidFill>
                <a:cs typeface="Calibri Light"/>
              </a:rPr>
              <a:t>(Mahdollinen välitunti?)</a:t>
            </a:r>
            <a:endParaRPr lang="fi-FI" sz="2800">
              <a:solidFill>
                <a:srgbClr val="FFFFFF"/>
              </a:solidFill>
              <a:ea typeface="Calibri Light"/>
              <a:cs typeface="Calibri Light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64DF95A-8C91-4645-A49F-46E8DDA3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801" y="254822"/>
            <a:ext cx="6553197" cy="62936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i-FI" sz="2600">
              <a:ea typeface="Calibri"/>
              <a:cs typeface="Calibri"/>
            </a:endParaRPr>
          </a:p>
          <a:p>
            <a:pPr marL="0" indent="0">
              <a:buNone/>
            </a:pPr>
            <a:r>
              <a:rPr lang="fi-FI" sz="2600" b="1" dirty="0">
                <a:ea typeface="Calibri"/>
                <a:cs typeface="Calibri"/>
              </a:rPr>
              <a:t>Keskustelkaa molemmista rooleista: </a:t>
            </a:r>
          </a:p>
          <a:p>
            <a:pPr marL="0" indent="0">
              <a:buNone/>
            </a:pPr>
            <a:r>
              <a:rPr lang="fi-FI" sz="2600" dirty="0">
                <a:ea typeface="Calibri"/>
                <a:cs typeface="Calibri"/>
              </a:rPr>
              <a:t>1. Oliko sinun helppo tehdä peilin mukaisia liikkeitä?</a:t>
            </a:r>
            <a:endParaRPr lang="fi-FI" dirty="0"/>
          </a:p>
          <a:p>
            <a:pPr marL="0" indent="0">
              <a:buNone/>
            </a:pPr>
            <a:endParaRPr lang="fi-FI" sz="2600">
              <a:ea typeface="Calibri"/>
              <a:cs typeface="Calibri"/>
            </a:endParaRPr>
          </a:p>
          <a:p>
            <a:pPr marL="0" indent="0">
              <a:buNone/>
            </a:pPr>
            <a:r>
              <a:rPr lang="fi-FI" sz="2600" dirty="0">
                <a:ea typeface="Calibri"/>
                <a:cs typeface="Calibri"/>
              </a:rPr>
              <a:t>2. Osasiko parisi huomioida riittävästi mukana pysymistä?</a:t>
            </a:r>
          </a:p>
          <a:p>
            <a:pPr marL="0" indent="0">
              <a:buNone/>
            </a:pPr>
            <a:endParaRPr lang="fi-FI" sz="2600">
              <a:ea typeface="Calibri"/>
              <a:cs typeface="Calibri"/>
            </a:endParaRPr>
          </a:p>
          <a:p>
            <a:pPr marL="0" indent="0">
              <a:buNone/>
            </a:pPr>
            <a:r>
              <a:rPr lang="fi-FI" sz="2600" dirty="0">
                <a:ea typeface="Calibri"/>
                <a:cs typeface="Calibri"/>
              </a:rPr>
              <a:t>3. Miltä tuntui johtaa harjoitusta? Entä seurata harjoituksessa?</a:t>
            </a:r>
          </a:p>
          <a:p>
            <a:pPr marL="0" indent="0">
              <a:buNone/>
            </a:pPr>
            <a:endParaRPr lang="fi-FI" sz="2600">
              <a:ea typeface="Calibri"/>
              <a:cs typeface="Calibri"/>
            </a:endParaRPr>
          </a:p>
          <a:p>
            <a:pPr marL="0" indent="0">
              <a:buNone/>
            </a:pPr>
            <a:r>
              <a:rPr lang="fi-FI" sz="2600" dirty="0">
                <a:ea typeface="Calibri"/>
                <a:cs typeface="Calibri"/>
              </a:rPr>
              <a:t>4. Kumpi oli mukavampaa – seuraaminen vai johtaminen?</a:t>
            </a:r>
          </a:p>
          <a:p>
            <a:pPr marL="0" indent="0">
              <a:buNone/>
            </a:pPr>
            <a:endParaRPr lang="fi-FI" sz="2600">
              <a:ea typeface="Calibri"/>
              <a:cs typeface="Calibri"/>
            </a:endParaRPr>
          </a:p>
          <a:p>
            <a:pPr marL="0" indent="0">
              <a:buNone/>
            </a:pPr>
            <a:endParaRPr lang="fi-FI" sz="2600">
              <a:ea typeface="Calibri"/>
              <a:cs typeface="Calibri"/>
            </a:endParaRPr>
          </a:p>
          <a:p>
            <a:endParaRPr lang="fi-FI" sz="2200">
              <a:ea typeface="Calibri"/>
              <a:cs typeface="Calibri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24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B4624B3-E741-4FBE-AF71-890FA4C33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  <a:cs typeface="Calibri Light"/>
              </a:rPr>
              <a:t>Hallinnan tunne: </a:t>
            </a:r>
            <a:r>
              <a:rPr lang="fi-FI" sz="4000">
                <a:solidFill>
                  <a:srgbClr val="FFFFFF"/>
                </a:solidFill>
                <a:cs typeface="Calibri Light"/>
              </a:rPr>
              <a:t>Tunne, että pärjään </a:t>
            </a:r>
            <a:br>
              <a:rPr lang="fi-FI" sz="4000">
                <a:cs typeface="Calibri Light"/>
              </a:rPr>
            </a:br>
            <a:r>
              <a:rPr lang="fi-FI" sz="4000">
                <a:solidFill>
                  <a:srgbClr val="FFFFFF"/>
                </a:solidFill>
                <a:cs typeface="Calibri Light"/>
              </a:rPr>
              <a:t>erilaisissa tilanteissa.</a:t>
            </a:r>
            <a:br>
              <a:rPr lang="fi-FI" sz="4000">
                <a:solidFill>
                  <a:srgbClr val="FFFFFF"/>
                </a:solidFill>
                <a:cs typeface="Calibri Light"/>
              </a:rPr>
            </a:br>
            <a:r>
              <a:rPr lang="fi-FI" sz="3200">
                <a:solidFill>
                  <a:srgbClr val="FFFFFF"/>
                </a:solidFill>
                <a:cs typeface="Calibri Light"/>
              </a:rPr>
              <a:t>N. 15 min</a:t>
            </a:r>
            <a:r>
              <a:rPr lang="fi-FI" sz="4000">
                <a:solidFill>
                  <a:srgbClr val="FFFFFF"/>
                </a:solidFill>
                <a:cs typeface="Calibri Light"/>
              </a:rPr>
              <a:t>.</a:t>
            </a:r>
            <a:endParaRPr lang="fi-FI" sz="4000">
              <a:cs typeface="Calibri Ligh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60D3E62-7DFE-4C6B-8765-38AA99E7D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8896" y="774918"/>
            <a:ext cx="6886224" cy="614508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fi-FI" sz="2400" b="1" dirty="0">
                <a:ea typeface="Calibri"/>
                <a:cs typeface="Calibri"/>
              </a:rPr>
              <a:t>Hankalissakin tilanteissa kannattaa yrittää selviytyä yhteistyöllä erilaisten ihmisten kanssa.</a:t>
            </a:r>
          </a:p>
          <a:p>
            <a:pPr marL="0" indent="0">
              <a:buNone/>
            </a:pPr>
            <a:endParaRPr lang="fi-FI" sz="2400">
              <a:cs typeface="Calibri"/>
            </a:endParaRPr>
          </a:p>
          <a:p>
            <a:pPr marL="0" indent="0">
              <a:buNone/>
            </a:pPr>
            <a:r>
              <a:rPr lang="fi-FI" sz="2400" dirty="0">
                <a:cs typeface="Calibri"/>
              </a:rPr>
              <a:t>Tapaus 2: Maantiedon tunnilla tehdään 4 hengen ryhmätyötä. </a:t>
            </a:r>
            <a:endParaRPr lang="fi-FI" sz="2400" dirty="0">
              <a:ea typeface="Calibri" panose="020F0502020204030204"/>
              <a:cs typeface="Calibri"/>
            </a:endParaRPr>
          </a:p>
          <a:p>
            <a:pPr marL="342900" indent="-342900"/>
            <a:r>
              <a:rPr lang="fi-FI" sz="2400" dirty="0">
                <a:cs typeface="Calibri"/>
              </a:rPr>
              <a:t>Valitkaa joukostanne yksi, jolla on ns. </a:t>
            </a:r>
            <a:r>
              <a:rPr lang="fi-FI" sz="2400" dirty="0" err="1">
                <a:cs typeface="Calibri"/>
              </a:rPr>
              <a:t>kärtypäivä</a:t>
            </a:r>
            <a:r>
              <a:rPr lang="fi-FI" sz="2400" dirty="0">
                <a:cs typeface="Calibri"/>
              </a:rPr>
              <a:t>. Kaikki asiat harmittavat ja yhteistyön tekeminen muiden kanssa on tosi vaikeaa. </a:t>
            </a:r>
            <a:endParaRPr lang="fi-FI" sz="2400" dirty="0">
              <a:ea typeface="Calibri" panose="020F0502020204030204"/>
              <a:cs typeface="Calibri"/>
            </a:endParaRPr>
          </a:p>
          <a:p>
            <a:pPr marL="342900" indent="-342900"/>
            <a:r>
              <a:rPr lang="fi-FI" sz="2400" dirty="0">
                <a:ea typeface="Calibri" panose="020F0502020204030204"/>
                <a:cs typeface="Calibri"/>
              </a:rPr>
              <a:t>Yhdellä oppilaalla on surullinen mieli.</a:t>
            </a:r>
            <a:endParaRPr lang="fi-FI" dirty="0">
              <a:ea typeface="Calibri" panose="020F0502020204030204"/>
              <a:cs typeface="Calibri"/>
            </a:endParaRPr>
          </a:p>
          <a:p>
            <a:pPr marL="342900" indent="-342900"/>
            <a:r>
              <a:rPr lang="fi-FI" sz="2400" dirty="0">
                <a:ea typeface="Calibri" panose="020F0502020204030204"/>
                <a:cs typeface="Calibri"/>
              </a:rPr>
              <a:t>Ryhmän muut jäsenet yrittävät saada homman toimimaan: </a:t>
            </a:r>
            <a:endParaRPr lang="fi-FI" dirty="0">
              <a:ea typeface="Calibri" panose="020F0502020204030204"/>
              <a:cs typeface="Calibri"/>
            </a:endParaRPr>
          </a:p>
          <a:p>
            <a:pPr marL="0" indent="0">
              <a:buNone/>
            </a:pPr>
            <a:r>
              <a:rPr lang="fi-FI" sz="2400" dirty="0">
                <a:ea typeface="Calibri" panose="020F0502020204030204"/>
                <a:cs typeface="Calibri"/>
              </a:rPr>
              <a:t>Näytelkää tilanne ja käykää nämä kohdat läpi:</a:t>
            </a:r>
          </a:p>
          <a:p>
            <a:pPr marL="0" indent="0">
              <a:buNone/>
            </a:pPr>
            <a:r>
              <a:rPr lang="fi-FI" sz="2400" b="1" dirty="0">
                <a:ea typeface="Calibri" panose="020F0502020204030204"/>
                <a:cs typeface="Calibri"/>
              </a:rPr>
              <a:t>a) Sovitaan, mistä maasta esitelmä tehdään. </a:t>
            </a:r>
          </a:p>
          <a:p>
            <a:pPr marL="0" indent="0">
              <a:buNone/>
            </a:pPr>
            <a:r>
              <a:rPr lang="fi-FI" sz="2400" b="1" dirty="0">
                <a:ea typeface="Calibri" panose="020F0502020204030204"/>
                <a:cs typeface="Calibri"/>
              </a:rPr>
              <a:t>b) Miten voisi jokaisen saada mukaan toimintaan? (myös </a:t>
            </a:r>
            <a:r>
              <a:rPr lang="fi-FI" sz="2400" b="1" dirty="0" err="1">
                <a:ea typeface="Calibri"/>
                <a:cs typeface="Calibri"/>
              </a:rPr>
              <a:t>kärtyn</a:t>
            </a:r>
            <a:r>
              <a:rPr lang="fi-FI" sz="2400" b="1" dirty="0">
                <a:ea typeface="Calibri"/>
                <a:cs typeface="Calibri"/>
              </a:rPr>
              <a:t> ja surullisen)</a:t>
            </a:r>
          </a:p>
          <a:p>
            <a:pPr marL="0" indent="0">
              <a:buNone/>
            </a:pPr>
            <a:r>
              <a:rPr lang="fi-FI" sz="2400" b="1" dirty="0">
                <a:ea typeface="Calibri"/>
                <a:cs typeface="Calibri"/>
              </a:rPr>
              <a:t>c) Tapaus ja sen lopputulos esitellään opettajalle: aihe ja sovittelun tulos.</a:t>
            </a:r>
          </a:p>
          <a:p>
            <a:pPr marL="0" indent="0">
              <a:buNone/>
            </a:pPr>
            <a:r>
              <a:rPr lang="fi-FI" sz="2400" dirty="0">
                <a:ea typeface="Calibri"/>
                <a:cs typeface="Calibri"/>
              </a:rPr>
              <a:t>-&gt; Tunnin opettaja voisi lopuksi poimia hyviä esimerkkejä näytelmän ratkaisuista.</a:t>
            </a:r>
          </a:p>
          <a:p>
            <a:pPr marL="0" indent="0">
              <a:buNone/>
            </a:pPr>
            <a:endParaRPr lang="fi-FI" sz="2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8666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85069AF-676F-402B-84E8-48D5EC56A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136" y="1233241"/>
            <a:ext cx="3806562" cy="4064628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  <a:cs typeface="Calibri Light"/>
              </a:rPr>
              <a:t>Turvallisuus  -kävelyharjoitus, noin 15 min.</a:t>
            </a:r>
            <a:endParaRPr lang="fi-FI">
              <a:solidFill>
                <a:srgbClr val="FFFFFF"/>
              </a:solidFill>
              <a:ea typeface="Calibri Light"/>
              <a:cs typeface="Calibri Light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009442-0F7F-4F21-9BD6-95C4DAE2F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944" y="842651"/>
            <a:ext cx="6585854" cy="5640464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fi-FI" b="1" dirty="0">
                <a:ea typeface="Calibri"/>
                <a:cs typeface="Calibri"/>
              </a:rPr>
              <a:t>Jokaisella on tarve kokea olonsa turvalliseksi </a:t>
            </a:r>
          </a:p>
          <a:p>
            <a:r>
              <a:rPr lang="fi-FI" dirty="0">
                <a:cs typeface="Calibri"/>
              </a:rPr>
              <a:t>Tehtävä pareittain! </a:t>
            </a:r>
            <a:endParaRPr lang="fi-FI" dirty="0">
              <a:ea typeface="Calibri"/>
              <a:cs typeface="Calibri"/>
            </a:endParaRPr>
          </a:p>
          <a:p>
            <a:r>
              <a:rPr lang="fi-FI" dirty="0">
                <a:ea typeface="Calibri"/>
                <a:cs typeface="Calibri"/>
              </a:rPr>
              <a:t>Toisen parin silmät sidotaan huivilla (tai pipo silmille)</a:t>
            </a:r>
          </a:p>
          <a:p>
            <a:r>
              <a:rPr lang="fi-FI" dirty="0">
                <a:cs typeface="Calibri"/>
              </a:rPr>
              <a:t>Toinen parista kuljettaa tarkasti ohjeistaen ja taluttaen parinsa ulos luokasta. (aulatilaan tai itse valittuun paikkaan)</a:t>
            </a:r>
          </a:p>
          <a:p>
            <a:r>
              <a:rPr lang="fi-FI" dirty="0">
                <a:ea typeface="Calibri"/>
                <a:cs typeface="Calibri"/>
              </a:rPr>
              <a:t>Kun pari on kuljetettu perille aulaan, silmät aukaistaan ja kerrotaan miltä matka tuntui.</a:t>
            </a:r>
          </a:p>
          <a:p>
            <a:r>
              <a:rPr lang="fi-FI" dirty="0">
                <a:ea typeface="Calibri"/>
                <a:cs typeface="Calibri"/>
              </a:rPr>
              <a:t>Roolien vaihto!</a:t>
            </a:r>
          </a:p>
          <a:p>
            <a:r>
              <a:rPr lang="fi-FI" dirty="0">
                <a:ea typeface="Calibri"/>
                <a:cs typeface="Calibri"/>
              </a:rPr>
              <a:t>Opettaja pyytää ryhmän takaisin luokkaan.</a:t>
            </a:r>
          </a:p>
          <a:p>
            <a:pPr marL="0" indent="0">
              <a:buNone/>
            </a:pPr>
            <a:r>
              <a:rPr lang="fi-FI" dirty="0">
                <a:ea typeface="Calibri"/>
                <a:cs typeface="Calibri"/>
              </a:rPr>
              <a:t>-&gt; Palautekeskustelu kokemuksista!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40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Laajakuva</PresentationFormat>
  <Slides>11</Slides>
  <Notes>0</Notes>
  <HiddenSlides>0</HiddenSlide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2" baseType="lpstr">
      <vt:lpstr>Office-teema</vt:lpstr>
      <vt:lpstr>YHTEISTYÖLLÄ UUTEEN KOULUUN Uuden koulun toimintakulttuuri</vt:lpstr>
      <vt:lpstr>Kahden tunnin ohjelma</vt:lpstr>
      <vt:lpstr>STATUS  - Lämppäri noin 10 min.</vt:lpstr>
      <vt:lpstr>STATUS  - palaute n. 2 min.</vt:lpstr>
      <vt:lpstr> STATUS  - ryhmätyö-tehtävä n. 15 min.</vt:lpstr>
      <vt:lpstr>REILUUS – Kuinka olen oikeudenmukainen ja tasapuolinen kaveri? Noin 10 min.</vt:lpstr>
      <vt:lpstr>PEILIHARJOITUS – Kokemuksen purku n. 5 min.  (Mahdollinen välitunti?)</vt:lpstr>
      <vt:lpstr>Hallinnan tunne: Tunne, että pärjään  erilaisissa tilanteissa. N. 15 min.</vt:lpstr>
      <vt:lpstr>Turvallisuus  -kävelyharjoitus, noin 15 min.</vt:lpstr>
      <vt:lpstr>Yhteisöllisyyden kokeminen:  Uudessa koulussa on tärkeää olla tekemisissä eri-ikäisten oppilaiden kanssa. N. 10 -15 min.</vt:lpstr>
      <vt:lpstr>Esityksen tekijät: Katri Kittilä, Mikael Vähäsarja ja Salli Konttinen Lähde:  5 sosiaalista perustarvetta, joita ei pidä ohittaa. Mitä ihminen tarvitsee? - Liisa Uusitalo-Arola (liisauusitaloarola.fi)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revision>56</cp:revision>
  <dcterms:created xsi:type="dcterms:W3CDTF">2022-02-17T12:45:11Z</dcterms:created>
  <dcterms:modified xsi:type="dcterms:W3CDTF">2022-04-11T09:30:40Z</dcterms:modified>
</cp:coreProperties>
</file>