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9" r:id="rId57"/>
    <p:sldId id="320" r:id="rId58"/>
    <p:sldId id="321" r:id="rId59"/>
    <p:sldId id="315" r:id="rId60"/>
    <p:sldId id="316" r:id="rId61"/>
    <p:sldId id="317" r:id="rId62"/>
    <p:sldId id="314"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i-FI" smtClean="0"/>
              <a:t>Muokkaa perustyyl. napsautt.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lvl1pPr algn="l">
              <a:defRPr/>
            </a:lvl1pPr>
          </a:lstStyle>
          <a:p>
            <a:fld id="{0C84C42B-173D-4B26-9F63-31A3BA662010}" type="datetimeFigureOut">
              <a:rPr lang="fi-FI" smtClean="0"/>
              <a:t>12.5.2023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304BBAD-A00D-4F09-9798-1F03E394000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95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C84C42B-173D-4B26-9F63-31A3BA662010}" type="datetimeFigureOut">
              <a:rPr lang="fi-FI" smtClean="0"/>
              <a:t>12.5.2023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305061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i-FI" smtClean="0"/>
              <a:t>Muokkaa perustyyl. napsautt.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C84C42B-173D-4B26-9F63-31A3BA662010}" type="datetimeFigureOut">
              <a:rPr lang="fi-FI" smtClean="0"/>
              <a:t>12.5.2023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304BBAD-A00D-4F09-9798-1F03E394000B}"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53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C84C42B-173D-4B26-9F63-31A3BA662010}" type="datetimeFigureOut">
              <a:rPr lang="fi-FI" smtClean="0"/>
              <a:t>12.5.2023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11043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i-FI" smtClean="0"/>
              <a:t>Muokkaa perustyyl. napsautt.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C84C42B-173D-4B26-9F63-31A3BA662010}" type="datetimeFigureOut">
              <a:rPr lang="fi-FI" smtClean="0"/>
              <a:t>12.5.2023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304BBAD-A00D-4F09-9798-1F03E394000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48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i-FI" smtClean="0"/>
              <a:t>Muokkaa perustyyl. napsautt.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0C84C42B-173D-4B26-9F63-31A3BA662010}" type="datetimeFigureOut">
              <a:rPr lang="fi-FI" smtClean="0"/>
              <a:t>12.5.2023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80769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1024128" y="2967788"/>
            <a:ext cx="4754880" cy="334157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i-FI" smtClean="0"/>
              <a:t>Muokkaa tekstin perustyylejä</a:t>
            </a:r>
          </a:p>
        </p:txBody>
      </p:sp>
      <p:sp>
        <p:nvSpPr>
          <p:cNvPr id="6" name="Content Placeholder 5"/>
          <p:cNvSpPr>
            <a:spLocks noGrp="1"/>
          </p:cNvSpPr>
          <p:nvPr>
            <p:ph sz="quarter" idx="4"/>
          </p:nvPr>
        </p:nvSpPr>
        <p:spPr>
          <a:xfrm>
            <a:off x="5990888" y="2967788"/>
            <a:ext cx="4754880" cy="334157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0C84C42B-173D-4B26-9F63-31A3BA662010}" type="datetimeFigureOut">
              <a:rPr lang="fi-FI" smtClean="0"/>
              <a:t>12.5.2023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143072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0C84C42B-173D-4B26-9F63-31A3BA662010}" type="datetimeFigureOut">
              <a:rPr lang="fi-FI" smtClean="0"/>
              <a:t>12.5.2023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21821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4C42B-173D-4B26-9F63-31A3BA662010}" type="datetimeFigureOut">
              <a:rPr lang="fi-FI" smtClean="0"/>
              <a:t>12.5.2023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246423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i-FI" smtClean="0"/>
              <a:t>Muokkaa perustyyl. napsautt.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C84C42B-173D-4B26-9F63-31A3BA662010}" type="datetimeFigureOut">
              <a:rPr lang="fi-FI" smtClean="0"/>
              <a:t>12.5.2023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304BBAD-A00D-4F09-9798-1F03E394000B}" type="slidenum">
              <a:rPr lang="fi-FI" smtClean="0"/>
              <a:t>‹#›</a:t>
            </a:fld>
            <a:endParaRPr lang="fi-FI"/>
          </a:p>
        </p:txBody>
      </p:sp>
    </p:spTree>
    <p:extLst>
      <p:ext uri="{BB962C8B-B14F-4D97-AF65-F5344CB8AC3E}">
        <p14:creationId xmlns:p14="http://schemas.microsoft.com/office/powerpoint/2010/main" val="312175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C84C42B-173D-4B26-9F63-31A3BA662010}" type="datetimeFigureOut">
              <a:rPr lang="fi-FI" smtClean="0"/>
              <a:t>12.5.2023</a:t>
            </a:fld>
            <a:endParaRPr lang="fi-FI"/>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04BBAD-A00D-4F09-9798-1F03E394000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61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84C42B-173D-4B26-9F63-31A3BA662010}" type="datetimeFigureOut">
              <a:rPr lang="fi-FI" smtClean="0"/>
              <a:t>12.5.2023</a:t>
            </a:fld>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i-FI"/>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304BBAD-A00D-4F09-9798-1F03E394000B}"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791100"/>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ylioppilastutkinto.fi/ylioppilastutkinto/kokelaille/kokelaan-ohje" TargetMode="External"/><Relationship Id="rId2" Type="http://schemas.openxmlformats.org/officeDocument/2006/relationships/hyperlink" Target="https://www.ylioppilastutkinto.fi/ylioppilastutkinto/kokelaille" TargetMode="External"/><Relationship Id="rId1" Type="http://schemas.openxmlformats.org/officeDocument/2006/relationships/slideLayout" Target="../slideLayouts/slideLayout2.xml"/><Relationship Id="rId6" Type="http://schemas.openxmlformats.org/officeDocument/2006/relationships/hyperlink" Target="https://peda.net/inari/inarin-kunna-koulut/ivalon-lukio/yo-kokeet" TargetMode="External"/><Relationship Id="rId5" Type="http://schemas.openxmlformats.org/officeDocument/2006/relationships/hyperlink" Target="https://ilmo.ylioppilastutkinto.fi/fi" TargetMode="External"/><Relationship Id="rId4" Type="http://schemas.openxmlformats.org/officeDocument/2006/relationships/hyperlink" Target="https://www.ylioppilastutkinto.fi/ylioppilastutkinto/k2022-tutkintouudistu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Ylioppilastutkintolautakunnan yleiset määräykset ja ohjeet</a:t>
            </a:r>
            <a:endParaRPr lang="fi-FI" dirty="0"/>
          </a:p>
        </p:txBody>
      </p:sp>
      <p:sp>
        <p:nvSpPr>
          <p:cNvPr id="3" name="Alaotsikko 2"/>
          <p:cNvSpPr>
            <a:spLocks noGrp="1"/>
          </p:cNvSpPr>
          <p:nvPr>
            <p:ph type="subTitle" idx="1"/>
          </p:nvPr>
        </p:nvSpPr>
        <p:spPr/>
        <p:txBody>
          <a:bodyPr/>
          <a:lstStyle/>
          <a:p>
            <a:r>
              <a:rPr lang="fi-FI" dirty="0" smtClean="0"/>
              <a:t>Hyväksytty 9.12.2022 ja 3.3.2023</a:t>
            </a:r>
            <a:endParaRPr lang="fi-FI" dirty="0"/>
          </a:p>
        </p:txBody>
      </p:sp>
    </p:spTree>
    <p:extLst>
      <p:ext uri="{BB962C8B-B14F-4D97-AF65-F5344CB8AC3E}">
        <p14:creationId xmlns:p14="http://schemas.microsoft.com/office/powerpoint/2010/main" val="2677715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Ylioppilastutkintoon vaadittavien opintojen valmistumisesta ilmoittaminen</a:t>
            </a:r>
            <a:endParaRPr lang="fi-FI" dirty="0"/>
          </a:p>
        </p:txBody>
      </p:sp>
      <p:sp>
        <p:nvSpPr>
          <p:cNvPr id="3" name="Sisällön paikkamerkki 2"/>
          <p:cNvSpPr>
            <a:spLocks noGrp="1"/>
          </p:cNvSpPr>
          <p:nvPr>
            <p:ph idx="1"/>
          </p:nvPr>
        </p:nvSpPr>
        <p:spPr/>
        <p:txBody>
          <a:bodyPr>
            <a:normAutofit/>
          </a:bodyPr>
          <a:lstStyle/>
          <a:p>
            <a:r>
              <a:rPr lang="fi-FI" dirty="0" smtClean="0"/>
              <a:t>Lautakunta käyttää Opetushallituksen ylläpitämästä Koski-tietovarannosta saatavaa tietoa kokelaan suorittamasta lukion oppimäärästä tai ammatillisen perustutkinnon valmistumisesta sekä mahdollisuuksien mukaan tietoa muista kokelaan suorittamista tutkinnoista päätellessään, onko kokelas suorittanut ylioppilastutkintoon vaadittavat opinnot. </a:t>
            </a:r>
          </a:p>
          <a:p>
            <a:r>
              <a:rPr lang="fi-FI" dirty="0" smtClean="0"/>
              <a:t>Tiedot tulee olla päivitettynä Koskeen tai tutkintopalvelun kautta 5.5. kevään tutkinnon osalta ja 4.11. syksyn tutkinnon osalta.</a:t>
            </a:r>
            <a:endParaRPr lang="fi-FI" dirty="0"/>
          </a:p>
        </p:txBody>
      </p:sp>
    </p:spTree>
    <p:extLst>
      <p:ext uri="{BB962C8B-B14F-4D97-AF65-F5344CB8AC3E}">
        <p14:creationId xmlns:p14="http://schemas.microsoft.com/office/powerpoint/2010/main" val="168364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Kokeet</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Ylioppilastutkintoon kuuluu äidinkielessä ja kirjallisuudessa, toisessa kotimaisessa kielessä, vieraissa kielissä, matematiikassa sekä luonnontieteellisissä ja </a:t>
            </a:r>
            <a:r>
              <a:rPr lang="fi-FI" dirty="0" err="1" smtClean="0"/>
              <a:t>humanistis</a:t>
            </a:r>
            <a:r>
              <a:rPr lang="fi-FI" dirty="0" smtClean="0"/>
              <a:t>-yhteiskunnallisissa oppiaineissa (reaaliaineet) järjestettäviä kokeita.</a:t>
            </a:r>
          </a:p>
          <a:p>
            <a:r>
              <a:rPr lang="fi-FI" dirty="0" smtClean="0"/>
              <a:t>Vaativuudeltaan kahden eri tason mukaiset kokeet järjestetään </a:t>
            </a:r>
          </a:p>
          <a:p>
            <a:pPr lvl="1"/>
            <a:r>
              <a:rPr lang="fi-FI" dirty="0" smtClean="0"/>
              <a:t>matematiikassa (pitkä ja lyhyt oppimäärä) </a:t>
            </a:r>
          </a:p>
          <a:p>
            <a:pPr lvl="1"/>
            <a:r>
              <a:rPr lang="fi-FI" dirty="0" smtClean="0"/>
              <a:t>toisessa kotimaisessa kielessä (pitkä ja keskipitkä oppimäärä). </a:t>
            </a:r>
          </a:p>
          <a:p>
            <a:pPr lvl="1"/>
            <a:r>
              <a:rPr lang="fi-FI" dirty="0" smtClean="0"/>
              <a:t>vieraissa kielissä voidaan järjestää kahden eri tason (pitkä ja lyhyt oppimäärä)</a:t>
            </a:r>
          </a:p>
          <a:p>
            <a:r>
              <a:rPr lang="fi-FI" dirty="0" smtClean="0"/>
              <a:t>Vaativamman tason kokeella tarkoitetaan pitkään oppimäärään perustuvaa koetta. </a:t>
            </a:r>
          </a:p>
          <a:p>
            <a:r>
              <a:rPr lang="fi-FI" dirty="0" smtClean="0"/>
              <a:t>Keväästä 2023 kevääseen 2025 asti otetaan huomioon sekä lukion opetussuunnitelmien perusteet 2015 että 2019. Huomioon ottaminen voi tarkoittaa esimerkiksi vaihtoehtoisia tehtäviä, opetussuunnitelmaeroja tasoittavia aineistoja tai eri opetussuunnitelmanäkökulmien hyväksymistä arvostelussa. </a:t>
            </a:r>
          </a:p>
          <a:p>
            <a:r>
              <a:rPr lang="fi-FI" dirty="0" smtClean="0"/>
              <a:t>Kokeissa on oppiainerajat ylittäviä tehtäviä. Kokelailta ei edellytetä vastauksissa toisen oppiaineen yksityiskohtaisia tietoja tai taitoja.</a:t>
            </a:r>
          </a:p>
        </p:txBody>
      </p:sp>
    </p:spTree>
    <p:extLst>
      <p:ext uri="{BB962C8B-B14F-4D97-AF65-F5344CB8AC3E}">
        <p14:creationId xmlns:p14="http://schemas.microsoft.com/office/powerpoint/2010/main" val="235912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Äidinkielen ja kirjallisuuden koe </a:t>
            </a:r>
            <a:endParaRPr lang="fi-FI" dirty="0"/>
          </a:p>
        </p:txBody>
      </p:sp>
      <p:sp>
        <p:nvSpPr>
          <p:cNvPr id="3" name="Sisällön paikkamerkki 2"/>
          <p:cNvSpPr>
            <a:spLocks noGrp="1"/>
          </p:cNvSpPr>
          <p:nvPr>
            <p:ph idx="1"/>
          </p:nvPr>
        </p:nvSpPr>
        <p:spPr/>
        <p:txBody>
          <a:bodyPr>
            <a:normAutofit/>
          </a:bodyPr>
          <a:lstStyle/>
          <a:p>
            <a:r>
              <a:rPr lang="fi-FI" dirty="0" smtClean="0"/>
              <a:t>Äidinkielen ja kirjallisuuden kokeet järjestetään suomen, ruotsin ja saamen kielissä.</a:t>
            </a:r>
          </a:p>
          <a:p>
            <a:r>
              <a:rPr lang="fi-FI" dirty="0" smtClean="0"/>
              <a:t>Suomen ja ruotsin kielen äidinkielen ja kirjallisuuden kokeessa on kaksi osaa: lukutaidon koe ja kirjoitustaidon koe, jotka järjestetään eri koepäivinä.</a:t>
            </a:r>
          </a:p>
          <a:p>
            <a:r>
              <a:rPr lang="fi-FI" dirty="0" smtClean="0"/>
              <a:t>Saamen äidinkielen ja kirjallisuuden koe järjestetään </a:t>
            </a:r>
            <a:r>
              <a:rPr lang="fi-FI" dirty="0" err="1" smtClean="0"/>
              <a:t>inarinsaamen</a:t>
            </a:r>
            <a:r>
              <a:rPr lang="fi-FI" dirty="0" smtClean="0"/>
              <a:t>, koltansaamen ja pohjoissaamen kielessä. Saamen äidinkielen ja kirjallisuuden koe on pelkkä kirjoitustaidon koe. Koe järjestetään eri päivänä kuin suomen ja ruotsin kirjoitustaidon koe. Kaikki saamen äidinkielen ja kirjallisuuden kokeet järjestetään samana koepäivänä.</a:t>
            </a:r>
            <a:endParaRPr lang="fi-FI" dirty="0"/>
          </a:p>
        </p:txBody>
      </p:sp>
    </p:spTree>
    <p:extLst>
      <p:ext uri="{BB962C8B-B14F-4D97-AF65-F5344CB8AC3E}">
        <p14:creationId xmlns:p14="http://schemas.microsoft.com/office/powerpoint/2010/main" val="41074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Keväällä 2022 tai sen jälkeen aloitettuun tutkintoon voi sisältyä äidinkielen ja kirjallisuuden koe useissa saamen kielissä, mutta kokelas voi samalla tutkintokerralla osallistua vain yhteen saamen äidinkielen ja kirjallisuuden kokeeseen. </a:t>
            </a:r>
          </a:p>
          <a:p>
            <a:r>
              <a:rPr lang="fi-FI" dirty="0" smtClean="0"/>
              <a:t>Keväällä 2022 tai sen jälkeen aloitettuun tutkintoon voi sisällyttää vieraan kielen kokeena saamen äidinkielen ja kirjallisuuden kokeen.</a:t>
            </a:r>
            <a:endParaRPr lang="fi-FI" dirty="0"/>
          </a:p>
        </p:txBody>
      </p:sp>
    </p:spTree>
    <p:extLst>
      <p:ext uri="{BB962C8B-B14F-4D97-AF65-F5344CB8AC3E}">
        <p14:creationId xmlns:p14="http://schemas.microsoft.com/office/powerpoint/2010/main" val="197713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Toisen kotimaisen kielen koe</a:t>
            </a:r>
            <a:endParaRPr lang="fi-FI" dirty="0"/>
          </a:p>
        </p:txBody>
      </p:sp>
      <p:sp>
        <p:nvSpPr>
          <p:cNvPr id="3" name="Sisällön paikkamerkki 2"/>
          <p:cNvSpPr>
            <a:spLocks noGrp="1"/>
          </p:cNvSpPr>
          <p:nvPr>
            <p:ph idx="1"/>
          </p:nvPr>
        </p:nvSpPr>
        <p:spPr>
          <a:xfrm>
            <a:off x="696883" y="1690688"/>
            <a:ext cx="10515600" cy="4351338"/>
          </a:xfrm>
        </p:spPr>
        <p:txBody>
          <a:bodyPr>
            <a:normAutofit/>
          </a:bodyPr>
          <a:lstStyle/>
          <a:p>
            <a:r>
              <a:rPr lang="fi-FI" dirty="0" smtClean="0"/>
              <a:t>Toisen kotimaisen kielen koe on suomenkielisissä lukioissa ruotsin kielen koe.</a:t>
            </a:r>
          </a:p>
          <a:p>
            <a:r>
              <a:rPr lang="fi-FI" dirty="0" smtClean="0"/>
              <a:t>Toisessa kotimaisessa kielessä järjestetään vaativuudeltaan kahden eri tason mukaiset kokeet. Toinen kokeista perustuu pitkään ja toinen keskipitkään oppimäärään. </a:t>
            </a:r>
          </a:p>
          <a:p>
            <a:r>
              <a:rPr lang="fi-FI" dirty="0" smtClean="0"/>
              <a:t>Pitkään oppimäärään perustuvalla kokeella tarkoitetaan lukion opetussuunnitelman perusteissa mainittuun A-oppimäärään perustuvaa koetta. </a:t>
            </a:r>
          </a:p>
          <a:p>
            <a:r>
              <a:rPr lang="fi-FI" dirty="0" smtClean="0"/>
              <a:t>Keskipitkään oppimäärään perustuvalla kokeella tarkoitetaan lukion opetussuunnitelmien perusteissa mainittuun B1-oppimäärään perustuvaa koetta. </a:t>
            </a:r>
          </a:p>
          <a:p>
            <a:r>
              <a:rPr lang="fi-FI" dirty="0" smtClean="0"/>
              <a:t>Kokelas saa lukio-opinnoistaan riippumatta valita, kumman tason mukaiseen kokeeseen hän osallistuu.</a:t>
            </a:r>
            <a:endParaRPr lang="fi-FI" dirty="0"/>
          </a:p>
        </p:txBody>
      </p:sp>
    </p:spTree>
    <p:extLst>
      <p:ext uri="{BB962C8B-B14F-4D97-AF65-F5344CB8AC3E}">
        <p14:creationId xmlns:p14="http://schemas.microsoft.com/office/powerpoint/2010/main" val="56866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Jos kokelas suorittaa äidinkielen ja kirjallisuuden kokeensa saamen kielessä, hän voi valita toisen kotimaisen kielen kokeeksi myös suomen äidinkielen ja kirjallisuuden kokeen suomenkielisessä lukiossa. </a:t>
            </a:r>
          </a:p>
          <a:p>
            <a:r>
              <a:rPr lang="fi-FI" dirty="0" smtClean="0"/>
              <a:t>Tämän lisäksi hän voi suorittaa lukion opetuskielen mukaisen toisen kotimaisen kielen kokeen.</a:t>
            </a:r>
            <a:endParaRPr lang="fi-FI" dirty="0"/>
          </a:p>
        </p:txBody>
      </p:sp>
    </p:spTree>
    <p:extLst>
      <p:ext uri="{BB962C8B-B14F-4D97-AF65-F5344CB8AC3E}">
        <p14:creationId xmlns:p14="http://schemas.microsoft.com/office/powerpoint/2010/main" val="93074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Vieraiden kielten koe</a:t>
            </a:r>
            <a:endParaRPr lang="fi-FI" dirty="0"/>
          </a:p>
        </p:txBody>
      </p:sp>
      <p:sp>
        <p:nvSpPr>
          <p:cNvPr id="3" name="Sisällön paikkamerkki 2"/>
          <p:cNvSpPr>
            <a:spLocks noGrp="1"/>
          </p:cNvSpPr>
          <p:nvPr>
            <p:ph idx="1"/>
          </p:nvPr>
        </p:nvSpPr>
        <p:spPr/>
        <p:txBody>
          <a:bodyPr>
            <a:normAutofit/>
          </a:bodyPr>
          <a:lstStyle/>
          <a:p>
            <a:r>
              <a:rPr lang="fi-FI" dirty="0" smtClean="0"/>
              <a:t>Vieraissa kielissä järjestetään kokeet englannin, espanjan, italian, ranskan, saksan, venäjän, </a:t>
            </a:r>
            <a:r>
              <a:rPr lang="fi-FI" dirty="0" err="1" smtClean="0"/>
              <a:t>inarinsaamen</a:t>
            </a:r>
            <a:r>
              <a:rPr lang="fi-FI" dirty="0" smtClean="0"/>
              <a:t>, koltansaamen, pohjoissaamen, latinan ja portugalin kielissä. </a:t>
            </a:r>
          </a:p>
          <a:p>
            <a:r>
              <a:rPr lang="fi-FI" dirty="0" smtClean="0"/>
              <a:t>Pitkään oppimäärään perustuvat kokeet järjestetään englannin, espanjan, ranskan, saksan ja venäjän kielissä. Kaikissa yllä mainituissa kielissä järjestetään lyhyeen oppimäärään perustuva koe.</a:t>
            </a:r>
          </a:p>
          <a:p>
            <a:r>
              <a:rPr lang="fi-FI" dirty="0" smtClean="0"/>
              <a:t>Pitkään oppimäärään perustuvalla kokeella tarkoitetaan lukion opetussuunnitelmien perusteissa mainittuun A-oppimäärään perustuvaa koetta. </a:t>
            </a:r>
          </a:p>
          <a:p>
            <a:r>
              <a:rPr lang="fi-FI" dirty="0" smtClean="0"/>
              <a:t>Lyhyeen oppimäärään perustuvalla kokeella tarkoitetaan lukion opetussuunnitelmien perusteissa mainittuun B3-oppimäärään perustuvaa koetta.</a:t>
            </a:r>
            <a:endParaRPr lang="fi-FI" dirty="0"/>
          </a:p>
        </p:txBody>
      </p:sp>
    </p:spTree>
    <p:extLst>
      <p:ext uri="{BB962C8B-B14F-4D97-AF65-F5344CB8AC3E}">
        <p14:creationId xmlns:p14="http://schemas.microsoft.com/office/powerpoint/2010/main" val="3765661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Kokelas saa lukio-opinnoistaan riippumatta valita, osallistuuko hän pitkän vai lyhyen oppimäärän mukaiseen kokeeseen.</a:t>
            </a:r>
          </a:p>
          <a:p>
            <a:r>
              <a:rPr lang="fi-FI" dirty="0" smtClean="0"/>
              <a:t>Keväällä 2022 tai sen jälkeen aloitettuun tutkintoon kokelas voi sisällyttää vieraan kielen kokeena saamen äidinkielen ja kirjallisuuden kokeen. </a:t>
            </a:r>
          </a:p>
          <a:p>
            <a:r>
              <a:rPr lang="fi-FI" dirty="0" smtClean="0"/>
              <a:t>Tutkintoon vaadittavana kokeena vieraan kielen kokeen sijasta suoritetun saamen äidinkielen ja kirjallisuuden kokeen katsotaan vastaavan vaativamman tason koetta.</a:t>
            </a:r>
          </a:p>
        </p:txBody>
      </p:sp>
    </p:spTree>
    <p:extLst>
      <p:ext uri="{BB962C8B-B14F-4D97-AF65-F5344CB8AC3E}">
        <p14:creationId xmlns:p14="http://schemas.microsoft.com/office/powerpoint/2010/main" val="181166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Matematiikan koe</a:t>
            </a:r>
            <a:endParaRPr lang="fi-FI" dirty="0"/>
          </a:p>
        </p:txBody>
      </p:sp>
      <p:sp>
        <p:nvSpPr>
          <p:cNvPr id="3" name="Sisällön paikkamerkki 2"/>
          <p:cNvSpPr>
            <a:spLocks noGrp="1"/>
          </p:cNvSpPr>
          <p:nvPr>
            <p:ph idx="1"/>
          </p:nvPr>
        </p:nvSpPr>
        <p:spPr/>
        <p:txBody>
          <a:bodyPr/>
          <a:lstStyle/>
          <a:p>
            <a:r>
              <a:rPr lang="fi-FI" dirty="0" smtClean="0"/>
              <a:t>Kokelas saa tutkinnossa suorittaa matematiikan pitkään tai lyhyeen oppimäärään perustuvan kokeen riippumatta siitä, minkä oppimäärän mukaan hän on matematiikkaa lukiossa opiskellut. </a:t>
            </a:r>
            <a:endParaRPr lang="fi-FI" dirty="0"/>
          </a:p>
        </p:txBody>
      </p:sp>
    </p:spTree>
    <p:extLst>
      <p:ext uri="{BB962C8B-B14F-4D97-AF65-F5344CB8AC3E}">
        <p14:creationId xmlns:p14="http://schemas.microsoft.com/office/powerpoint/2010/main" val="142694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Reaaliaineiden kokeet</a:t>
            </a:r>
            <a:endParaRPr lang="fi-FI" dirty="0"/>
          </a:p>
        </p:txBody>
      </p:sp>
      <p:sp>
        <p:nvSpPr>
          <p:cNvPr id="3" name="Sisällön paikkamerkki 2"/>
          <p:cNvSpPr>
            <a:spLocks noGrp="1"/>
          </p:cNvSpPr>
          <p:nvPr>
            <p:ph idx="1"/>
          </p:nvPr>
        </p:nvSpPr>
        <p:spPr/>
        <p:txBody>
          <a:bodyPr>
            <a:normAutofit/>
          </a:bodyPr>
          <a:lstStyle/>
          <a:p>
            <a:r>
              <a:rPr lang="fi-FI" dirty="0" smtClean="0"/>
              <a:t>Reaaliaineissa järjestetään kokeet uskonnossa, elämänkatsomustiedossa, psykologiassa, filosofiassa, historiassa, yhteiskuntaopissa, fysiikassa, kemiassa, biologiassa, maantieteessä ja terveystiedossa. Uskonnon kokeet järjestetään evankelisluterilaisessa ja ortodoksisessa uskonnossa. </a:t>
            </a:r>
          </a:p>
          <a:p>
            <a:r>
              <a:rPr lang="fi-FI" dirty="0" smtClean="0"/>
              <a:t>Kokelas voi suorittaa sekä evankelisluterilaisen uskonnon kokeen että ortodoksisen uskonnon kokeen, mikäli hän täyttää osallistumisoikeuden vaatimukset. </a:t>
            </a:r>
          </a:p>
          <a:p>
            <a:r>
              <a:rPr lang="fi-FI" dirty="0" smtClean="0"/>
              <a:t>Keväällä 2022 tai sen jälkeen aloitetun tutkinnon viiteen vaadittavaan kokeeseen voi sisällyttää vain yhden uskonnon kokeen. </a:t>
            </a:r>
            <a:endParaRPr lang="fi-FI" dirty="0"/>
          </a:p>
        </p:txBody>
      </p:sp>
    </p:spTree>
    <p:extLst>
      <p:ext uri="{BB962C8B-B14F-4D97-AF65-F5344CB8AC3E}">
        <p14:creationId xmlns:p14="http://schemas.microsoft.com/office/powerpoint/2010/main" val="114213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Tutkinnon suorittaminen</a:t>
            </a:r>
            <a:endParaRPr lang="fi-FI" dirty="0"/>
          </a:p>
        </p:txBody>
      </p:sp>
      <p:sp>
        <p:nvSpPr>
          <p:cNvPr id="3" name="Sisällön paikkamerkki 2"/>
          <p:cNvSpPr>
            <a:spLocks noGrp="1"/>
          </p:cNvSpPr>
          <p:nvPr>
            <p:ph idx="1"/>
          </p:nvPr>
        </p:nvSpPr>
        <p:spPr/>
        <p:txBody>
          <a:bodyPr>
            <a:normAutofit/>
          </a:bodyPr>
          <a:lstStyle/>
          <a:p>
            <a:r>
              <a:rPr lang="fi-FI" dirty="0" smtClean="0"/>
              <a:t>Ylioppilastutkinto tulee suoritetuksi, kun kokelas on suorittanut hyväksytysti tutkintoon vaadittavat kokeet sekä lukiokoulutuksen oppimäärän (=lukion päättötodistus)</a:t>
            </a:r>
          </a:p>
          <a:p>
            <a:r>
              <a:rPr lang="fi-FI" dirty="0" smtClean="0"/>
              <a:t>Ylioppilastutkinnon kokeet tulee suorittaa enintään kolmena peräkkäisenä tutkintokertana. </a:t>
            </a:r>
          </a:p>
          <a:p>
            <a:r>
              <a:rPr lang="fi-FI" dirty="0" smtClean="0"/>
              <a:t>Tutkintoon voi lisätä uusia aineita enintään kolmen tutkintokerran ajan. </a:t>
            </a:r>
          </a:p>
          <a:p>
            <a:r>
              <a:rPr lang="fi-FI" dirty="0" smtClean="0"/>
              <a:t>Valmistumisen jälkeen tutkintoa voi täydentää uusilla aineilla.</a:t>
            </a:r>
          </a:p>
          <a:p>
            <a:r>
              <a:rPr lang="fi-FI" dirty="0" smtClean="0"/>
              <a:t>Tutkinto voi tulla suoritetuksi tutkintoon vaadittavassa kokeessa annetun hylätyn arvosanan estämättä (kompensaatio).</a:t>
            </a:r>
          </a:p>
          <a:p>
            <a:endParaRPr lang="fi-FI" dirty="0" smtClean="0"/>
          </a:p>
        </p:txBody>
      </p:sp>
    </p:spTree>
    <p:extLst>
      <p:ext uri="{BB962C8B-B14F-4D97-AF65-F5344CB8AC3E}">
        <p14:creationId xmlns:p14="http://schemas.microsoft.com/office/powerpoint/2010/main" val="648543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Osallistumisoikeus</a:t>
            </a:r>
            <a:endParaRPr lang="fi-FI" dirty="0"/>
          </a:p>
        </p:txBody>
      </p:sp>
      <p:sp>
        <p:nvSpPr>
          <p:cNvPr id="3" name="Sisällön paikkamerkki 2"/>
          <p:cNvSpPr>
            <a:spLocks noGrp="1"/>
          </p:cNvSpPr>
          <p:nvPr>
            <p:ph idx="1"/>
          </p:nvPr>
        </p:nvSpPr>
        <p:spPr/>
        <p:txBody>
          <a:bodyPr>
            <a:normAutofit lnSpcReduction="10000"/>
          </a:bodyPr>
          <a:lstStyle/>
          <a:p>
            <a:r>
              <a:rPr lang="fi-FI" dirty="0" smtClean="0"/>
              <a:t>Lukiokoulutuksen oppimäärää suorittava voi osallistua ylioppilastutkinnon kokeeseen opiskeltuaan pakolliset opinnot oppiaineessa, jonka kokeeseen hän osallistuu. </a:t>
            </a:r>
          </a:p>
          <a:p>
            <a:r>
              <a:rPr lang="fi-FI" dirty="0" smtClean="0"/>
              <a:t>Jos vieraan kielen koe perustuu oppimäärään, jossa ei ole pakollisia opintoja, lukiokoulutuksen oppimäärää suorittava voi osallistua kokeeseen opiskeltuaan kolme kurssia (kuusi opintopistettä) oppiaineen opintoja. </a:t>
            </a:r>
          </a:p>
          <a:p>
            <a:r>
              <a:rPr lang="fi-FI" dirty="0" smtClean="0"/>
              <a:t>Kokelas voi ilmoittautua suorittamaan koetta ennen kuin hän on saavuttanut osallistumisoikeuden, jos on odotettavissa, että hän saavuttaa oikeuden ennen koetta. </a:t>
            </a:r>
          </a:p>
          <a:p>
            <a:r>
              <a:rPr lang="fi-FI" dirty="0" smtClean="0"/>
              <a:t>Lukio ilmoittaa kokelaalle, mihin päivämäärään mennessä puuttuvien opintojen tulee olla suoritettuna. Kokelaan tulee saavuttaa osallistumisoikeus viimeistään ennen koepäivää.</a:t>
            </a:r>
          </a:p>
          <a:p>
            <a:r>
              <a:rPr lang="fi-FI" dirty="0" smtClean="0"/>
              <a:t>Äidinkielen ja kirjallisuuden kokeessa kokelaan tulee saavuttaa osallistumisoikeus ennen ensimmäiseen äidinkielen ja kirjallisuuden kokeeseen osallistumista. </a:t>
            </a:r>
            <a:endParaRPr lang="fi-FI" dirty="0"/>
          </a:p>
        </p:txBody>
      </p:sp>
    </p:spTree>
    <p:extLst>
      <p:ext uri="{BB962C8B-B14F-4D97-AF65-F5344CB8AC3E}">
        <p14:creationId xmlns:p14="http://schemas.microsoft.com/office/powerpoint/2010/main" val="241318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Osallistumisoikeuden tarkistaminen</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Rehtorin tehtävänä on varmistaa, että kokelas täyttää kokeisiin osallistumiselle säädetyt edellytykset. </a:t>
            </a:r>
          </a:p>
          <a:p>
            <a:r>
              <a:rPr lang="fi-FI" dirty="0" smtClean="0"/>
              <a:t>Lukion rehtori voi evätä osallistumisen ylioppilastutkintoon tai siihen kuuluvaan kokeeseen, jos kokelas ei täytä ylioppilastutkintoon osallistumiselle säädettyjä edellytyksiä. Rehtorin tulee antaa osallistumisoikeuden epäämisestä perusteltu kirjallinen päätös.</a:t>
            </a:r>
          </a:p>
          <a:p>
            <a:r>
              <a:rPr lang="fi-FI" dirty="0" smtClean="0"/>
              <a:t>Lukion rehtorin päätökseen, jolla rehtori on evännyt osallistumisoikeuden ylioppilastutkintoon tai siihen kuuluvaan kokeeseen, saa kirjallisesti hakea oikaisua aluehallintovirastolta. Aluehallintoviraston päätökseen tässä momentissa tarkoitetussa asiassa haetaan muutosta valittamalla hallinto-oikeuteen 14 päivän kuluessa päätöksen tiedoksisaannista siten kuin laissa oikeudenkäynnistä hallintoasioissa (808/2019) säädetään. </a:t>
            </a:r>
          </a:p>
          <a:p>
            <a:r>
              <a:rPr lang="fi-FI" dirty="0" smtClean="0"/>
              <a:t>Jos tutkintoon ilmoittautunut kokelas ei täytä säädettyjä osallistumisehtoja, rehtori on velvollinen ilmoittamaan asiasta lautakunnalle. Ilmoitus tehdään lautakunnan sähköisessä asioinnissa välittömästi viimeisen koepäivän jälkeen. </a:t>
            </a:r>
          </a:p>
          <a:p>
            <a:r>
              <a:rPr lang="fi-FI" dirty="0" smtClean="0"/>
              <a:t>Koe, johon kokelas on ilmoittautunut mutta johon hän ei ole saanut osallistumisoikeutta, poistetaan lautakunnassa kokelaan aineyhdistelmästä. Tätä ei katsota kokeen yrityskerraksi.</a:t>
            </a:r>
            <a:endParaRPr lang="fi-FI" dirty="0"/>
          </a:p>
        </p:txBody>
      </p:sp>
    </p:spTree>
    <p:extLst>
      <p:ext uri="{BB962C8B-B14F-4D97-AF65-F5344CB8AC3E}">
        <p14:creationId xmlns:p14="http://schemas.microsoft.com/office/powerpoint/2010/main" val="1043337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Hyväksytyn kokeen uusiminen ja tutkinnon täydentäminen</a:t>
            </a:r>
            <a:endParaRPr lang="fi-FI" dirty="0"/>
          </a:p>
        </p:txBody>
      </p:sp>
      <p:sp>
        <p:nvSpPr>
          <p:cNvPr id="3" name="Sisällön paikkamerkki 2"/>
          <p:cNvSpPr>
            <a:spLocks noGrp="1"/>
          </p:cNvSpPr>
          <p:nvPr>
            <p:ph idx="1"/>
          </p:nvPr>
        </p:nvSpPr>
        <p:spPr/>
        <p:txBody>
          <a:bodyPr>
            <a:normAutofit/>
          </a:bodyPr>
          <a:lstStyle/>
          <a:p>
            <a:r>
              <a:rPr lang="fi-FI" dirty="0" smtClean="0"/>
              <a:t>Hyväksytyn kokeen saa uusia ilman rajoitusta. </a:t>
            </a:r>
          </a:p>
          <a:p>
            <a:r>
              <a:rPr lang="fi-FI" dirty="0" smtClean="0"/>
              <a:t>Ylioppilastutkinnon hyväksytysti suorittanut henkilö voi täydentää tutkintoa sellaisten oppiaineiden kokeilla, jotka eivät sisälly hänen suorittamaansa tutkintoon, ja sellaisten oppiaineiden kokeilla, jotka ovat eritasoisia kuin hänen suorittamaansa tutkintoon sisältyvät samojen oppiaineiden kokeet. </a:t>
            </a:r>
          </a:p>
          <a:p>
            <a:r>
              <a:rPr lang="fi-FI" dirty="0" smtClean="0"/>
              <a:t>Täydentäminen on mahdollista sen jälkeen, kun tutkinto on suoritettu.</a:t>
            </a:r>
          </a:p>
          <a:p>
            <a:r>
              <a:rPr lang="fi-FI" dirty="0" smtClean="0"/>
              <a:t>Tutkinnon tulee olla valmis ennen ilmoittautumisajan umpeutumista. Täydentämisen ajankohdalle ei ole muita rajoituksia. </a:t>
            </a:r>
          </a:p>
          <a:p>
            <a:r>
              <a:rPr lang="fi-FI" dirty="0" smtClean="0"/>
              <a:t>Tutkinnon täydentäminen ei edellytä kyseisen aineen tai oppimäärän suoritettuja opintoja.</a:t>
            </a:r>
            <a:endParaRPr lang="fi-FI" dirty="0"/>
          </a:p>
        </p:txBody>
      </p:sp>
    </p:spTree>
    <p:extLst>
      <p:ext uri="{BB962C8B-B14F-4D97-AF65-F5344CB8AC3E}">
        <p14:creationId xmlns:p14="http://schemas.microsoft.com/office/powerpoint/2010/main" val="2200944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Hylätyn kokeen uusiminen</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Hylätyn kokeen voi uusia kolme kertaa tutkinnon suorittamisen aikana. </a:t>
            </a:r>
          </a:p>
          <a:p>
            <a:r>
              <a:rPr lang="fi-FI" dirty="0" smtClean="0"/>
              <a:t>Jos kokelas tulee ensimmäisen kerran hylätyksi tutkintoon vaadittavassa kokeessa kolmannella tutkintokerralla, hän saa uusia hylätyn kokeensa kolme kertaa kolmen seuraavan tutkintokerran aikana. Pisimmillään tutkinnon suorittaminen voi siten ulottua kuuteen tutkintokertaan</a:t>
            </a:r>
          </a:p>
          <a:p>
            <a:r>
              <a:rPr lang="fi-FI" dirty="0" smtClean="0"/>
              <a:t>Jos kokelas on valinnut vaativamman tason kokeen aineessa, jossa on kahden tason mukaisia kokeita, tai toisen kotimaisen kielen kokeena suoritettavan äidinkielen ja kirjallisuuden kokeen tai vieraan kielen kokeena suoritettavan saamen äidinkielen ja kirjallisuuden kokeen ja saanut koesuorituksesta hylätyn arvosanan, hän voi kokeen uusiessaan vaihtaa sen tason . </a:t>
            </a:r>
          </a:p>
          <a:p>
            <a:r>
              <a:rPr lang="fi-FI" dirty="0" smtClean="0"/>
              <a:t>Keväällä 2022 tai sen jälkeen aloitetussa tutkinnossa kokeen tason vaihtaminen edellyttää, että tutkintoon vaadittaviin viiteen kokeeseen sisältyy edelleen vähintään yksi vaativamman tason koe. </a:t>
            </a:r>
          </a:p>
          <a:p>
            <a:r>
              <a:rPr lang="fi-FI" dirty="0" smtClean="0"/>
              <a:t>Ylioppilastutkinnon hyväksytysti suorittanut voi uusia hylättyä koetta rajoituksetta. Tutkinnon tulee olla valmis ennen ilmoittautumisajan umpeutumista.</a:t>
            </a:r>
          </a:p>
          <a:p>
            <a:endParaRPr lang="fi-FI" dirty="0"/>
          </a:p>
        </p:txBody>
      </p:sp>
    </p:spTree>
    <p:extLst>
      <p:ext uri="{BB962C8B-B14F-4D97-AF65-F5344CB8AC3E}">
        <p14:creationId xmlns:p14="http://schemas.microsoft.com/office/powerpoint/2010/main" val="685698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Ilmoittautuminen</a:t>
            </a:r>
            <a:endParaRPr lang="fi-FI" dirty="0"/>
          </a:p>
        </p:txBody>
      </p:sp>
      <p:sp>
        <p:nvSpPr>
          <p:cNvPr id="3" name="Sisällön paikkamerkki 2"/>
          <p:cNvSpPr>
            <a:spLocks noGrp="1"/>
          </p:cNvSpPr>
          <p:nvPr>
            <p:ph idx="1"/>
          </p:nvPr>
        </p:nvSpPr>
        <p:spPr/>
        <p:txBody>
          <a:bodyPr>
            <a:normAutofit/>
          </a:bodyPr>
          <a:lstStyle/>
          <a:p>
            <a:r>
              <a:rPr lang="fi-FI" dirty="0" smtClean="0"/>
              <a:t>Kokelaan tulee ilmoittautua kutakin tutkintokertaa ja koetta varten siihen lukioon, jossa hän aikoo suorittaa kokeen.</a:t>
            </a:r>
          </a:p>
          <a:p>
            <a:r>
              <a:rPr lang="fi-FI" dirty="0" smtClean="0"/>
              <a:t>Ilmoittautuminen tulee tehdä lukion ohjeiden mukaisesti. </a:t>
            </a:r>
            <a:r>
              <a:rPr lang="fi-FI" u="sng" dirty="0" smtClean="0"/>
              <a:t>Ivalon lukiossa ilmoittautuminen tehdään </a:t>
            </a:r>
            <a:r>
              <a:rPr lang="fi-FI" u="sng" dirty="0" err="1" smtClean="0"/>
              <a:t>wilman</a:t>
            </a:r>
            <a:r>
              <a:rPr lang="fi-FI" u="sng" dirty="0" smtClean="0"/>
              <a:t> lomakkeella.</a:t>
            </a:r>
          </a:p>
          <a:p>
            <a:r>
              <a:rPr lang="fi-FI" dirty="0" smtClean="0"/>
              <a:t>Ilmoittautumistiedoista tulee selvitä, suorittaako kokelas ylioppilastutkintoa, onko hän kokeen uusija tai tutkinnon täydentäjä vai suorittaako hän erillisen kokeen suorittamatta ylioppilastutkintoa. </a:t>
            </a:r>
          </a:p>
          <a:p>
            <a:r>
              <a:rPr lang="fi-FI" dirty="0" smtClean="0"/>
              <a:t>Ilmoittautumisesta on käytävä ilmi kokeen taso.</a:t>
            </a:r>
          </a:p>
          <a:p>
            <a:r>
              <a:rPr lang="fi-FI" dirty="0" smtClean="0"/>
              <a:t>Kunkin kokelaan ilmoittautumislomake ja hajautussuunnitelma säilytetään lukiossa vähintään kahden vuoden ajan mahdollisia tarkistuksia varten.</a:t>
            </a:r>
            <a:endParaRPr lang="fi-FI" dirty="0"/>
          </a:p>
        </p:txBody>
      </p:sp>
    </p:spTree>
    <p:extLst>
      <p:ext uri="{BB962C8B-B14F-4D97-AF65-F5344CB8AC3E}">
        <p14:creationId xmlns:p14="http://schemas.microsoft.com/office/powerpoint/2010/main" val="552637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normAutofit/>
          </a:bodyPr>
          <a:lstStyle/>
          <a:p>
            <a:r>
              <a:rPr lang="fi-FI" dirty="0" smtClean="0"/>
              <a:t>Kokelaan, joka haluaa osallistua keväällä järjestettävään tutkintoon, on ilmoittauduttava viimeistään edellisen vuoden joulukuun 1. päivänä. </a:t>
            </a:r>
          </a:p>
          <a:p>
            <a:r>
              <a:rPr lang="fi-FI" dirty="0" smtClean="0"/>
              <a:t>Syksyn tutkintoon on ilmoittauduttava viimeistään kesäkuun 5. päivänä. Lukio voi pyytää kokelaita ilmoittautumaan aikaisempaan ajankohtaan mennessä, jotta ilmoittautumiset ehditään käsitellä lukiossa. </a:t>
            </a:r>
            <a:endParaRPr lang="fi-FI" u="sng" dirty="0" smtClean="0"/>
          </a:p>
          <a:p>
            <a:r>
              <a:rPr lang="fi-FI" dirty="0" smtClean="0"/>
              <a:t>Lukion tulee kuitenkin ottaa vastaan ilmoittautumisia lautakunnan määräämään päivämäärään asti.</a:t>
            </a:r>
            <a:endParaRPr lang="fi-FI" dirty="0"/>
          </a:p>
        </p:txBody>
      </p:sp>
    </p:spTree>
    <p:extLst>
      <p:ext uri="{BB962C8B-B14F-4D97-AF65-F5344CB8AC3E}">
        <p14:creationId xmlns:p14="http://schemas.microsoft.com/office/powerpoint/2010/main" val="1038053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Ilmoittautumisen sitovuus</a:t>
            </a:r>
            <a:endParaRPr lang="fi-FI" dirty="0"/>
          </a:p>
        </p:txBody>
      </p:sp>
      <p:sp>
        <p:nvSpPr>
          <p:cNvPr id="3" name="Sisällön paikkamerkki 2"/>
          <p:cNvSpPr>
            <a:spLocks noGrp="1"/>
          </p:cNvSpPr>
          <p:nvPr>
            <p:ph idx="1"/>
          </p:nvPr>
        </p:nvSpPr>
        <p:spPr/>
        <p:txBody>
          <a:bodyPr>
            <a:normAutofit/>
          </a:bodyPr>
          <a:lstStyle/>
          <a:p>
            <a:r>
              <a:rPr lang="fi-FI" dirty="0" smtClean="0"/>
              <a:t>Tutkintoon ilmoittautuminen on sitova. </a:t>
            </a:r>
          </a:p>
          <a:p>
            <a:r>
              <a:rPr lang="fi-FI" dirty="0"/>
              <a:t>K</a:t>
            </a:r>
            <a:r>
              <a:rPr lang="fi-FI" dirty="0" smtClean="0"/>
              <a:t>okelas on velvollinen maksamaan ylioppilastutkintoon liittyvät maksut. </a:t>
            </a:r>
          </a:p>
          <a:p>
            <a:r>
              <a:rPr lang="fi-FI" dirty="0" smtClean="0"/>
              <a:t>Jos kokeeseen ilmoittautunut henkilö jää saapumatta koetilaisuuteen tai ei jätä koesuoritusta arvosteltavaksi, koe katsotaan hylätyksi. </a:t>
            </a:r>
          </a:p>
          <a:p>
            <a:r>
              <a:rPr lang="fi-FI" dirty="0" smtClean="0"/>
              <a:t>Koetilaisuudessa kokelaan on tarkistettava ennen kokeen alkamista, että hän osallistuu siihen kokeeseen, johon on ilmoittautunut. Mikäli kokelas osallistuu väärään kokeeseen, koe katsotaan hylätyksi. </a:t>
            </a:r>
          </a:p>
        </p:txBody>
      </p:sp>
    </p:spTree>
    <p:extLst>
      <p:ext uri="{BB962C8B-B14F-4D97-AF65-F5344CB8AC3E}">
        <p14:creationId xmlns:p14="http://schemas.microsoft.com/office/powerpoint/2010/main" val="2744477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Ilmoittautumisen peruuttaminen ja mitätöinti</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Kokelas voi kirjallisesti peruuttaa ilmoittautumisensa, jonka rehtori on hyväksynyt, viimeistään lautakunnan määräämänä ilmoittautumisajan päättymispäivänä. Kokelas jättää peruutusilmoituksen lukion rehtorille.</a:t>
            </a:r>
          </a:p>
          <a:p>
            <a:r>
              <a:rPr lang="fi-FI" dirty="0" smtClean="0"/>
              <a:t>Ylioppilastutkintolautakunta voi hakemuksesta erityisen painavasta syystä mitätöidä tutkintoon kuuluvaan kokeeseen tai erilliseen kokeeseen tehdyn sitovan ilmoittautumisen. Painaviksi syiksi lautakunta on katsonut esimerkiksi sairauden, ulkomailla tapahtuvan opiskelun tai työskentelyn sekä varusmiespalveluksesta aiheutuvan erityisen esteen. </a:t>
            </a:r>
          </a:p>
          <a:p>
            <a:r>
              <a:rPr lang="fi-FI" dirty="0" smtClean="0"/>
              <a:t>Hakemukseen on liitettävä todistus esteestä, esimerkiksi lääkärintodistus, josta sairaus ja työkyvyttömyysaika ilmenevät, todistus ulkomailla opiskelusta tai ulkomailla työskentelystä kokeiden aikana tai todistus siitä, että varusmiehelle ei ole myönnetty lomaa tutkintoon osallistumista varten. </a:t>
            </a:r>
          </a:p>
          <a:p>
            <a:r>
              <a:rPr lang="fi-FI" dirty="0" smtClean="0"/>
              <a:t>Opiskelu tai työskentely kotimaassa tai pelkkä varusmiespalvelus ei riitä perusteeksi ilmoittautumisen mitätöintiin. </a:t>
            </a:r>
          </a:p>
          <a:p>
            <a:r>
              <a:rPr lang="fi-FI" dirty="0" smtClean="0"/>
              <a:t>Ilmoittautuminen äidinkielen ja kirjallisuuden kokeeseen voidaan mitätöidä, jos kokelas on lautakunnan hyväksymän syyn perusteella estynyt osallistumasta saman tutkintokerran toiseen tai molempiin kokeisiin.</a:t>
            </a:r>
            <a:endParaRPr lang="fi-FI" dirty="0"/>
          </a:p>
        </p:txBody>
      </p:sp>
    </p:spTree>
    <p:extLst>
      <p:ext uri="{BB962C8B-B14F-4D97-AF65-F5344CB8AC3E}">
        <p14:creationId xmlns:p14="http://schemas.microsoft.com/office/powerpoint/2010/main" val="746967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Koetta, johon ilmoittautuminen on mitätöity, ei lasketa kyseisen aineen kokeen suorituskerraksi. Ilmoittautumisen mitätöinti ei pidennä tutkinnon suorittamiselle säädettyä aikaa. </a:t>
            </a:r>
          </a:p>
          <a:p>
            <a:r>
              <a:rPr lang="fi-FI" dirty="0" smtClean="0"/>
              <a:t>Jos kokelaan kaikki ensimmäisen tutkintokerran kokeiden ilmoittautumiset mitätöidään, tutkinnon suorittaminen alkaa vasta kun kokelas ilmoittautuu seuraavan kerran suorittamaan ylioppilastutkinnon kokeita. </a:t>
            </a:r>
          </a:p>
          <a:p>
            <a:r>
              <a:rPr lang="fi-FI" dirty="0" smtClean="0"/>
              <a:t>Jos ilmoittautuminen mitätöidään eikä kokelas ole osittainkaan osallistunut kokeeseen, kokeesta ei peritä koekohtaista maksua tai peritty maksu palautetaan lautakunnan määräämässä ajassa tehdystä hakemuksesta. </a:t>
            </a:r>
            <a:endParaRPr lang="fi-FI" dirty="0"/>
          </a:p>
        </p:txBody>
      </p:sp>
    </p:spTree>
    <p:extLst>
      <p:ext uri="{BB962C8B-B14F-4D97-AF65-F5344CB8AC3E}">
        <p14:creationId xmlns:p14="http://schemas.microsoft.com/office/powerpoint/2010/main" val="2590816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Ilmoittautuminen määräajan päätyttyä</a:t>
            </a:r>
            <a:endParaRPr lang="fi-FI" dirty="0"/>
          </a:p>
        </p:txBody>
      </p:sp>
      <p:sp>
        <p:nvSpPr>
          <p:cNvPr id="3" name="Sisällön paikkamerkki 2"/>
          <p:cNvSpPr>
            <a:spLocks noGrp="1"/>
          </p:cNvSpPr>
          <p:nvPr>
            <p:ph idx="1"/>
          </p:nvPr>
        </p:nvSpPr>
        <p:spPr/>
        <p:txBody>
          <a:bodyPr>
            <a:normAutofit/>
          </a:bodyPr>
          <a:lstStyle/>
          <a:p>
            <a:r>
              <a:rPr lang="fi-FI" dirty="0" smtClean="0"/>
              <a:t>Ylioppilastutkintolautakunta voi kokelaan sairauden tai muun siihen rinnastettavan erityisen painavan syyn vuoksi hyväksyä määräajan päätyttyä tapahtuneen Ilmoittautumisen.</a:t>
            </a:r>
          </a:p>
          <a:p>
            <a:r>
              <a:rPr lang="fi-FI" dirty="0" smtClean="0"/>
              <a:t>Hakemukseen tulee liittää lukion lausunto, josta ilmenee, miksi kokelas ei ole ilmoittautunut ajoissa ja miksi hänelle olisi tärkeää päästä osallistumaan kyseisen tutkintokerran kokeisiin. </a:t>
            </a:r>
          </a:p>
          <a:p>
            <a:r>
              <a:rPr lang="fi-FI" dirty="0" smtClean="0"/>
              <a:t>Hakemukseen voi lisäksi liittää asiaa tukevia asiakirjoja, esimerkiksi kopion kokelaan tutkinnon hajautussuunnitelmasta tai lääkärinlausunnon.</a:t>
            </a:r>
          </a:p>
          <a:p>
            <a:r>
              <a:rPr lang="fi-FI" dirty="0" smtClean="0"/>
              <a:t>Jos lautakunta hyväksyy kokelaan hakemuksen, kokelaan tulee jättää kirjallinen ilmoittautuminen lukiolle.</a:t>
            </a:r>
            <a:endParaRPr lang="fi-FI" dirty="0"/>
          </a:p>
        </p:txBody>
      </p:sp>
    </p:spTree>
    <p:extLst>
      <p:ext uri="{BB962C8B-B14F-4D97-AF65-F5344CB8AC3E}">
        <p14:creationId xmlns:p14="http://schemas.microsoft.com/office/powerpoint/2010/main" val="237377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Tutkinnon aineyhdistelmät</a:t>
            </a:r>
            <a:endParaRPr lang="fi-FI" dirty="0"/>
          </a:p>
        </p:txBody>
      </p:sp>
      <p:sp>
        <p:nvSpPr>
          <p:cNvPr id="3" name="Sisällön paikkamerkki 2"/>
          <p:cNvSpPr>
            <a:spLocks noGrp="1"/>
          </p:cNvSpPr>
          <p:nvPr>
            <p:ph idx="1"/>
          </p:nvPr>
        </p:nvSpPr>
        <p:spPr/>
        <p:txBody>
          <a:bodyPr>
            <a:normAutofit lnSpcReduction="10000"/>
          </a:bodyPr>
          <a:lstStyle/>
          <a:p>
            <a:r>
              <a:rPr lang="fi-FI" dirty="0" smtClean="0"/>
              <a:t>Ylioppilastutkintoa suorittavan kokelaan tutkintoon kuuluu vähintään viisi koetta eri tutkintoaineissa. </a:t>
            </a:r>
          </a:p>
          <a:p>
            <a:r>
              <a:rPr lang="fi-FI" dirty="0" smtClean="0"/>
              <a:t>Yhtenä tutkintoon vaadittavista kokeista tulee suorittaa äidinkielen ja kirjallisuuden koe.</a:t>
            </a:r>
          </a:p>
          <a:p>
            <a:r>
              <a:rPr lang="fi-FI" dirty="0" smtClean="0"/>
              <a:t>Lisäksi kokelas suorittaa vähintään neljä koetta vähintään kolmesta eri ryhmästä, jotka ovat</a:t>
            </a:r>
          </a:p>
          <a:p>
            <a:pPr marL="457200" lvl="1" indent="0">
              <a:buNone/>
            </a:pPr>
            <a:r>
              <a:rPr lang="fi-FI" dirty="0" smtClean="0"/>
              <a:t>• matematiikan koe,</a:t>
            </a:r>
          </a:p>
          <a:p>
            <a:pPr marL="457200" lvl="1" indent="0">
              <a:buNone/>
            </a:pPr>
            <a:r>
              <a:rPr lang="fi-FI" dirty="0" smtClean="0"/>
              <a:t>• toisen kotimaisen kielen koe,</a:t>
            </a:r>
          </a:p>
          <a:p>
            <a:pPr marL="457200" lvl="1" indent="0">
              <a:buNone/>
            </a:pPr>
            <a:r>
              <a:rPr lang="fi-FI" dirty="0" smtClean="0"/>
              <a:t>• vieraan kielen koe ja</a:t>
            </a:r>
          </a:p>
          <a:p>
            <a:pPr marL="457200" lvl="1" indent="0">
              <a:buNone/>
            </a:pPr>
            <a:r>
              <a:rPr lang="fi-FI" dirty="0" smtClean="0"/>
              <a:t>• reaaliaineen koe.</a:t>
            </a:r>
          </a:p>
          <a:p>
            <a:r>
              <a:rPr lang="fi-FI" dirty="0" smtClean="0"/>
              <a:t>Vähintään yksi tutkintoon vaadittavista kokeista on vaativamman tason koe.</a:t>
            </a:r>
          </a:p>
        </p:txBody>
      </p:sp>
    </p:spTree>
    <p:extLst>
      <p:ext uri="{BB962C8B-B14F-4D97-AF65-F5344CB8AC3E}">
        <p14:creationId xmlns:p14="http://schemas.microsoft.com/office/powerpoint/2010/main" val="1110386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Koetarvikkeet ja koesuoritukset </a:t>
            </a:r>
            <a:endParaRPr lang="fi-FI" dirty="0"/>
          </a:p>
        </p:txBody>
      </p:sp>
      <p:sp>
        <p:nvSpPr>
          <p:cNvPr id="3" name="Sisällön paikkamerkki 2"/>
          <p:cNvSpPr>
            <a:spLocks noGrp="1"/>
          </p:cNvSpPr>
          <p:nvPr>
            <p:ph idx="1"/>
          </p:nvPr>
        </p:nvSpPr>
        <p:spPr/>
        <p:txBody>
          <a:bodyPr>
            <a:normAutofit fontScale="92500"/>
          </a:bodyPr>
          <a:lstStyle/>
          <a:p>
            <a:r>
              <a:rPr lang="fi-FI" dirty="0" smtClean="0"/>
              <a:t>Kokelaan velvollisuus on huolehtia, että hänellä on kokeessa mukanaan tietokone, virtajohto ja langalliset kuulokkeet sekä kokeessa tarvitsemansa sallitut lisälaitteet ja niiden mahdollisesti vaatimat adapterit. </a:t>
            </a:r>
          </a:p>
          <a:p>
            <a:r>
              <a:rPr lang="fi-FI" dirty="0" smtClean="0"/>
              <a:t>Kokelaan tulee osata käynnistää tietokoneensa lautakunnan toimittamalta USB-muistilta. </a:t>
            </a:r>
          </a:p>
          <a:p>
            <a:r>
              <a:rPr lang="fi-FI" dirty="0" smtClean="0"/>
              <a:t>Halutessaan kokelas voi käyttää tietokoneessaan lisälaitteita: näppäimistöä, langallista hiirtä tai muuta vastaavaa osoitintyökalua. Tietokoneiden verkkoliikenne saattaa vaatia USB-liitäntäisiä lisälaitteita, kuten </a:t>
            </a:r>
            <a:r>
              <a:rPr lang="fi-FI" dirty="0" err="1" smtClean="0"/>
              <a:t>Ethernet</a:t>
            </a:r>
            <a:r>
              <a:rPr lang="fi-FI" dirty="0" smtClean="0"/>
              <a:t>- tai WLAN-adaptereita. Tarvittavien laitteiden liittäminen saattaa vaatia USB-</a:t>
            </a:r>
            <a:r>
              <a:rPr lang="fi-FI" dirty="0" err="1" smtClean="0"/>
              <a:t>toistimen</a:t>
            </a:r>
            <a:r>
              <a:rPr lang="fi-FI" dirty="0" smtClean="0"/>
              <a:t> (USB-</a:t>
            </a:r>
            <a:r>
              <a:rPr lang="fi-FI" dirty="0" err="1" smtClean="0"/>
              <a:t>hubin</a:t>
            </a:r>
            <a:r>
              <a:rPr lang="fi-FI" dirty="0" smtClean="0"/>
              <a:t>) käyttöä. Lisälaitteet eivät saa sisältää kokelaan koesuoritusta edistäviä aineistoja tai toimintoja (esim. oikoluku). </a:t>
            </a:r>
          </a:p>
          <a:p>
            <a:r>
              <a:rPr lang="fi-FI" dirty="0" smtClean="0"/>
              <a:t>Langattomien lisälaitteiden käyttö on kokonaan kielletty. Myös lisälaitteet, joissa on mahdollisuus langattomaan käyttöön (esim. Bluetooth-laitteet), on kielletty. </a:t>
            </a:r>
          </a:p>
          <a:p>
            <a:endParaRPr lang="fi-FI" dirty="0"/>
          </a:p>
        </p:txBody>
      </p:sp>
    </p:spTree>
    <p:extLst>
      <p:ext uri="{BB962C8B-B14F-4D97-AF65-F5344CB8AC3E}">
        <p14:creationId xmlns:p14="http://schemas.microsoft.com/office/powerpoint/2010/main" val="3963082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Tietokoneet ja lisälaitteet eivät saa häiritä muita kokelaita. Kokeen valvojilla on oikeus estää häiritsevien laitteiden käyttö. </a:t>
            </a:r>
          </a:p>
          <a:p>
            <a:r>
              <a:rPr lang="fi-FI" dirty="0" smtClean="0"/>
              <a:t>Lukion rehtori voi tarvittaessa vaatia, että lisälaitteet tarkistetaan etukäteen. </a:t>
            </a:r>
          </a:p>
          <a:p>
            <a:r>
              <a:rPr lang="fi-FI" dirty="0" smtClean="0"/>
              <a:t>Rehtori tai koetilaisuuden valvoja voi tarvittaessa määrätä kokelaan käyttämään lukion tietokonetta oman tietokoneensa sijasta.</a:t>
            </a:r>
            <a:endParaRPr lang="fi-FI" dirty="0"/>
          </a:p>
        </p:txBody>
      </p:sp>
    </p:spTree>
    <p:extLst>
      <p:ext uri="{BB962C8B-B14F-4D97-AF65-F5344CB8AC3E}">
        <p14:creationId xmlns:p14="http://schemas.microsoft.com/office/powerpoint/2010/main" val="2218680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 tarvikkeet ja apuvälineet</a:t>
            </a:r>
            <a:endParaRPr lang="fi-FI" dirty="0"/>
          </a:p>
        </p:txBody>
      </p:sp>
      <p:sp>
        <p:nvSpPr>
          <p:cNvPr id="3" name="Sisällön paikkamerkki 2"/>
          <p:cNvSpPr>
            <a:spLocks noGrp="1"/>
          </p:cNvSpPr>
          <p:nvPr>
            <p:ph idx="1"/>
          </p:nvPr>
        </p:nvSpPr>
        <p:spPr/>
        <p:txBody>
          <a:bodyPr>
            <a:normAutofit lnSpcReduction="10000"/>
          </a:bodyPr>
          <a:lstStyle/>
          <a:p>
            <a:r>
              <a:rPr lang="fi-FI" dirty="0" smtClean="0"/>
              <a:t>Kokelas voi käyttää luonnospaperia (A3 taitettuna tai niiden puolikkaita) vastauksen luonnosteluun. Lukio antaa paperit valmiina kokelaille. Luonnospapereissa tulee olla lukion nimi ja numero painettuna tai leimattuna sekä kokelaan nimikirjoitus ja nimen selvennös (täydellinen nimi). </a:t>
            </a:r>
          </a:p>
          <a:p>
            <a:r>
              <a:rPr lang="fi-FI" dirty="0" smtClean="0"/>
              <a:t>Kokelas voi halutessaan tuoda koetilaan muistiinpanojen ja luonnosten tekemistä varten tavanomaisia välineitä, kuten kyniä, viivoittimia, harppeja jne. </a:t>
            </a:r>
          </a:p>
          <a:p>
            <a:r>
              <a:rPr lang="fi-FI" dirty="0"/>
              <a:t>Kokelas ei saa itse tuoda mukanaan koetilaan mitään papereita tai eväskääreitä.</a:t>
            </a:r>
            <a:endParaRPr lang="fi-FI" dirty="0" smtClean="0"/>
          </a:p>
          <a:p>
            <a:r>
              <a:rPr lang="fi-FI" dirty="0"/>
              <a:t>Kokelas voi halutessaan tuoda koetilaisuuteen henkilökohtaiseen hygieniaan liittyviä tarvikkeita, kuten nenäliinoja ja kuukautissuojia, jos ne ovat avaamattomissa pakkauksissa</a:t>
            </a:r>
            <a:r>
              <a:rPr lang="fi-FI" dirty="0" smtClean="0"/>
              <a:t>.</a:t>
            </a:r>
          </a:p>
          <a:p>
            <a:r>
              <a:rPr lang="fi-FI" dirty="0"/>
              <a:t>Valvojalla on oikeus tarkistaa </a:t>
            </a:r>
            <a:r>
              <a:rPr lang="fi-FI" dirty="0" smtClean="0"/>
              <a:t>pakkaukset.</a:t>
            </a:r>
          </a:p>
        </p:txBody>
      </p:sp>
    </p:spTree>
    <p:extLst>
      <p:ext uri="{BB962C8B-B14F-4D97-AF65-F5344CB8AC3E}">
        <p14:creationId xmlns:p14="http://schemas.microsoft.com/office/powerpoint/2010/main" val="2102994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Koesuoritukset ja suoritusten luonnokset </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Kunkin kokeen koekohtaisissa määräyksissä, kokeen alussa ja koetehtävien yhteydessä annetaan tarkemmat ohjeet siitä, miten koetehtäviin vastataan. </a:t>
            </a:r>
          </a:p>
          <a:p>
            <a:r>
              <a:rPr lang="fi-FI" dirty="0" smtClean="0"/>
              <a:t>Kokelaan on kirjoitettava vastaus koetehtävässä osoitettuun tilaan. </a:t>
            </a:r>
          </a:p>
          <a:p>
            <a:r>
              <a:rPr lang="fi-FI" dirty="0" smtClean="0"/>
              <a:t>Kokelas voi luonnostella samanaikaisesti vastauksia useampaan koetehtävään. Ennen kokeen päättämistä kokelas valitsee koetehtävien vastauksista ne, jotka hän haluaa jättää arvosteltavaksi. </a:t>
            </a:r>
          </a:p>
          <a:p>
            <a:r>
              <a:rPr lang="fi-FI" dirty="0" smtClean="0"/>
              <a:t>Mikäli kokelas ei halua, että hänen vastauksensa arvostellaan, hänen on koetilaisuudessa poistettava kaikki sisältö kyseisen tehtävän vastauskentistä. </a:t>
            </a:r>
          </a:p>
          <a:p>
            <a:r>
              <a:rPr lang="fi-FI" dirty="0" smtClean="0"/>
              <a:t>Koetilaisuuden jälkeen suoritusta ei voi mitätöidä, vaan se lähetetään lautakuntaan arvosteltavaksi.</a:t>
            </a:r>
          </a:p>
          <a:p>
            <a:r>
              <a:rPr lang="fi-FI" dirty="0" smtClean="0"/>
              <a:t>Kaikki kokelaan kokeessa käyttämät paperit tulkitaan luonnoksiksi. Luonnoksia ei oteta arvostelussa huomioon.</a:t>
            </a:r>
            <a:endParaRPr lang="fi-FI" dirty="0"/>
          </a:p>
        </p:txBody>
      </p:sp>
    </p:spTree>
    <p:extLst>
      <p:ext uri="{BB962C8B-B14F-4D97-AF65-F5344CB8AC3E}">
        <p14:creationId xmlns:p14="http://schemas.microsoft.com/office/powerpoint/2010/main" val="3181804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Vilppi ja tutkintojärjestyksen rikkominen </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Kokelaan tulee olla ennen tutkintoon osallistumista selvillä siitä, mitä seuraamuksia on vilpillisestä menettelystä, vilpin yrityksestä, tutkintojärjestyksen rikkomisesta tai koetilaisuuden häirinnästä teknisten laitteiden avulla tai muulla tavoin. </a:t>
            </a:r>
          </a:p>
          <a:p>
            <a:r>
              <a:rPr lang="fi-FI" dirty="0" smtClean="0"/>
              <a:t>Vilppi ja tutkintojärjestyksen rikkominen liittyvät lähinnä yksittäiseen kokelaaseen itseensä. </a:t>
            </a:r>
          </a:p>
          <a:p>
            <a:r>
              <a:rPr lang="fi-FI" dirty="0" smtClean="0"/>
              <a:t>Digitaalisen tutkinnon toimeenpanoon kohdistuva häirintä voi puolestaan kohdistua suureenkin kokelasjoukkoon. Digitaalisen kokeen koetilaisuuden häirinnän yhteydessä tulee siten sovellettavaksi rikoslaki (39/1889) mahdollisine sakon ja vankeuden uhkineen. Lisäksi tulevat sovellettavaksi vahingonkorvausvelvollisuus ja rikosperusteinen menettämisseuraamus. </a:t>
            </a:r>
          </a:p>
          <a:p>
            <a:r>
              <a:rPr lang="fi-FI" dirty="0" smtClean="0"/>
              <a:t>Digitaalisen kokeen koetilaisuuden häirintä voidaan määritellä rikoslaissa tapauksen mukaan esimerkiksi datavahingonteoksi, tietoliikenteen häirinnäksi, tietojärjestelmän häirinnäksi, tietomurroksi, vaaran aiheuttamiseksi tietojenkäsittelylle tai viestintäsalaisuuden loukkaukseksi. </a:t>
            </a:r>
          </a:p>
          <a:p>
            <a:r>
              <a:rPr lang="fi-FI" dirty="0" smtClean="0"/>
              <a:t>Kaikista edellä mainitun kaltaisista tahallisista digitaalisen kokeen koetilaisuuden </a:t>
            </a:r>
            <a:r>
              <a:rPr lang="fi-FI" dirty="0" err="1" smtClean="0"/>
              <a:t>häiritsemis</a:t>
            </a:r>
            <a:r>
              <a:rPr lang="fi-FI" dirty="0" smtClean="0"/>
              <a:t>-epäilyistä on tehtävä rikosilmoitus poliisille.</a:t>
            </a:r>
            <a:endParaRPr lang="fi-FI" dirty="0"/>
          </a:p>
        </p:txBody>
      </p:sp>
    </p:spTree>
    <p:extLst>
      <p:ext uri="{BB962C8B-B14F-4D97-AF65-F5344CB8AC3E}">
        <p14:creationId xmlns:p14="http://schemas.microsoft.com/office/powerpoint/2010/main" val="2887739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Jos kokelas häiritsee koetilaisuutta tai muuten rikkoo järjestystä koetilaisuudessa, eikä rehtorin tai opettajan kehotuksesta huolimatta lopeta menettelyä, hänen koesuorituksensa katsotaan hylätyksi. </a:t>
            </a:r>
          </a:p>
          <a:p>
            <a:r>
              <a:rPr lang="fi-FI" dirty="0" smtClean="0"/>
              <a:t>Jos menettely on toistuvaa tai aiheuttaa merkittävää haittaa muiden kokelaiden koesuorituksille, kokelaan kaikki tutkintokerran koesuoritukset katsotaan hylätyiksi ja hän menettää oikeutensa osallistua myöhempiin saman tutkintokerran kokeisiin. </a:t>
            </a:r>
          </a:p>
          <a:p>
            <a:r>
              <a:rPr lang="fi-FI" dirty="0" smtClean="0"/>
              <a:t>Jos menettely on erityisen vakavaa ja haitallista, kokelas menettää lisäksi oikeutensa osallistua seuraavan tutkintokerran kokeisiin.</a:t>
            </a:r>
          </a:p>
        </p:txBody>
      </p:sp>
    </p:spTree>
    <p:extLst>
      <p:ext uri="{BB962C8B-B14F-4D97-AF65-F5344CB8AC3E}">
        <p14:creationId xmlns:p14="http://schemas.microsoft.com/office/powerpoint/2010/main" val="1634256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Koetilaisuutta häiritsevä kokelas voidaan määrätä poistumaan tilaisuudesta. Jos kokelas ei noudata poistumismääräystä, rehtori tai opettaja voi poistaa kokelaan siten kuin lukiolain (714/2018) 43 §:ssä säädetään (L 502/2019, 15 §). </a:t>
            </a:r>
          </a:p>
          <a:p>
            <a:r>
              <a:rPr lang="fi-FI" dirty="0" smtClean="0"/>
              <a:t>Jos kokelas syyllistyy kokeessa vilpilliseen menettelyyn tai vilpin yritykseen taikka avustaa siinä, kaikki hänen koesuorituksensa kyseiseltä tutkintokerralta katsotaan hylätyiksi ja hän menettää oikeutensa osallistua myöhempiin saman tutkintokerran kokeisiin. </a:t>
            </a:r>
          </a:p>
          <a:p>
            <a:r>
              <a:rPr lang="fi-FI" dirty="0" smtClean="0"/>
              <a:t>Jos menettely on toistuvaa tai muuten erityisen vakavaa ja haitallista, kokelas menettää lisäksi oikeutensa osallistua seuraavan tutkintokerran kokeisiin. (L 502/2019,15 §.)</a:t>
            </a:r>
            <a:endParaRPr lang="fi-FI" dirty="0"/>
          </a:p>
        </p:txBody>
      </p:sp>
    </p:spTree>
    <p:extLst>
      <p:ext uri="{BB962C8B-B14F-4D97-AF65-F5344CB8AC3E}">
        <p14:creationId xmlns:p14="http://schemas.microsoft.com/office/powerpoint/2010/main" val="1561601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Rehtori vastaa vilpillistä menettelyä ja järjestyksen rikkomista koskevan asian riittävästä ja asianmukaisesta selvittämisestä. </a:t>
            </a:r>
          </a:p>
          <a:p>
            <a:r>
              <a:rPr lang="fi-FI" dirty="0" smtClean="0"/>
              <a:t>Ennen seuraamuksen määräämistä kokelaalle on ilmoitettava, mistä teosta häntä epäillään ja miten asian käsittely etenee, häntä on kuultava todistajan läsnä ollessa ja asiasta on hankittava muu tarpeellinen selvitys (L 502/2019, 15 §). </a:t>
            </a:r>
          </a:p>
          <a:p>
            <a:r>
              <a:rPr lang="fi-FI" dirty="0" smtClean="0"/>
              <a:t>Kokelaiden ja valvojien kuuleminen tulee järjestää asianmukaisesti todistajan läsnä ollessa. Kuulemistilaisuudesta on pidettävä pöytäkirjaa, jonka kaikki läsnä olevat allekirjoittavat välittömästi tilaisuuden päättyessä.</a:t>
            </a:r>
            <a:endParaRPr lang="fi-FI" dirty="0"/>
          </a:p>
        </p:txBody>
      </p:sp>
    </p:spTree>
    <p:extLst>
      <p:ext uri="{BB962C8B-B14F-4D97-AF65-F5344CB8AC3E}">
        <p14:creationId xmlns:p14="http://schemas.microsoft.com/office/powerpoint/2010/main" val="3003483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Päätöksen seuraamuksen määräämisestä tekee lukion rehtori. Päätöksen siitä, että kokelas menettää oikeutensa osallistua meneillään olevaa tutkintokertaa seuraavan tutkintokerran kokeisiin, tekee kuitenkin koulutuksen järjestäjän monijäseninen toimielin. (L 502/2019, 15 § 4 mom.)</a:t>
            </a:r>
          </a:p>
          <a:p>
            <a:r>
              <a:rPr lang="fi-FI" dirty="0" smtClean="0"/>
              <a:t>Rehtorin tai monijäsenisen toimielimen päätös seuraamuksen määräämisestä on annettava kirjallisesti tiedoksi kokelaalle, jota se koskee (hallintolaki 434/2003, 43 §). </a:t>
            </a:r>
          </a:p>
          <a:p>
            <a:r>
              <a:rPr lang="fi-FI" dirty="0" smtClean="0"/>
              <a:t>Päätökseen on liitettävä valitusosoitus. Rehtorin tulee toimittaa päätös viipymättä tiedoksi lautakunnalle. Päätöksen saatua lainvoiman rehtorin tulee ilmoittaa siitä lautakunnalle.</a:t>
            </a:r>
            <a:endParaRPr lang="fi-FI" dirty="0"/>
          </a:p>
        </p:txBody>
      </p:sp>
    </p:spTree>
    <p:extLst>
      <p:ext uri="{BB962C8B-B14F-4D97-AF65-F5344CB8AC3E}">
        <p14:creationId xmlns:p14="http://schemas.microsoft.com/office/powerpoint/2010/main" val="711415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Päätökseen, jolla rehtori tai koulutuksen järjestäjän monijäseninen toimielin on määrännyt seuraamuksen tutkintojärjestyksen rikkomisesta tai vilpillisestä menettelystä, haetaan muutosta valittamalla hallinto-oikeuteen. </a:t>
            </a:r>
          </a:p>
          <a:p>
            <a:r>
              <a:rPr lang="fi-FI" dirty="0" smtClean="0"/>
              <a:t>Päätös pannaan täytäntöön tehdystä valituksesta huolimatta, jollei valitusviranomainen kiellä täytäntöönpanoa. Valitus päätöksestä on tehtävä 14 päivän kuluessa päätöksen tiedoksisaannista. </a:t>
            </a:r>
          </a:p>
          <a:p>
            <a:r>
              <a:rPr lang="fi-FI" dirty="0" smtClean="0"/>
              <a:t>Hallinto-oikeuden päätökseen saa hakea muutosta valittamalla vain, jos korkein hallinto-oikeus myöntää valitusluvan. (L 502/2019, 21 §)</a:t>
            </a:r>
            <a:endParaRPr lang="fi-FI" dirty="0"/>
          </a:p>
        </p:txBody>
      </p:sp>
    </p:spTree>
    <p:extLst>
      <p:ext uri="{BB962C8B-B14F-4D97-AF65-F5344CB8AC3E}">
        <p14:creationId xmlns:p14="http://schemas.microsoft.com/office/powerpoint/2010/main" val="264244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Ylioppilastutkintoa suorittavalta kokelaalta vaadittavaan viiden kokeen yhdistelmään voi kuulua vain yksi koe samassa oppiaineessa. </a:t>
            </a:r>
          </a:p>
          <a:p>
            <a:r>
              <a:rPr lang="fi-FI" dirty="0" smtClean="0"/>
              <a:t>Kokelas voi lisäksi suorittaa yhden tai useamman muun kokeen. </a:t>
            </a:r>
            <a:endParaRPr lang="fi-FI" dirty="0"/>
          </a:p>
        </p:txBody>
      </p:sp>
    </p:spTree>
    <p:extLst>
      <p:ext uri="{BB962C8B-B14F-4D97-AF65-F5344CB8AC3E}">
        <p14:creationId xmlns:p14="http://schemas.microsoft.com/office/powerpoint/2010/main" val="389450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Jos päätös kumotaan, ilmoittautuminen niihin kokeisiin, joihin henkilö on jäänyt rehtorin päätöksen jälkeen osallistumatta, mitätöityy ilman hakemusta ja koekohtaiset maksut palautetaan. </a:t>
            </a:r>
          </a:p>
          <a:p>
            <a:r>
              <a:rPr lang="fi-FI" dirty="0" smtClean="0"/>
              <a:t>Hallinto-oikeus tai korkein hallinto-oikeus voi valituksen hyväksyessään päättää, että kokelas saa aloittaa tutkinnon suorittamisen alusta. (L 502/2019, 21 §)</a:t>
            </a:r>
            <a:endParaRPr lang="fi-FI" dirty="0"/>
          </a:p>
        </p:txBody>
      </p:sp>
    </p:spTree>
    <p:extLst>
      <p:ext uri="{BB962C8B-B14F-4D97-AF65-F5344CB8AC3E}">
        <p14:creationId xmlns:p14="http://schemas.microsoft.com/office/powerpoint/2010/main" val="277969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85000" lnSpcReduction="20000"/>
          </a:bodyPr>
          <a:lstStyle/>
          <a:p>
            <a:r>
              <a:rPr lang="fi-FI" dirty="0" smtClean="0"/>
              <a:t>Vilpin estämiseksi valvoja vie kokelaat WC-tiloihin satunnaisesti siten, että ennalta ei ole pääteltävissä, mitä WC:tä kulloinkin käytetään. </a:t>
            </a:r>
          </a:p>
          <a:p>
            <a:r>
              <a:rPr lang="fi-FI" dirty="0" smtClean="0"/>
              <a:t>Digitaalista koetta suorittavan kokelaan on WC-käynnin aikana käytettävä tietokoneessaan näytönsuojaa tai näytönsäästäjää tai varmistettava muulla tavoin, ettei hänen käyttämänsä tietokoneen näyttöä voi lukea.</a:t>
            </a:r>
          </a:p>
          <a:p>
            <a:r>
              <a:rPr lang="fi-FI" dirty="0" smtClean="0"/>
              <a:t>Matkapuhelimet ja muut elektroniset laitteet (esimerkiksi älykellot), paitsi lautakunnan sallimat välineet, ovat kiellettyjä. Niiden tuominen koetiloihin on lautakunnan määräysten vastaista. </a:t>
            </a:r>
          </a:p>
          <a:p>
            <a:r>
              <a:rPr lang="fi-FI" dirty="0" smtClean="0"/>
              <a:t>Koetilanteessa on sallittua käyttää ainoastaan koetehtävissä annettua aineistoa ja muita koejärjestelmässä valmiina olevia kokelaan käyttöön tarkoitettuja ohjelmistoja ja aineistoja (esim. käyttöohjeet, taulukkoaineistot). </a:t>
            </a:r>
          </a:p>
          <a:p>
            <a:r>
              <a:rPr lang="fi-FI" dirty="0" smtClean="0"/>
              <a:t>Muiden aineistojen käyttö tai käytön yritys katsotaan vilpilliseksi menettelyksi. Kokelas ei saa kokeen aikana olla yhteydessä muihin tahoihin valvojia lukuun ottamatta. Yhteys tai yritys yhteyden ottamiseksi katsotaan vilpilliseksi menettelyksi. </a:t>
            </a:r>
          </a:p>
          <a:p>
            <a:r>
              <a:rPr lang="fi-FI" dirty="0" smtClean="0"/>
              <a:t>Kokelaan tietokoneen näytön näyttäminen toiselle kokelaalle katsotaan myös yritykseksi yhteyden ottamiseen.</a:t>
            </a:r>
            <a:endParaRPr lang="fi-FI" dirty="0"/>
          </a:p>
        </p:txBody>
      </p:sp>
    </p:spTree>
    <p:extLst>
      <p:ext uri="{BB962C8B-B14F-4D97-AF65-F5344CB8AC3E}">
        <p14:creationId xmlns:p14="http://schemas.microsoft.com/office/powerpoint/2010/main" val="1338721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normAutofit/>
          </a:bodyPr>
          <a:lstStyle/>
          <a:p>
            <a:r>
              <a:rPr lang="fi-FI" dirty="0" smtClean="0"/>
              <a:t>Kokelaan tietokoneen käynnistäminen kokeen aikana muuhun kuin lautakunnan määräämään järjestelmään (pois lukien lautakunnan määräämän järjestelmän käynnistämiseen vaadittavat väliaikaiset toimenpiteet) tai yritykset siihen katsotaan vilpilliseksi menettelyksi. </a:t>
            </a:r>
          </a:p>
          <a:p>
            <a:r>
              <a:rPr lang="fi-FI" dirty="0" smtClean="0"/>
              <a:t>Kokelaan tietokoneen muodostama yhteys tai yritys muodostaa yhteyttä muuhun kuin koetilan verkon kautta koetilan palvelimiin katsotaan myös vilpilliseksi menettelyksi.</a:t>
            </a:r>
          </a:p>
          <a:p>
            <a:r>
              <a:rPr lang="fi-FI" dirty="0" smtClean="0"/>
              <a:t>Kokeesta poistuminen ennen lautakunnan sallimaa aikaa mahdollistaa koesalaisuuteen kuuluvien tietojen välittämisen ja se katsotaan vilpin yritykseksi.</a:t>
            </a:r>
            <a:endParaRPr lang="fi-FI" dirty="0"/>
          </a:p>
        </p:txBody>
      </p:sp>
    </p:spTree>
    <p:extLst>
      <p:ext uri="{BB962C8B-B14F-4D97-AF65-F5344CB8AC3E}">
        <p14:creationId xmlns:p14="http://schemas.microsoft.com/office/powerpoint/2010/main" val="20310190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Koesuoritusten arvostelu</a:t>
            </a:r>
            <a:endParaRPr lang="fi-FI" dirty="0"/>
          </a:p>
        </p:txBody>
      </p:sp>
      <p:sp>
        <p:nvSpPr>
          <p:cNvPr id="3" name="Sisällön paikkamerkki 2"/>
          <p:cNvSpPr>
            <a:spLocks noGrp="1"/>
          </p:cNvSpPr>
          <p:nvPr>
            <p:ph idx="1"/>
          </p:nvPr>
        </p:nvSpPr>
        <p:spPr/>
        <p:txBody>
          <a:bodyPr>
            <a:normAutofit/>
          </a:bodyPr>
          <a:lstStyle/>
          <a:p>
            <a:r>
              <a:rPr lang="fi-FI" dirty="0" smtClean="0"/>
              <a:t>Jos kokeeseen ilmoittautunut henkilö jää saapumatta koetilaisuuteen tai ei jätä koesuoritusta arvosteltavaksi, koe katsotaan hylätyksi. Tällaista koetta ei voi kompensoida. </a:t>
            </a:r>
          </a:p>
          <a:p>
            <a:r>
              <a:rPr lang="fi-FI" dirty="0" smtClean="0"/>
              <a:t>Jos kokelaalla on tutkinnon hajautuskertoja jäljellä, hän voi ilmoittautua uusimaan kyseisen kokeen. </a:t>
            </a:r>
          </a:p>
          <a:p>
            <a:r>
              <a:rPr lang="fi-FI" dirty="0" smtClean="0"/>
              <a:t>Jos äidinkielen ja kirjallisuuden kokeeseen ilmoittautunut henkilö jää saapumatta jompaankumpaan kokeen osaan, joko lukutaidon kokeeseen tai kirjoitustaidon kokeeseen, tai ei jätä kummassakin äidinkielen ja kirjallisuuden kokeen osassa koesuoritusta arvosteltavaksi, äidinkielen ja kirjallisuuden koe katsotaan hylätyksi. </a:t>
            </a:r>
            <a:endParaRPr lang="fi-FI" dirty="0"/>
          </a:p>
        </p:txBody>
      </p:sp>
    </p:spTree>
    <p:extLst>
      <p:ext uri="{BB962C8B-B14F-4D97-AF65-F5344CB8AC3E}">
        <p14:creationId xmlns:p14="http://schemas.microsoft.com/office/powerpoint/2010/main" val="3823819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Alustava arvostelu </a:t>
            </a:r>
            <a:endParaRPr lang="fi-FI" dirty="0"/>
          </a:p>
        </p:txBody>
      </p:sp>
      <p:sp>
        <p:nvSpPr>
          <p:cNvPr id="3" name="Sisällön paikkamerkki 2"/>
          <p:cNvSpPr>
            <a:spLocks noGrp="1"/>
          </p:cNvSpPr>
          <p:nvPr>
            <p:ph idx="1"/>
          </p:nvPr>
        </p:nvSpPr>
        <p:spPr/>
        <p:txBody>
          <a:bodyPr>
            <a:normAutofit/>
          </a:bodyPr>
          <a:lstStyle/>
          <a:p>
            <a:r>
              <a:rPr lang="fi-FI" dirty="0" smtClean="0"/>
              <a:t>Koesuoritukset tarkastaa ja arvostelee alustavasti asianomaisen aineen opettaja. </a:t>
            </a:r>
          </a:p>
          <a:p>
            <a:r>
              <a:rPr lang="fi-FI" dirty="0" smtClean="0"/>
              <a:t>Opettajan on merkittävä suorituksiin virheelliset kohdat. </a:t>
            </a:r>
          </a:p>
          <a:p>
            <a:r>
              <a:rPr lang="fi-FI" dirty="0" smtClean="0"/>
              <a:t>Kunkin kokeen koekohtaisissa määräyksissä on tarkemmat ohjeet arvostelun suorittamisesta. Lautakunta julkaisee koepäivinä alustavat hyvän vastauksen piirteet. </a:t>
            </a:r>
          </a:p>
          <a:p>
            <a:r>
              <a:rPr lang="fi-FI" dirty="0" smtClean="0"/>
              <a:t>Lukio ilmoittaa alustavan arvostelun tehtäväkohtaiset tulokset kokelaille. Kun alustavan arvostelun tulokset ilmoitetaan, on syytä korostaa, että annetut pistemäärät ovat suuntaa antavia. </a:t>
            </a:r>
          </a:p>
          <a:p>
            <a:pPr marL="0" indent="0">
              <a:buNone/>
            </a:pPr>
            <a:endParaRPr lang="fi-FI" dirty="0"/>
          </a:p>
        </p:txBody>
      </p:sp>
    </p:spTree>
    <p:extLst>
      <p:ext uri="{BB962C8B-B14F-4D97-AF65-F5344CB8AC3E}">
        <p14:creationId xmlns:p14="http://schemas.microsoft.com/office/powerpoint/2010/main" val="34487140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Lopullinen arvostelu ja tulosten julkaisemine</a:t>
            </a:r>
            <a:endParaRPr lang="fi-FI" dirty="0"/>
          </a:p>
        </p:txBody>
      </p:sp>
      <p:sp>
        <p:nvSpPr>
          <p:cNvPr id="3" name="Sisällön paikkamerkki 2"/>
          <p:cNvSpPr>
            <a:spLocks noGrp="1"/>
          </p:cNvSpPr>
          <p:nvPr>
            <p:ph idx="1"/>
          </p:nvPr>
        </p:nvSpPr>
        <p:spPr/>
        <p:txBody>
          <a:bodyPr>
            <a:normAutofit lnSpcReduction="10000"/>
          </a:bodyPr>
          <a:lstStyle/>
          <a:p>
            <a:r>
              <a:rPr lang="fi-FI" dirty="0" smtClean="0"/>
              <a:t>Koesuoritukset tarkastaa ja arvostelee lopullisesti Ylioppilastutkintolautakunta. </a:t>
            </a:r>
          </a:p>
          <a:p>
            <a:r>
              <a:rPr lang="fi-FI" dirty="0" smtClean="0"/>
              <a:t>Lautakunnan sensorit arvostelevat kaikki suoritukset ja antavat niistä pistemäärän kussakin ainejaoksessa yhteisesti päätettyjen arvostelukriteerien mukaisesti. </a:t>
            </a:r>
          </a:p>
          <a:p>
            <a:r>
              <a:rPr lang="fi-FI" dirty="0" smtClean="0"/>
              <a:t>Arvosanojen pisterajat lautakunta päättää kullakin tutkintokerralla erikseen sitten, kun arvostelutyö on saatu päätökseen. </a:t>
            </a:r>
          </a:p>
          <a:p>
            <a:r>
              <a:rPr lang="fi-FI" dirty="0" smtClean="0"/>
              <a:t>Lautakunta toimittaa tutkintotulokset heti niiden valmistuttua kaikille lukioille yhtä aikaa. Tulokset saa ilmoittaa kokelaille heti, kun ne ovat saapuneet lukioon. </a:t>
            </a:r>
          </a:p>
          <a:p>
            <a:r>
              <a:rPr lang="fi-FI" dirty="0" smtClean="0"/>
              <a:t>Tulokset ja kokelaan arvostellut koesuoritukset annetaan kokelaalle ja alle 18-vuotiaan kokelaan huoltajalle nähtäväksi Opetushallituksen Opintopolku-palvelussa.</a:t>
            </a:r>
          </a:p>
          <a:p>
            <a:r>
              <a:rPr lang="fi-FI" dirty="0" smtClean="0"/>
              <a:t>Kevään tutkinnon tulokset lähetetään viimeistään 25. toukokuuta, syksyn tutkinnon tulokset viimeistään 23. marraskuuta.</a:t>
            </a:r>
            <a:endParaRPr lang="fi-FI" dirty="0"/>
          </a:p>
        </p:txBody>
      </p:sp>
    </p:spTree>
    <p:extLst>
      <p:ext uri="{BB962C8B-B14F-4D97-AF65-F5344CB8AC3E}">
        <p14:creationId xmlns:p14="http://schemas.microsoft.com/office/powerpoint/2010/main" val="2781555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Koesuoritusta heikentävän syyn huomioon ottaminen arvostelussa </a:t>
            </a:r>
            <a:endParaRPr lang="fi-FI" dirty="0"/>
          </a:p>
        </p:txBody>
      </p:sp>
      <p:sp>
        <p:nvSpPr>
          <p:cNvPr id="3" name="Sisällön paikkamerkki 2"/>
          <p:cNvSpPr>
            <a:spLocks noGrp="1"/>
          </p:cNvSpPr>
          <p:nvPr>
            <p:ph idx="1"/>
          </p:nvPr>
        </p:nvSpPr>
        <p:spPr/>
        <p:txBody>
          <a:bodyPr>
            <a:normAutofit/>
          </a:bodyPr>
          <a:lstStyle/>
          <a:p>
            <a:r>
              <a:rPr lang="fi-FI" dirty="0" smtClean="0"/>
              <a:t>Jos kokelaan koesuoritusta on heikentänyt sairaus, vamma tai muu niihin rinnastettava erityisen painava peruste, eikä erityisjärjestelyjen voida katsoa olevan riittäviä turvaamaan kokelaan edellytykset suorittaa koe yhtäläisesti muihin kokelaisiin nähden, voi Ylioppilastutkintolautakunta ottaa tämän arvostelussa huomioon. </a:t>
            </a:r>
          </a:p>
          <a:p>
            <a:r>
              <a:rPr lang="fi-FI" dirty="0" smtClean="0"/>
              <a:t>Lääkärintodistukset ja muut erityisten henkilötietoryhmien tietoja sisältävät asiakirjat tulee lähettää sähköisen asioinnin kautta, salatulla sähköpostilla tai kirjattuna kirjeenä. Lähettämiseen tulee olla kokelaan suostumus.</a:t>
            </a:r>
          </a:p>
          <a:p>
            <a:r>
              <a:rPr lang="fi-FI" dirty="0" smtClean="0"/>
              <a:t>Ylioppilastutkintolautakunta on antanut erilliset määräykset koesuoritusta heikentävän syyn huomioon ottamisesta ylioppilastutkinnossa.</a:t>
            </a:r>
          </a:p>
        </p:txBody>
      </p:sp>
    </p:spTree>
    <p:extLst>
      <p:ext uri="{BB962C8B-B14F-4D97-AF65-F5344CB8AC3E}">
        <p14:creationId xmlns:p14="http://schemas.microsoft.com/office/powerpoint/2010/main" val="1050941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Tarkistuspyyntö</a:t>
            </a:r>
            <a:endParaRPr lang="fi-FI" dirty="0"/>
          </a:p>
        </p:txBody>
      </p:sp>
      <p:sp>
        <p:nvSpPr>
          <p:cNvPr id="3" name="Sisällön paikkamerkki 2"/>
          <p:cNvSpPr>
            <a:spLocks noGrp="1"/>
          </p:cNvSpPr>
          <p:nvPr>
            <p:ph idx="1"/>
          </p:nvPr>
        </p:nvSpPr>
        <p:spPr/>
        <p:txBody>
          <a:bodyPr>
            <a:normAutofit/>
          </a:bodyPr>
          <a:lstStyle/>
          <a:p>
            <a:r>
              <a:rPr lang="fi-FI" dirty="0" smtClean="0"/>
              <a:t>Jos jokin lautakunnan ilmoittama tutkintotulos vaikuttaa virheelliseltä, rehtori tai asianomaisen aineen opettaja voi esittää tarkistuspyynnön lautakunnalle joko puhelimitse tai kirjallisesti. </a:t>
            </a:r>
          </a:p>
          <a:p>
            <a:r>
              <a:rPr lang="fi-FI" dirty="0" smtClean="0"/>
              <a:t>Tarkistuspyyntö on syytä tehdä heti, kun virheellinen tulos on havaittu. Todetut tekniset virheet ja muut sellaiset virheellisyydet, jotka eivät edellytä oikaisuvaatimusta, lautakunta korjaa välittömästi.</a:t>
            </a:r>
            <a:endParaRPr lang="fi-FI" dirty="0"/>
          </a:p>
        </p:txBody>
      </p:sp>
    </p:spTree>
    <p:extLst>
      <p:ext uri="{BB962C8B-B14F-4D97-AF65-F5344CB8AC3E}">
        <p14:creationId xmlns:p14="http://schemas.microsoft.com/office/powerpoint/2010/main" val="39895674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Oikaisuvaatimus </a:t>
            </a:r>
            <a:endParaRPr lang="fi-FI" dirty="0"/>
          </a:p>
        </p:txBody>
      </p:sp>
      <p:sp>
        <p:nvSpPr>
          <p:cNvPr id="3" name="Sisällön paikkamerkki 2"/>
          <p:cNvSpPr>
            <a:spLocks noGrp="1"/>
          </p:cNvSpPr>
          <p:nvPr>
            <p:ph idx="1"/>
          </p:nvPr>
        </p:nvSpPr>
        <p:spPr/>
        <p:txBody>
          <a:bodyPr>
            <a:normAutofit/>
          </a:bodyPr>
          <a:lstStyle/>
          <a:p>
            <a:r>
              <a:rPr lang="fi-FI" dirty="0" smtClean="0"/>
              <a:t>Ylioppilastutkintolautakunnan päätökseen, jolla koesuoritus on arvosteltu, saa vaatia lautakunnalta oikaisua. </a:t>
            </a:r>
          </a:p>
          <a:p>
            <a:r>
              <a:rPr lang="fi-FI" dirty="0" smtClean="0"/>
              <a:t>Oikaisuvaatimuksen voi tehdä kokelas tai alle 18-vuotiaan kokelaan huoltaja. </a:t>
            </a:r>
          </a:p>
          <a:p>
            <a:r>
              <a:rPr lang="fi-FI" dirty="0" smtClean="0"/>
              <a:t>Tarvittaessa myös asiamies, joka on valtakirjalla oikeutettu edustamaan kokelasta asiassa, voi tehdä oikaisuvaatimuksen. Valtakirja tai sen jäljennös on tällöin liitettävä oikaisuvaatimukseen.</a:t>
            </a:r>
          </a:p>
          <a:p>
            <a:r>
              <a:rPr lang="fi-FI" dirty="0" smtClean="0"/>
              <a:t>Oikaisua voi myös vaatia, jos kokelas epäilee, että kokeessa tapahtuneen häiriön, sairauden, vamman, erityisen vaikean elämäntilanteen, lukemisen ja kirjoittamisen erityisvaikeuden tai muun koesuoritusta heikentävän syyn huomioon ottamisessa arvostelussa on tapahtunut virhe. </a:t>
            </a:r>
          </a:p>
          <a:p>
            <a:endParaRPr lang="fi-FI" dirty="0"/>
          </a:p>
        </p:txBody>
      </p:sp>
    </p:spTree>
    <p:extLst>
      <p:ext uri="{BB962C8B-B14F-4D97-AF65-F5344CB8AC3E}">
        <p14:creationId xmlns:p14="http://schemas.microsoft.com/office/powerpoint/2010/main" val="36057329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Oikaisuvaatimus on toimitettava lautakuntaan 14 päivän kuluessa siitä ajankohdasta, jolloin kokeeseen osallistuneella kokelaalla ja myös alle 18-vuotiaan kokelaan huoltajalla on ollut tilaisuus saada tieto arvostelun tuloksesta ja arvosteluperusteiden soveltamisesta kyseisen kokelaan koesuoritukseen henkilökohtaisesti tietoonsa.</a:t>
            </a:r>
          </a:p>
          <a:p>
            <a:r>
              <a:rPr lang="fi-FI" dirty="0" smtClean="0"/>
              <a:t>Jos oikaisuvaatimusta ei ole tehty määräajassa, oikaisuvaatimus jätetään tutkimatta.</a:t>
            </a:r>
          </a:p>
          <a:p>
            <a:r>
              <a:rPr lang="fi-FI" dirty="0" smtClean="0"/>
              <a:t>Oikaisuvaatimuksesta pitää käydä ilmi, mihin tehtäviin tai muuhun kokeen osaan oikaisuvaatimus kohdennetaan ja mikä virhe arvostelussa on. Lisäksi oikaisuvaatimuksessa tulee ilmetä, millä perusteella hakija katsoo, että arvostelussa on tapahtunut virhe ja perustella, millä tavalla virhe tulisi oikaista. </a:t>
            </a:r>
          </a:p>
          <a:p>
            <a:r>
              <a:rPr lang="fi-FI" dirty="0" smtClean="0"/>
              <a:t>Oikaisuvaatimuksessa tulee lisäksi olla kokelaan nimi, lukio, jossa hän on kokeen suorittanut, kokelaan yhteystiedot ja pankkiyhteys, josta ilmenevät tilinumero ja tilin haltijan nimi. </a:t>
            </a:r>
          </a:p>
        </p:txBody>
      </p:sp>
    </p:spTree>
    <p:extLst>
      <p:ext uri="{BB962C8B-B14F-4D97-AF65-F5344CB8AC3E}">
        <p14:creationId xmlns:p14="http://schemas.microsoft.com/office/powerpoint/2010/main" val="343469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Tutkinnon aloittaminen uudelleen hylätyn tutkinnon jälkeen</a:t>
            </a:r>
            <a:endParaRPr lang="fi-FI" dirty="0"/>
          </a:p>
        </p:txBody>
      </p:sp>
      <p:sp>
        <p:nvSpPr>
          <p:cNvPr id="3" name="Sisällön paikkamerkki 2"/>
          <p:cNvSpPr>
            <a:spLocks noGrp="1"/>
          </p:cNvSpPr>
          <p:nvPr>
            <p:ph idx="1"/>
          </p:nvPr>
        </p:nvSpPr>
        <p:spPr/>
        <p:txBody>
          <a:bodyPr>
            <a:normAutofit/>
          </a:bodyPr>
          <a:lstStyle/>
          <a:p>
            <a:r>
              <a:rPr lang="fi-FI" dirty="0" smtClean="0"/>
              <a:t>Tutkinto, jota ei ole mahdollista saattaa valmiiksi jäljellä olevien tutkintokertojen ja hylätyn kokeen uusimiskertojen mukaisessa ajassa, katsotaan hylätyksi. </a:t>
            </a:r>
          </a:p>
          <a:p>
            <a:r>
              <a:rPr lang="fi-FI" dirty="0" smtClean="0"/>
              <a:t>Tutkinnon suorittamisen voi tällöin aloittaa uudelleen ilman erillistä hakemusta. </a:t>
            </a:r>
          </a:p>
          <a:p>
            <a:r>
              <a:rPr lang="fi-FI" dirty="0" smtClean="0"/>
              <a:t>Kokelas voi sisällyttää hylättyyn tutkintoon sisältyneet hyväksytyt kokeet uuteen keväällä 2022 tai sen jälkeen aloitettuun tutkintoon kuudelta edelliseltä tutkintokerralta. </a:t>
            </a:r>
          </a:p>
          <a:p>
            <a:r>
              <a:rPr lang="fi-FI" dirty="0" smtClean="0"/>
              <a:t>Ilmoitus aiemmin suoritetun kokeen sisällyttämisestä uuteen tutkintoon lähetetään lautakuntaan lukion kautta.</a:t>
            </a:r>
            <a:endParaRPr lang="fi-FI" dirty="0"/>
          </a:p>
        </p:txBody>
      </p:sp>
    </p:spTree>
    <p:extLst>
      <p:ext uri="{BB962C8B-B14F-4D97-AF65-F5344CB8AC3E}">
        <p14:creationId xmlns:p14="http://schemas.microsoft.com/office/powerpoint/2010/main" val="903008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Opetus- ja kulttuuriministeriö vahvistaa maksun, joka peritään oikaisuvaatimuksen käsittelystä. Lautakunta palauttaa maksun sen suorittajalle ilmoitettujen tietojen perusteella, jos oikaisuvaatimus johtaa arvosanan tai pelkän pistemäärän korottamiseen.</a:t>
            </a:r>
          </a:p>
          <a:p>
            <a:r>
              <a:rPr lang="fi-FI" dirty="0" smtClean="0"/>
              <a:t>Oikaisuvaatimus tehdään ensisijaisesti lautakunnan asiointipalvelun kautta, jossa maksu maksetaan lähettämisen yhteydessä. </a:t>
            </a:r>
          </a:p>
          <a:p>
            <a:r>
              <a:rPr lang="fi-FI" dirty="0" smtClean="0"/>
              <a:t>Oikaisuvaatimus voidaan toimittaa lautakunnalle myös salatulla sähköpostilla tai kirjattuna kirjeenä tai vastaavalla, turvallisella tavalla. Jos oikaisuvaatimus toimitetaan muulla tavalla kuin lautakunnan asiointipalvelun kautta, tulee hakemukseen liittää kuitti maksetusta maksusta. </a:t>
            </a:r>
          </a:p>
          <a:p>
            <a:r>
              <a:rPr lang="fi-FI" dirty="0" smtClean="0"/>
              <a:t>Maksun tulee olla maksettu ennen kuin oikaisuvaatimuksen toimittamisaika on umpeutunut. </a:t>
            </a:r>
          </a:p>
          <a:p>
            <a:endParaRPr lang="fi-FI" dirty="0"/>
          </a:p>
        </p:txBody>
      </p:sp>
    </p:spTree>
    <p:extLst>
      <p:ext uri="{BB962C8B-B14F-4D97-AF65-F5344CB8AC3E}">
        <p14:creationId xmlns:p14="http://schemas.microsoft.com/office/powerpoint/2010/main" val="4198108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Lautakunta määrää oikaisuvaatimuksen käsittelijöiksi vähintään kaksi arvostelijaa, jotka eivät ole aikaisemmin arvostelleet kohteena olevaa koesuoritusta. </a:t>
            </a:r>
          </a:p>
          <a:p>
            <a:r>
              <a:rPr lang="fi-FI" dirty="0" smtClean="0"/>
              <a:t>Arvostelijat tarkistavat, onko oikaisuvaatimuksessa kuvattua ja perusteltua virhettä tapahtunut arvostelussa niissä kohdissa, joihin oikaisuvaatimus kohdennetaan. Jos arvostelussa ei ole tapahtunut kyseistä virhettä arvostelukriteereiden soveltamisessa, arvostelua ei muuteta. Jos virhe on tapahtunut, se korjataan. Oikaisumenettely ei johda alkuperäistä arvosanaa heikompaan arvosanaan eikä alempaan kokonaispistemäärään. </a:t>
            </a:r>
          </a:p>
          <a:p>
            <a:r>
              <a:rPr lang="fi-FI" dirty="0" smtClean="0"/>
              <a:t>Oikaisumenettelyn tulos ilmoitetaan kokelaalle ja alle 18-vuotiaan kokelaan huoltajalle tai oikaisuvaatimuksen tekijälle, jos oikaisuvaatimuksen on tehnyt joku muu henkilö kuin kokelas tai alle 18-vuotiaan kokelaan huoltaja. </a:t>
            </a:r>
          </a:p>
          <a:p>
            <a:r>
              <a:rPr lang="fi-FI" dirty="0" smtClean="0"/>
              <a:t>Tulos annetaan tiedoksi myös lukiolle.</a:t>
            </a:r>
            <a:endParaRPr lang="fi-FI" dirty="0"/>
          </a:p>
        </p:txBody>
      </p:sp>
    </p:spTree>
    <p:extLst>
      <p:ext uri="{BB962C8B-B14F-4D97-AF65-F5344CB8AC3E}">
        <p14:creationId xmlns:p14="http://schemas.microsoft.com/office/powerpoint/2010/main" val="17178906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Arvostelua koskevien tietojen antaminen</a:t>
            </a:r>
            <a:endParaRPr lang="fi-FI" dirty="0"/>
          </a:p>
        </p:txBody>
      </p:sp>
      <p:sp>
        <p:nvSpPr>
          <p:cNvPr id="3" name="Sisällön paikkamerkki 2"/>
          <p:cNvSpPr>
            <a:spLocks noGrp="1"/>
          </p:cNvSpPr>
          <p:nvPr>
            <p:ph idx="1"/>
          </p:nvPr>
        </p:nvSpPr>
        <p:spPr/>
        <p:txBody>
          <a:bodyPr>
            <a:normAutofit/>
          </a:bodyPr>
          <a:lstStyle/>
          <a:p>
            <a:r>
              <a:rPr lang="fi-FI" dirty="0" smtClean="0"/>
              <a:t>Koesuorituksen näyttö Ylioppilastutkintolautakunnan kansliassa tai koesuorituksen tuloste tilataan etukäteen. Koesuoritustuloste on maksullinen, ja se lähetetään kokelaalle postitse. </a:t>
            </a:r>
          </a:p>
          <a:p>
            <a:r>
              <a:rPr lang="fi-FI" dirty="0" smtClean="0"/>
              <a:t>Kokelas voi saada kevään tutkinnon suorituksen nähtäväkseen Ylioppilastutkintolautakunnan kansliassa tai tulosteen siitä aikaisintaan 20. kesäkuuta ja syksyn tutkinnon suorituksen aikaisintaan 20. joulukuuta.</a:t>
            </a:r>
          </a:p>
          <a:p>
            <a:r>
              <a:rPr lang="fi-FI" dirty="0" smtClean="0"/>
              <a:t>Kaikki digitaalisen ylioppilastutkinnon koesuoritukset, arvostelumerkinnät, kokelaiden saamat arvosanat ja pistemäärät säilytetään pysyvästi sähköisessä muodossa osana ylioppilastutkintorekisteriä.</a:t>
            </a:r>
          </a:p>
        </p:txBody>
      </p:sp>
    </p:spTree>
    <p:extLst>
      <p:ext uri="{BB962C8B-B14F-4D97-AF65-F5344CB8AC3E}">
        <p14:creationId xmlns:p14="http://schemas.microsoft.com/office/powerpoint/2010/main" val="6721063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Nimi- ja suoritustietojen luovuttaminen </a:t>
            </a:r>
            <a:endParaRPr lang="fi-FI" dirty="0"/>
          </a:p>
        </p:txBody>
      </p:sp>
      <p:sp>
        <p:nvSpPr>
          <p:cNvPr id="3" name="Sisällön paikkamerkki 2"/>
          <p:cNvSpPr>
            <a:spLocks noGrp="1"/>
          </p:cNvSpPr>
          <p:nvPr>
            <p:ph idx="1"/>
          </p:nvPr>
        </p:nvSpPr>
        <p:spPr/>
        <p:txBody>
          <a:bodyPr>
            <a:normAutofit lnSpcReduction="10000"/>
          </a:bodyPr>
          <a:lstStyle/>
          <a:p>
            <a:r>
              <a:rPr lang="fi-FI" dirty="0" smtClean="0"/>
              <a:t>Sekä lautakunnalla että lukiolla on oikeus antaa ylioppilaiden nimet julkaistaviksi sen jälkeen, kun lautakunta on lähettänyt lukiolle tutkinnon tulostiedot ja tietojen oikeellisuus on varmistettu. </a:t>
            </a:r>
          </a:p>
          <a:p>
            <a:r>
              <a:rPr lang="fi-FI" dirty="0" smtClean="0"/>
              <a:t>Oikeus nimien luovuttamiseen perustuu lain valtakunnallisista opinto- ja tutkintorekistereistä(884/2017) 15 §:</a:t>
            </a:r>
            <a:r>
              <a:rPr lang="fi-FI" dirty="0" err="1" smtClean="0"/>
              <a:t>ään</a:t>
            </a:r>
            <a:r>
              <a:rPr lang="fi-FI" dirty="0" smtClean="0"/>
              <a:t>.</a:t>
            </a:r>
          </a:p>
          <a:p>
            <a:r>
              <a:rPr lang="fi-FI" dirty="0" smtClean="0"/>
              <a:t>Jos kokelas ei halua nimeään julkaistavan, hänen tulee pyytää kirjallisesti sekä lukiota että lautakuntaa poistamaan nimensä julkaistavaksi tarkoitetusta nimilistasta. Pyynnön voi toimittaa myös sähköisesti ja siitä tulee ilmetä ainakin kokelaan nimi ja lukio. </a:t>
            </a:r>
          </a:p>
          <a:p>
            <a:r>
              <a:rPr lang="fi-FI" dirty="0" smtClean="0"/>
              <a:t>Pyyntö on esitettävä hyvissä ajoin ennen tulosten valmistumista, kevään tutkinnon osalta viimeistään 5. toukokuuta ja syksyn tutkinnon osalta viimeistään 4. marraskuuta.</a:t>
            </a:r>
            <a:endParaRPr lang="fi-FI" dirty="0"/>
          </a:p>
        </p:txBody>
      </p:sp>
    </p:spTree>
    <p:extLst>
      <p:ext uri="{BB962C8B-B14F-4D97-AF65-F5344CB8AC3E}">
        <p14:creationId xmlns:p14="http://schemas.microsoft.com/office/powerpoint/2010/main" val="18327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Lautakunta luovuttaa Opetushallituksen opiskelijavalintarekisteriin opiskelijavalintaa varten tarpeelliset tiedot niistä henkilöistä, jotka ovat osallistuneet ylioppilastutkintoon ja hakeneet yliopistoon, ammattikorkeakouluun, ammatilliseen- tai lukiokoulutukseen, tutkintokoulutukseen valmentavan koulutukseen tai vapaan sivistystyön oppilaitokseen (L 884/2017, 15 §). </a:t>
            </a:r>
          </a:p>
          <a:p>
            <a:r>
              <a:rPr lang="fi-FI" dirty="0" smtClean="0"/>
              <a:t>Kokelas voi tulostaa tai tallentaa koesuorituksensa Opetushallituksen Opintopolku-palvelusta ja luovuttaa sen eteenpäin julkaistavaksi tai muuta käyttöä varten. </a:t>
            </a:r>
          </a:p>
        </p:txBody>
      </p:sp>
    </p:spTree>
    <p:extLst>
      <p:ext uri="{BB962C8B-B14F-4D97-AF65-F5344CB8AC3E}">
        <p14:creationId xmlns:p14="http://schemas.microsoft.com/office/powerpoint/2010/main" val="959138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Todistukset </a:t>
            </a:r>
            <a:endParaRPr lang="fi-FI" dirty="0"/>
          </a:p>
        </p:txBody>
      </p:sp>
      <p:sp>
        <p:nvSpPr>
          <p:cNvPr id="3" name="Sisällön paikkamerkki 2"/>
          <p:cNvSpPr>
            <a:spLocks noGrp="1"/>
          </p:cNvSpPr>
          <p:nvPr>
            <p:ph idx="1"/>
          </p:nvPr>
        </p:nvSpPr>
        <p:spPr/>
        <p:txBody>
          <a:bodyPr>
            <a:normAutofit/>
          </a:bodyPr>
          <a:lstStyle/>
          <a:p>
            <a:r>
              <a:rPr lang="fi-FI" dirty="0"/>
              <a:t>Ylioppilastutkintolautakunta myöntää digitaalisia ja paperisia todistuksia. Todistuksiin merkitään henkilön nimi ja henkilötunnus. Jos kokelas on suorittanut ylioppilastutkinnon, hänelle myönnetään ylioppilastutkintotodistus (L 502/2019, 19 § 1 mom.). </a:t>
            </a:r>
            <a:endParaRPr lang="fi-FI" dirty="0" smtClean="0"/>
          </a:p>
          <a:p>
            <a:r>
              <a:rPr lang="fi-FI" dirty="0" smtClean="0"/>
              <a:t>Ylioppilastutkinto-todistukseen </a:t>
            </a:r>
            <a:r>
              <a:rPr lang="fi-FI" dirty="0"/>
              <a:t>merkitään tutkinnon valmistumispäivämäärä, tutkinnon kieli, tieto siitä, että tutkinnon suorittaminen tuottaa yleisen </a:t>
            </a:r>
            <a:r>
              <a:rPr lang="fi-FI" dirty="0" smtClean="0"/>
              <a:t>jatko-opintokelpoisuuden </a:t>
            </a:r>
            <a:r>
              <a:rPr lang="fi-FI" dirty="0"/>
              <a:t>korkeakouluihin ja tieto siitä, että tutkinto sijoittuu tasolle neljä kansallisessa tutkintojen ja muiden osaamiskokonaisuuksien viitekehyksessä sekä eurooppalaisessa tutkintojen </a:t>
            </a:r>
            <a:r>
              <a:rPr lang="fi-FI" dirty="0" smtClean="0"/>
              <a:t>viitekehyksessä.</a:t>
            </a:r>
          </a:p>
        </p:txBody>
      </p:sp>
    </p:spTree>
    <p:extLst>
      <p:ext uri="{BB962C8B-B14F-4D97-AF65-F5344CB8AC3E}">
        <p14:creationId xmlns:p14="http://schemas.microsoft.com/office/powerpoint/2010/main" val="1682859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Digitaalinen todistus</a:t>
            </a:r>
            <a:endParaRPr lang="fi-FI" dirty="0"/>
          </a:p>
        </p:txBody>
      </p:sp>
      <p:sp>
        <p:nvSpPr>
          <p:cNvPr id="3" name="Sisällön paikkamerkki 2"/>
          <p:cNvSpPr>
            <a:spLocks noGrp="1"/>
          </p:cNvSpPr>
          <p:nvPr>
            <p:ph idx="1"/>
          </p:nvPr>
        </p:nvSpPr>
        <p:spPr/>
        <p:txBody>
          <a:bodyPr/>
          <a:lstStyle/>
          <a:p>
            <a:r>
              <a:rPr lang="fi-FI" dirty="0"/>
              <a:t>Ylioppilastutkintolautakunta myöntää pdf-muotoisia digitaalisia todistuksia. Todistus sisältää EU:n </a:t>
            </a:r>
            <a:r>
              <a:rPr lang="fi-FI" dirty="0" err="1"/>
              <a:t>eIDAS</a:t>
            </a:r>
            <a:r>
              <a:rPr lang="fi-FI" dirty="0"/>
              <a:t>-asetuksen mukaisen hyväksytyn sähköisen leiman (EU 910/2014, 3 artikla kohta 27). </a:t>
            </a:r>
            <a:endParaRPr lang="fi-FI" dirty="0" smtClean="0"/>
          </a:p>
          <a:p>
            <a:r>
              <a:rPr lang="fi-FI" dirty="0" smtClean="0"/>
              <a:t>Digitaalinen </a:t>
            </a:r>
            <a:r>
              <a:rPr lang="fi-FI" dirty="0"/>
              <a:t>todistus tehdään suomeksi, ruotsiksi tai englanniksi. Jos todistus on muulla kuin tutkinnon kielellä, merkitään siihen, että kyseessä on käännös. </a:t>
            </a:r>
            <a:endParaRPr lang="fi-FI" dirty="0" smtClean="0"/>
          </a:p>
          <a:p>
            <a:r>
              <a:rPr lang="fi-FI" dirty="0" smtClean="0"/>
              <a:t>Digitaalinen </a:t>
            </a:r>
            <a:r>
              <a:rPr lang="fi-FI" dirty="0"/>
              <a:t>todistus päivätään sille päivälle, kun se luodaan ja luovutetaan. Todistus on voimassa kolme vuotta päiväyksestä. Digitaaliset todistukset, jotka ylioppilastutkintorekisteri pystyy tuottamaan automaattisesti, voi ladata maksutta Opetushallituksen </a:t>
            </a:r>
            <a:r>
              <a:rPr lang="fi-FI" dirty="0" smtClean="0"/>
              <a:t>Opintopolku-palvelusta</a:t>
            </a:r>
            <a:r>
              <a:rPr lang="fi-FI" dirty="0"/>
              <a:t>. </a:t>
            </a:r>
          </a:p>
        </p:txBody>
      </p:sp>
    </p:spTree>
    <p:extLst>
      <p:ext uri="{BB962C8B-B14F-4D97-AF65-F5344CB8AC3E}">
        <p14:creationId xmlns:p14="http://schemas.microsoft.com/office/powerpoint/2010/main" val="444074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Tutkintomaksut</a:t>
            </a:r>
            <a:endParaRPr lang="fi-FI" dirty="0"/>
          </a:p>
        </p:txBody>
      </p:sp>
      <p:sp>
        <p:nvSpPr>
          <p:cNvPr id="3" name="Sisällön paikkamerkki 2"/>
          <p:cNvSpPr>
            <a:spLocks noGrp="1"/>
          </p:cNvSpPr>
          <p:nvPr>
            <p:ph idx="1"/>
          </p:nvPr>
        </p:nvSpPr>
        <p:spPr/>
        <p:txBody>
          <a:bodyPr/>
          <a:lstStyle/>
          <a:p>
            <a:r>
              <a:rPr lang="fi-FI" dirty="0"/>
              <a:t>Oppivelvollisuuslain mukaiseen maksuttomaan koulutukseen oikeutetut kokelaat voivat suorittaa myös ylioppilastutkinnon kokeita maksutta. </a:t>
            </a:r>
            <a:endParaRPr lang="fi-FI" dirty="0" smtClean="0"/>
          </a:p>
          <a:p>
            <a:r>
              <a:rPr lang="fi-FI" dirty="0" smtClean="0"/>
              <a:t>Oikeus </a:t>
            </a:r>
            <a:r>
              <a:rPr lang="fi-FI" dirty="0"/>
              <a:t>maksuttomiin kokeisiin päättyy siihen, että kokelas saa ylioppilastutkinnon, </a:t>
            </a:r>
            <a:r>
              <a:rPr lang="fi-FI" dirty="0" smtClean="0"/>
              <a:t>ammatillisen </a:t>
            </a:r>
            <a:r>
              <a:rPr lang="fi-FI" dirty="0"/>
              <a:t>tutkinnon tai niitä vastaavat ulkomaiset opinnot valmiiksi. </a:t>
            </a:r>
            <a:endParaRPr lang="fi-FI" dirty="0" smtClean="0"/>
          </a:p>
          <a:p>
            <a:r>
              <a:rPr lang="fi-FI" dirty="0"/>
              <a:t>Kokelas voi ilmoittautua maksuttomasti viiteen ensimmäiseen kokeeseen. Seuraavista kokeista peritään maksu. Jos kokelas ilmoittautuu saman tutkintokerran aikana useaan kokeeseen siten, että suoritettavia kokeita tulee yhteensä enemmän kuin viisi, kokelas valitsee, mitkä sen tutkintokerran kokeista hän suorittaa maksuttomasti. (L 502/2019, 20 §.</a:t>
            </a:r>
          </a:p>
        </p:txBody>
      </p:sp>
    </p:spTree>
    <p:extLst>
      <p:ext uri="{BB962C8B-B14F-4D97-AF65-F5344CB8AC3E}">
        <p14:creationId xmlns:p14="http://schemas.microsoft.com/office/powerpoint/2010/main" val="41249492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a:t>Jos kokelas saa maksuttomasti suoritetusta kokeesta hylätyn arvosanan, hän saa uusia kokeen ilman maksua (L502/2019, 20 §). </a:t>
            </a:r>
            <a:endParaRPr lang="fi-FI" dirty="0" smtClean="0"/>
          </a:p>
          <a:p>
            <a:r>
              <a:rPr lang="fi-FI" dirty="0" smtClean="0"/>
              <a:t>Hylätyn </a:t>
            </a:r>
            <a:r>
              <a:rPr lang="fi-FI" dirty="0"/>
              <a:t>kokeen uusiminen ilman maksua ei kuitenkaan ole mahdollista seuraavissa tapauksissa: </a:t>
            </a:r>
            <a:endParaRPr lang="fi-FI" dirty="0" smtClean="0"/>
          </a:p>
          <a:p>
            <a:pPr lvl="1"/>
            <a:r>
              <a:rPr lang="fi-FI" dirty="0" smtClean="0"/>
              <a:t>Kokelaan </a:t>
            </a:r>
            <a:r>
              <a:rPr lang="fi-FI" dirty="0"/>
              <a:t>koe on hylätty, koska kokelas on jättänyt saapumatta koetilaisuuteen. </a:t>
            </a:r>
            <a:endParaRPr lang="fi-FI" dirty="0" smtClean="0"/>
          </a:p>
          <a:p>
            <a:pPr lvl="1"/>
            <a:r>
              <a:rPr lang="fi-FI" dirty="0" smtClean="0"/>
              <a:t>Kokelaan </a:t>
            </a:r>
            <a:r>
              <a:rPr lang="fi-FI" dirty="0"/>
              <a:t>koe on hylätty, koska kokelas ei ole jättänyt koesuoritusta arvosteltavaksi. </a:t>
            </a:r>
            <a:endParaRPr lang="fi-FI" dirty="0" smtClean="0"/>
          </a:p>
          <a:p>
            <a:pPr lvl="1"/>
            <a:r>
              <a:rPr lang="fi-FI" dirty="0" smtClean="0"/>
              <a:t>Kokelaan </a:t>
            </a:r>
            <a:r>
              <a:rPr lang="fi-FI" dirty="0"/>
              <a:t>koe on hylätty vilpin tai koetilaisuuden järjestyksen häiritsemisen vuoksi. </a:t>
            </a:r>
            <a:endParaRPr lang="fi-FI" dirty="0" smtClean="0"/>
          </a:p>
          <a:p>
            <a:r>
              <a:rPr lang="fi-FI" dirty="0" smtClean="0"/>
              <a:t>Hyväksytyn </a:t>
            </a:r>
            <a:r>
              <a:rPr lang="fi-FI" dirty="0"/>
              <a:t>kokeen uusimisesta peritään aina maksu. </a:t>
            </a:r>
            <a:endParaRPr lang="fi-FI" dirty="0" smtClean="0"/>
          </a:p>
          <a:p>
            <a:r>
              <a:rPr lang="fi-FI" dirty="0" smtClean="0"/>
              <a:t>Ylioppilastutkinnon </a:t>
            </a:r>
            <a:r>
              <a:rPr lang="fi-FI" dirty="0"/>
              <a:t>valmistumisen jälkeen suoritetuista kokeista peritään aina maksu. </a:t>
            </a:r>
          </a:p>
        </p:txBody>
      </p:sp>
    </p:spTree>
    <p:extLst>
      <p:ext uri="{BB962C8B-B14F-4D97-AF65-F5344CB8AC3E}">
        <p14:creationId xmlns:p14="http://schemas.microsoft.com/office/powerpoint/2010/main" val="41795517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Koeaika </a:t>
            </a:r>
            <a:endParaRPr lang="fi-FI" dirty="0"/>
          </a:p>
        </p:txBody>
      </p:sp>
      <p:sp>
        <p:nvSpPr>
          <p:cNvPr id="3" name="Sisällön paikkamerkki 2"/>
          <p:cNvSpPr>
            <a:spLocks noGrp="1"/>
          </p:cNvSpPr>
          <p:nvPr>
            <p:ph idx="1"/>
          </p:nvPr>
        </p:nvSpPr>
        <p:spPr/>
        <p:txBody>
          <a:bodyPr>
            <a:normAutofit/>
          </a:bodyPr>
          <a:lstStyle/>
          <a:p>
            <a:r>
              <a:rPr lang="fi-FI" dirty="0" smtClean="0"/>
              <a:t>Kokelaiden on oltava koululla viimeistään klo 8.15. Kokelaat otetaan koetilaan klo 8.30 alkaen.</a:t>
            </a:r>
          </a:p>
          <a:p>
            <a:r>
              <a:rPr lang="fi-FI" dirty="0" smtClean="0"/>
              <a:t>Itse kokeen tekemisen saa aloittaa aikaisintaan klo 9.00.</a:t>
            </a:r>
          </a:p>
          <a:p>
            <a:r>
              <a:rPr lang="fi-FI" dirty="0" smtClean="0"/>
              <a:t>Koe on suoritettava kuuden tunnin kuluessa siitä, kun rehtori tai kokeen valvoja on ilmoittanut kokeen alkavan ja valvoja aloittaa kokeen koetilan palvelimelta. </a:t>
            </a:r>
          </a:p>
          <a:p>
            <a:r>
              <a:rPr lang="fi-FI" dirty="0" smtClean="0"/>
              <a:t>Kuitenkin silloin, kun kokelas suorittaa kaksi lyhyeen oppimäärään perustuvaa kielikoetta samana päivänä, hänellä on niiden suorittamiseen aikaa yhteensä kahdeksan tuntia. </a:t>
            </a:r>
          </a:p>
          <a:p>
            <a:endParaRPr lang="fi-FI" dirty="0"/>
          </a:p>
        </p:txBody>
      </p:sp>
    </p:spTree>
    <p:extLst>
      <p:ext uri="{BB962C8B-B14F-4D97-AF65-F5344CB8AC3E}">
        <p14:creationId xmlns:p14="http://schemas.microsoft.com/office/powerpoint/2010/main" val="42594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Tutkinnon suorittaminen hylätyllä kokeella (kompensaatio)</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Ylioppilastutkinto tulee suoritetuksi tutkintoon vaadittavassa kokeessa annetun hylätyn arvosanan estämättä, jos kokelaan suorittamien muiden kokeiden arvosanat osoittavat lukiokoulutuksen opetussuunnitelman mukaisia tietoja ja taitoja sekä riittävää kypsyyttä eikä kokelas ole kirjallisesti kieltänyt hylätyn arvosanan merkitsemistä todistukseen. Menettelyä kutsutaan kompensaatioksi. </a:t>
            </a:r>
          </a:p>
          <a:p>
            <a:r>
              <a:rPr lang="fi-FI" dirty="0" smtClean="0"/>
              <a:t>Vain yhden hylätyn kokeen voi kompensoida. Kompensaatio voi kohdistua vain tutkintoon vaadittavaan kokeeseen. Hylättyjä ylimääräisiä kokeita ei kompensoida.</a:t>
            </a:r>
          </a:p>
          <a:p>
            <a:r>
              <a:rPr lang="fi-FI" dirty="0" smtClean="0"/>
              <a:t>Tutkinto ei voi kuitenkaan tulla hyväksytyksi, jos koe on hylätty järjestyksen rikkomisen tai vilpillisen menettelyn vuoksi tai jos kokelas ei ole saapunut kokeeseen tai jättänyt koesuoritusta arvosteltavaksi.</a:t>
            </a:r>
          </a:p>
          <a:p>
            <a:r>
              <a:rPr lang="fi-FI" dirty="0" smtClean="0"/>
              <a:t>Ellei kokelas halua kompensaatiota suoritettavan, hänen on annettava asiasta kirjallinen ilmoitus lukiolle, joka toimittaa sen edelleen lautakunnalle. Ilmoituksen on oltava lautakunnassa kevään tutkinnossa viimeistään 5. toukokuuta ja syksyn tutkinnossa viimeistään 4. marraskuuta.</a:t>
            </a:r>
            <a:endParaRPr lang="fi-FI" dirty="0"/>
          </a:p>
        </p:txBody>
      </p:sp>
    </p:spTree>
    <p:extLst>
      <p:ext uri="{BB962C8B-B14F-4D97-AF65-F5344CB8AC3E}">
        <p14:creationId xmlns:p14="http://schemas.microsoft.com/office/powerpoint/2010/main" val="13919273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Kokelas ei saa poistua koetilaisuudesta ennen klo 12:ta. Jos kokelas kiellosta huolimatta poistuu koetilaisuudesta ennen klo 12:ta, lukion on välittömästi ilmoitettava siitä lautakunnalle. </a:t>
            </a:r>
          </a:p>
          <a:p>
            <a:r>
              <a:rPr lang="fi-FI" dirty="0" smtClean="0"/>
              <a:t>Myös silloin, jos kokelas äkillisesti sairastuu koetilaisuudessa, on lautakuntaan ilmoitettava asiasta. Sairaustapauksessa lukion on huolehdittava kokelaan valvonnasta klo 12:een asti. </a:t>
            </a:r>
          </a:p>
          <a:p>
            <a:r>
              <a:rPr lang="fi-FI" dirty="0" smtClean="0"/>
              <a:t>Jos kokelas myöhästyy kokeesta mutta saapuu paikalle ennen klo 10:tä, hänen voidaan sallia osallistua kokeeseen. Koepöytäkirjaan merkitään aika, jolloin hän on aloittanut kokeen suorittamisen, sekä myöhästymisen syy. </a:t>
            </a:r>
          </a:p>
          <a:p>
            <a:r>
              <a:rPr lang="fi-FI" dirty="0" smtClean="0"/>
              <a:t>Jos myöhästynyt kokelas saapuu paikalle vasta klo 10:n jälkeen, on lukion syytä neuvotella kokeeseen osallistumisesta puhelimitse lautakunnan kanslian kanssa.</a:t>
            </a:r>
            <a:endParaRPr lang="fi-FI" dirty="0"/>
          </a:p>
        </p:txBody>
      </p:sp>
    </p:spTree>
    <p:extLst>
      <p:ext uri="{BB962C8B-B14F-4D97-AF65-F5344CB8AC3E}">
        <p14:creationId xmlns:p14="http://schemas.microsoft.com/office/powerpoint/2010/main" val="30165063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Myöhästyneen kokelaan koe päättyy samaan aikaan kuin muidenkin kokelaiden. Jos myöhästymisen syy on kuitenkin ollut kokelaasta täysin riippumaton, voi lukio neuvotella koeajan jatkamisesta lautakunnan kanslian kanssa. </a:t>
            </a:r>
          </a:p>
          <a:p>
            <a:r>
              <a:rPr lang="fi-FI" dirty="0" smtClean="0"/>
              <a:t>Jos kokeen suorittaminen keskeytyy kokelaasta riippumattoman teknisen syyn vuoksi, hyvitetään menetetty koeaika kokelaalle. Menetetyksi koeajaksi lasketaan aika siitä, kun valvoja on todennut ongelmatilanteen aina siihen saakka, kun kokelas pääsee jatkamaan koetta. Keskeytyksen aikana kokelas ei saa tehdä muistiinpanoja tai muulla tavalla jatkaa kokeen suorittamista.</a:t>
            </a:r>
            <a:endParaRPr lang="fi-FI" dirty="0"/>
          </a:p>
        </p:txBody>
      </p:sp>
    </p:spTree>
    <p:extLst>
      <p:ext uri="{BB962C8B-B14F-4D97-AF65-F5344CB8AC3E}">
        <p14:creationId xmlns:p14="http://schemas.microsoft.com/office/powerpoint/2010/main" val="34931383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Kokeen päätyttyä</a:t>
            </a:r>
            <a:endParaRPr lang="fi-FI" dirty="0"/>
          </a:p>
        </p:txBody>
      </p:sp>
      <p:sp>
        <p:nvSpPr>
          <p:cNvPr id="3" name="Sisällön paikkamerkki 2"/>
          <p:cNvSpPr>
            <a:spLocks noGrp="1"/>
          </p:cNvSpPr>
          <p:nvPr>
            <p:ph idx="1"/>
          </p:nvPr>
        </p:nvSpPr>
        <p:spPr/>
        <p:txBody>
          <a:bodyPr/>
          <a:lstStyle/>
          <a:p>
            <a:r>
              <a:rPr lang="fi-FI" dirty="0" smtClean="0"/>
              <a:t>Päätettyään kokeen suorittamisen kokelas irrottaa USB-muistin tietokoneestaan ja toimittaa sen valvojalle. </a:t>
            </a:r>
          </a:p>
          <a:p>
            <a:r>
              <a:rPr lang="fi-FI" dirty="0" smtClean="0"/>
              <a:t>Kokelas luovuttaa valvojalle mahdolliset kokeessa käyttämänsä luonnospaperit ehjinä. </a:t>
            </a:r>
            <a:endParaRPr lang="fi-FI" dirty="0"/>
          </a:p>
        </p:txBody>
      </p:sp>
    </p:spTree>
    <p:extLst>
      <p:ext uri="{BB962C8B-B14F-4D97-AF65-F5344CB8AC3E}">
        <p14:creationId xmlns:p14="http://schemas.microsoft.com/office/powerpoint/2010/main" val="34665665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normAutofit/>
          </a:bodyPr>
          <a:lstStyle/>
          <a:p>
            <a:r>
              <a:rPr lang="fi-FI" dirty="0" smtClean="0"/>
              <a:t>Tietoa kokelaille </a:t>
            </a:r>
            <a:r>
              <a:rPr lang="fi-FI" dirty="0" smtClean="0">
                <a:hlinkClick r:id="rId2"/>
              </a:rPr>
              <a:t>https://www.ylioppilastutkinto.fi/ylioppilastutkinto/kokelaille</a:t>
            </a:r>
            <a:endParaRPr lang="fi-FI" dirty="0" smtClean="0"/>
          </a:p>
          <a:p>
            <a:r>
              <a:rPr lang="fi-FI" dirty="0" smtClean="0"/>
              <a:t>Digitaalinen ylioppilaskoe – ohje kokelaille </a:t>
            </a:r>
            <a:r>
              <a:rPr lang="fi-FI" dirty="0" smtClean="0">
                <a:hlinkClick r:id="rId3"/>
              </a:rPr>
              <a:t>https://www.ylioppilastutkinto.fi/ylioppilastutkinto/kokelaille/kokelaan-ohje</a:t>
            </a:r>
            <a:endParaRPr lang="fi-FI" dirty="0" smtClean="0"/>
          </a:p>
          <a:p>
            <a:r>
              <a:rPr lang="fi-FI" dirty="0" smtClean="0"/>
              <a:t>Kevään 2022 tutkintouudistus </a:t>
            </a:r>
            <a:r>
              <a:rPr lang="fi-FI" dirty="0" smtClean="0">
                <a:hlinkClick r:id="rId4"/>
              </a:rPr>
              <a:t>https://www.ylioppilastutkinto.fi/ylioppilastutkinto/k2022-tutkintouudistus</a:t>
            </a:r>
            <a:endParaRPr lang="fi-FI" dirty="0" smtClean="0"/>
          </a:p>
          <a:p>
            <a:r>
              <a:rPr lang="fi-FI" dirty="0" smtClean="0"/>
              <a:t>Tuleeko sinusta ylioppilas? </a:t>
            </a:r>
            <a:r>
              <a:rPr lang="fi-FI" dirty="0" smtClean="0">
                <a:hlinkClick r:id="rId5"/>
              </a:rPr>
              <a:t>https://ilmo.ylioppilastutkinto.fi/fi</a:t>
            </a:r>
            <a:endParaRPr lang="fi-FI" dirty="0" smtClean="0"/>
          </a:p>
          <a:p>
            <a:endParaRPr lang="fi-FI" dirty="0"/>
          </a:p>
          <a:p>
            <a:r>
              <a:rPr lang="fi-FI" dirty="0" smtClean="0"/>
              <a:t>Koulun </a:t>
            </a:r>
            <a:r>
              <a:rPr lang="fi-FI" dirty="0" err="1" smtClean="0"/>
              <a:t>pedanet</a:t>
            </a:r>
            <a:r>
              <a:rPr lang="fi-FI" dirty="0" smtClean="0"/>
              <a:t>-sivut: YO-kokeet</a:t>
            </a:r>
          </a:p>
          <a:p>
            <a:r>
              <a:rPr lang="fi-FI" dirty="0">
                <a:hlinkClick r:id="rId6"/>
              </a:rPr>
              <a:t>https://</a:t>
            </a:r>
            <a:r>
              <a:rPr lang="fi-FI" dirty="0" smtClean="0">
                <a:hlinkClick r:id="rId6"/>
              </a:rPr>
              <a:t>peda.net/inari/inarin-kunna-koulut/ivalon-lukio/yo-kokeet</a:t>
            </a:r>
            <a:endParaRPr lang="fi-FI" dirty="0" smtClean="0"/>
          </a:p>
          <a:p>
            <a:endParaRPr lang="fi-FI" dirty="0" smtClean="0"/>
          </a:p>
          <a:p>
            <a:endParaRPr lang="fi-FI" dirty="0"/>
          </a:p>
        </p:txBody>
      </p:sp>
    </p:spTree>
    <p:extLst>
      <p:ext uri="{BB962C8B-B14F-4D97-AF65-F5344CB8AC3E}">
        <p14:creationId xmlns:p14="http://schemas.microsoft.com/office/powerpoint/2010/main" val="199445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Jos kokelas on suorittanut tutkintoon vaadittavista viidestä kokeesta yhden kokeen hylätyllä arvosanalla ja neljä hyväksytyllä arvosanalla, hän saa näistä neljästä kokeesta kompensaatiopisteitä arvosanojen perusteella seuraavasti: </a:t>
            </a:r>
          </a:p>
          <a:p>
            <a:pPr lvl="1"/>
            <a:r>
              <a:rPr lang="fi-FI" dirty="0" smtClean="0"/>
              <a:t>L		laudatur 7</a:t>
            </a:r>
          </a:p>
          <a:p>
            <a:pPr lvl="1"/>
            <a:r>
              <a:rPr lang="fi-FI" dirty="0" smtClean="0"/>
              <a:t>E		</a:t>
            </a:r>
            <a:r>
              <a:rPr lang="fi-FI" dirty="0" err="1" smtClean="0"/>
              <a:t>eximia</a:t>
            </a:r>
            <a:r>
              <a:rPr lang="fi-FI" dirty="0" smtClean="0"/>
              <a:t> </a:t>
            </a:r>
            <a:r>
              <a:rPr lang="fi-FI" dirty="0" err="1" smtClean="0"/>
              <a:t>cum</a:t>
            </a:r>
            <a:r>
              <a:rPr lang="fi-FI" dirty="0" smtClean="0"/>
              <a:t> laude approbatur 6 </a:t>
            </a:r>
          </a:p>
          <a:p>
            <a:pPr lvl="1"/>
            <a:r>
              <a:rPr lang="fi-FI" dirty="0" smtClean="0"/>
              <a:t>M		magna </a:t>
            </a:r>
            <a:r>
              <a:rPr lang="fi-FI" dirty="0" err="1" smtClean="0"/>
              <a:t>cum</a:t>
            </a:r>
            <a:r>
              <a:rPr lang="fi-FI" dirty="0" smtClean="0"/>
              <a:t> laude approbatur 5 </a:t>
            </a:r>
          </a:p>
          <a:p>
            <a:pPr lvl="1"/>
            <a:r>
              <a:rPr lang="fi-FI" dirty="0" smtClean="0"/>
              <a:t>C		</a:t>
            </a:r>
            <a:r>
              <a:rPr lang="fi-FI" dirty="0" err="1" smtClean="0"/>
              <a:t>cum</a:t>
            </a:r>
            <a:r>
              <a:rPr lang="fi-FI" dirty="0" smtClean="0"/>
              <a:t> laude approbatur 4 </a:t>
            </a:r>
          </a:p>
          <a:p>
            <a:pPr lvl="1"/>
            <a:r>
              <a:rPr lang="fi-FI" dirty="0" smtClean="0"/>
              <a:t>B		</a:t>
            </a:r>
            <a:r>
              <a:rPr lang="fi-FI" dirty="0" err="1" smtClean="0"/>
              <a:t>lubenter</a:t>
            </a:r>
            <a:r>
              <a:rPr lang="fi-FI" dirty="0" smtClean="0"/>
              <a:t> approbatur 3 ja </a:t>
            </a:r>
          </a:p>
          <a:p>
            <a:pPr lvl="1"/>
            <a:r>
              <a:rPr lang="fi-FI" dirty="0" smtClean="0"/>
              <a:t>A		approbatur 2</a:t>
            </a:r>
          </a:p>
          <a:p>
            <a:pPr marL="0" indent="0">
              <a:buNone/>
            </a:pPr>
            <a:endParaRPr lang="fi-FI" dirty="0"/>
          </a:p>
        </p:txBody>
      </p:sp>
    </p:spTree>
    <p:extLst>
      <p:ext uri="{BB962C8B-B14F-4D97-AF65-F5344CB8AC3E}">
        <p14:creationId xmlns:p14="http://schemas.microsoft.com/office/powerpoint/2010/main" val="110584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Kokelaan saamat kompensaatiopisteet lasketaan yhteen, ja 10 kompensaatiopistettä kompensoi hylätyn arvosanan. </a:t>
            </a:r>
          </a:p>
          <a:p>
            <a:r>
              <a:rPr lang="fi-FI" dirty="0" smtClean="0"/>
              <a:t>Jos kokelas on suorittanut enemmän kuin viisi koetta, hänelle otetaan kompensaatiopisteiden laskemisessa huomioon tutkintoon vaadittavista kokeista ne neljä koetta, jotka tuottavat korkeimman kompensaatiopistesumman. </a:t>
            </a:r>
          </a:p>
          <a:p>
            <a:r>
              <a:rPr lang="fi-FI" dirty="0" smtClean="0"/>
              <a:t>Ylimääräisistä kokeista ei anneta kompensaatiopisteitä.</a:t>
            </a:r>
          </a:p>
          <a:p>
            <a:endParaRPr lang="fi-FI" dirty="0"/>
          </a:p>
        </p:txBody>
      </p:sp>
    </p:spTree>
    <p:extLst>
      <p:ext uri="{BB962C8B-B14F-4D97-AF65-F5344CB8AC3E}">
        <p14:creationId xmlns:p14="http://schemas.microsoft.com/office/powerpoint/2010/main" val="68032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kompensaatiosta</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2777640984"/>
              </p:ext>
            </p:extLst>
          </p:nvPr>
        </p:nvGraphicFramePr>
        <p:xfrm>
          <a:off x="1023938" y="2286000"/>
          <a:ext cx="9720264" cy="1554480"/>
        </p:xfrm>
        <a:graphic>
          <a:graphicData uri="http://schemas.openxmlformats.org/drawingml/2006/table">
            <a:tbl>
              <a:tblPr firstRow="1" bandRow="1">
                <a:tableStyleId>{5C22544A-7EE6-4342-B048-85BDC9FD1C3A}</a:tableStyleId>
              </a:tblPr>
              <a:tblGrid>
                <a:gridCol w="3240088">
                  <a:extLst>
                    <a:ext uri="{9D8B030D-6E8A-4147-A177-3AD203B41FA5}">
                      <a16:colId xmlns:a16="http://schemas.microsoft.com/office/drawing/2014/main" val="1221506926"/>
                    </a:ext>
                  </a:extLst>
                </a:gridCol>
                <a:gridCol w="3240088">
                  <a:extLst>
                    <a:ext uri="{9D8B030D-6E8A-4147-A177-3AD203B41FA5}">
                      <a16:colId xmlns:a16="http://schemas.microsoft.com/office/drawing/2014/main" val="2310076975"/>
                    </a:ext>
                  </a:extLst>
                </a:gridCol>
                <a:gridCol w="3240088">
                  <a:extLst>
                    <a:ext uri="{9D8B030D-6E8A-4147-A177-3AD203B41FA5}">
                      <a16:colId xmlns:a16="http://schemas.microsoft.com/office/drawing/2014/main" val="616220401"/>
                    </a:ext>
                  </a:extLst>
                </a:gridCol>
              </a:tblGrid>
              <a:tr h="370840">
                <a:tc>
                  <a:txBody>
                    <a:bodyPr/>
                    <a:lstStyle/>
                    <a:p>
                      <a:r>
                        <a:rPr lang="fi-FI" dirty="0" smtClean="0"/>
                        <a:t>Arvosana</a:t>
                      </a:r>
                      <a:endParaRPr lang="fi-FI" dirty="0"/>
                    </a:p>
                  </a:txBody>
                  <a:tcPr marL="84524" marR="84524"/>
                </a:tc>
                <a:tc>
                  <a:txBody>
                    <a:bodyPr/>
                    <a:lstStyle/>
                    <a:p>
                      <a:r>
                        <a:rPr lang="fi-FI" dirty="0" smtClean="0"/>
                        <a:t>Tarvittavat kompensaatiopisteet</a:t>
                      </a:r>
                      <a:endParaRPr lang="fi-FI" dirty="0"/>
                    </a:p>
                  </a:txBody>
                  <a:tcPr marL="84524" marR="84524"/>
                </a:tc>
                <a:tc>
                  <a:txBody>
                    <a:bodyPr/>
                    <a:lstStyle/>
                    <a:p>
                      <a:r>
                        <a:rPr lang="fi-FI" dirty="0" smtClean="0"/>
                        <a:t>Suorittanut</a:t>
                      </a:r>
                      <a:r>
                        <a:rPr lang="fi-FI" baseline="0" dirty="0" smtClean="0"/>
                        <a:t> neljä muuta tutkintoon vaadittavaa koetta esim.</a:t>
                      </a:r>
                      <a:endParaRPr lang="fi-FI" dirty="0"/>
                    </a:p>
                  </a:txBody>
                  <a:tcPr marL="84524" marR="84524"/>
                </a:tc>
                <a:extLst>
                  <a:ext uri="{0D108BD9-81ED-4DB2-BD59-A6C34878D82A}">
                    <a16:rowId xmlns:a16="http://schemas.microsoft.com/office/drawing/2014/main" val="2099756675"/>
                  </a:ext>
                </a:extLst>
              </a:tr>
              <a:tr h="370840">
                <a:tc>
                  <a:txBody>
                    <a:bodyPr/>
                    <a:lstStyle/>
                    <a:p>
                      <a:r>
                        <a:rPr lang="fi-FI" dirty="0" smtClean="0"/>
                        <a:t>i</a:t>
                      </a:r>
                      <a:endParaRPr lang="fi-FI" dirty="0"/>
                    </a:p>
                  </a:txBody>
                  <a:tcPr marL="84524" marR="84524"/>
                </a:tc>
                <a:tc>
                  <a:txBody>
                    <a:bodyPr/>
                    <a:lstStyle/>
                    <a:p>
                      <a:r>
                        <a:rPr lang="fi-FI" dirty="0" smtClean="0"/>
                        <a:t>10</a:t>
                      </a:r>
                      <a:endParaRPr lang="fi-FI" dirty="0"/>
                    </a:p>
                  </a:txBody>
                  <a:tcPr marL="84524" marR="84524"/>
                </a:tc>
                <a:tc>
                  <a:txBody>
                    <a:bodyPr/>
                    <a:lstStyle/>
                    <a:p>
                      <a:r>
                        <a:rPr lang="fi-FI" dirty="0" smtClean="0"/>
                        <a:t>i</a:t>
                      </a:r>
                      <a:r>
                        <a:rPr lang="fi-FI" baseline="0" dirty="0" smtClean="0"/>
                        <a:t> ja AABB (2+2+3+3)</a:t>
                      </a:r>
                    </a:p>
                    <a:p>
                      <a:r>
                        <a:rPr lang="fi-FI" baseline="0" dirty="0" smtClean="0"/>
                        <a:t>I ja AAAC (2+2+2+4)</a:t>
                      </a:r>
                      <a:endParaRPr lang="fi-FI" dirty="0"/>
                    </a:p>
                  </a:txBody>
                  <a:tcPr marL="84524" marR="84524"/>
                </a:tc>
                <a:extLst>
                  <a:ext uri="{0D108BD9-81ED-4DB2-BD59-A6C34878D82A}">
                    <a16:rowId xmlns:a16="http://schemas.microsoft.com/office/drawing/2014/main" val="2317198867"/>
                  </a:ext>
                </a:extLst>
              </a:tr>
            </a:tbl>
          </a:graphicData>
        </a:graphic>
      </p:graphicFrame>
    </p:spTree>
    <p:extLst>
      <p:ext uri="{BB962C8B-B14F-4D97-AF65-F5344CB8AC3E}">
        <p14:creationId xmlns:p14="http://schemas.microsoft.com/office/powerpoint/2010/main" val="3368230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i">
  <a:themeElements>
    <a:clrScheme name="Integraal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i">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i">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371</TotalTime>
  <Words>4858</Words>
  <Application>Microsoft Office PowerPoint</Application>
  <PresentationFormat>Laajakuva</PresentationFormat>
  <Paragraphs>282</Paragraphs>
  <Slides>63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63</vt:i4>
      </vt:variant>
    </vt:vector>
  </HeadingPairs>
  <TitlesOfParts>
    <vt:vector size="67" baseType="lpstr">
      <vt:lpstr>Tw Cen MT</vt:lpstr>
      <vt:lpstr>Tw Cen MT Condensed</vt:lpstr>
      <vt:lpstr>Wingdings 3</vt:lpstr>
      <vt:lpstr>Integraali</vt:lpstr>
      <vt:lpstr>Ylioppilastutkintolautakunnan yleiset määräykset ja ohjeet</vt:lpstr>
      <vt:lpstr>Tutkinnon suorittaminen</vt:lpstr>
      <vt:lpstr>Tutkinnon aineyhdistelmät</vt:lpstr>
      <vt:lpstr>PowerPoint-esitys</vt:lpstr>
      <vt:lpstr>Tutkinnon aloittaminen uudelleen hylätyn tutkinnon jälkeen</vt:lpstr>
      <vt:lpstr>Tutkinnon suorittaminen hylätyllä kokeella (kompensaatio)</vt:lpstr>
      <vt:lpstr>PowerPoint-esitys</vt:lpstr>
      <vt:lpstr>PowerPoint-esitys</vt:lpstr>
      <vt:lpstr>Esimerkkejä kompensaatiosta</vt:lpstr>
      <vt:lpstr>Ylioppilastutkintoon vaadittavien opintojen valmistumisesta ilmoittaminen</vt:lpstr>
      <vt:lpstr>Kokeet</vt:lpstr>
      <vt:lpstr>Äidinkielen ja kirjallisuuden koe </vt:lpstr>
      <vt:lpstr>PowerPoint-esitys</vt:lpstr>
      <vt:lpstr> Toisen kotimaisen kielen koe</vt:lpstr>
      <vt:lpstr>PowerPoint-esitys</vt:lpstr>
      <vt:lpstr> Vieraiden kielten koe</vt:lpstr>
      <vt:lpstr>PowerPoint-esitys</vt:lpstr>
      <vt:lpstr> Matematiikan koe</vt:lpstr>
      <vt:lpstr>Reaaliaineiden kokeet</vt:lpstr>
      <vt:lpstr>Osallistumisoikeus</vt:lpstr>
      <vt:lpstr>Osallistumisoikeuden tarkistaminen</vt:lpstr>
      <vt:lpstr>Hyväksytyn kokeen uusiminen ja tutkinnon täydentäminen</vt:lpstr>
      <vt:lpstr> Hylätyn kokeen uusiminen</vt:lpstr>
      <vt:lpstr> Ilmoittautuminen</vt:lpstr>
      <vt:lpstr>PowerPoint-esitys</vt:lpstr>
      <vt:lpstr> Ilmoittautumisen sitovuus</vt:lpstr>
      <vt:lpstr>Ilmoittautumisen peruuttaminen ja mitätöinti</vt:lpstr>
      <vt:lpstr>PowerPoint-esitys</vt:lpstr>
      <vt:lpstr>Ilmoittautuminen määräajan päätyttyä</vt:lpstr>
      <vt:lpstr>Koetarvikkeet ja koesuoritukset </vt:lpstr>
      <vt:lpstr>PowerPoint-esitys</vt:lpstr>
      <vt:lpstr>Muut tarvikkeet ja apuvälineet</vt:lpstr>
      <vt:lpstr>Koesuoritukset ja suoritusten luonnokset </vt:lpstr>
      <vt:lpstr>Vilppi ja tutkintojärjestyksen rikkominen </vt:lpstr>
      <vt:lpstr>PowerPoint-esitys</vt:lpstr>
      <vt:lpstr>PowerPoint-esitys</vt:lpstr>
      <vt:lpstr>PowerPoint-esitys</vt:lpstr>
      <vt:lpstr>PowerPoint-esitys</vt:lpstr>
      <vt:lpstr>PowerPoint-esitys</vt:lpstr>
      <vt:lpstr>PowerPoint-esitys</vt:lpstr>
      <vt:lpstr>PowerPoint-esitys</vt:lpstr>
      <vt:lpstr>PowerPoint-esitys</vt:lpstr>
      <vt:lpstr>Koesuoritusten arvostelu</vt:lpstr>
      <vt:lpstr> Alustava arvostelu </vt:lpstr>
      <vt:lpstr>Lopullinen arvostelu ja tulosten julkaisemine</vt:lpstr>
      <vt:lpstr>Koesuoritusta heikentävän syyn huomioon ottaminen arvostelussa </vt:lpstr>
      <vt:lpstr>Tarkistuspyyntö</vt:lpstr>
      <vt:lpstr>Oikaisuvaatimus </vt:lpstr>
      <vt:lpstr>PowerPoint-esitys</vt:lpstr>
      <vt:lpstr>PowerPoint-esitys</vt:lpstr>
      <vt:lpstr>PowerPoint-esitys</vt:lpstr>
      <vt:lpstr>Arvostelua koskevien tietojen antaminen</vt:lpstr>
      <vt:lpstr>Nimi- ja suoritustietojen luovuttaminen </vt:lpstr>
      <vt:lpstr>PowerPoint-esitys</vt:lpstr>
      <vt:lpstr>Todistukset </vt:lpstr>
      <vt:lpstr>Digitaalinen todistus</vt:lpstr>
      <vt:lpstr>Tutkintomaksut</vt:lpstr>
      <vt:lpstr>PowerPoint-esitys</vt:lpstr>
      <vt:lpstr>Koeaika </vt:lpstr>
      <vt:lpstr>PowerPoint-esitys</vt:lpstr>
      <vt:lpstr>PowerPoint-esitys</vt:lpstr>
      <vt:lpstr>Kokeen päätyttyä</vt:lpstr>
      <vt:lpstr>PowerPoint-esitys</vt:lpstr>
    </vt:vector>
  </TitlesOfParts>
  <Company>Inarin 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Ylioppilastutkintolautakunnan yleiset määräykset ja ohjeet</dc:title>
  <dc:creator>Hynönen Ulla Inari</dc:creator>
  <cp:lastModifiedBy>Hynönen Ulla Inari</cp:lastModifiedBy>
  <cp:revision>10</cp:revision>
  <dcterms:created xsi:type="dcterms:W3CDTF">2022-05-05T14:29:02Z</dcterms:created>
  <dcterms:modified xsi:type="dcterms:W3CDTF">2023-05-12T06:34:10Z</dcterms:modified>
</cp:coreProperties>
</file>