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B84D-10A1-44B5-9C8E-794636B20632}" type="datetimeFigureOut">
              <a:rPr lang="fi-FI" smtClean="0"/>
              <a:t>20.9.2016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671-DDD5-4AC6-8316-0AA2B820BB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4057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B84D-10A1-44B5-9C8E-794636B20632}" type="datetimeFigureOut">
              <a:rPr lang="fi-FI" smtClean="0"/>
              <a:t>20.9.2016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671-DDD5-4AC6-8316-0AA2B820BB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021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B84D-10A1-44B5-9C8E-794636B20632}" type="datetimeFigureOut">
              <a:rPr lang="fi-FI" smtClean="0"/>
              <a:t>20.9.2016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671-DDD5-4AC6-8316-0AA2B820BB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6539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B84D-10A1-44B5-9C8E-794636B20632}" type="datetimeFigureOut">
              <a:rPr lang="fi-FI" smtClean="0"/>
              <a:t>20.9.2016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671-DDD5-4AC6-8316-0AA2B820BB55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4285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B84D-10A1-44B5-9C8E-794636B20632}" type="datetimeFigureOut">
              <a:rPr lang="fi-FI" smtClean="0"/>
              <a:t>20.9.2016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671-DDD5-4AC6-8316-0AA2B820BB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0574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B84D-10A1-44B5-9C8E-794636B20632}" type="datetimeFigureOut">
              <a:rPr lang="fi-FI" smtClean="0"/>
              <a:t>20.9.2016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671-DDD5-4AC6-8316-0AA2B820BB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6882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B84D-10A1-44B5-9C8E-794636B20632}" type="datetimeFigureOut">
              <a:rPr lang="fi-FI" smtClean="0"/>
              <a:t>20.9.2016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671-DDD5-4AC6-8316-0AA2B820BB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07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B84D-10A1-44B5-9C8E-794636B20632}" type="datetimeFigureOut">
              <a:rPr lang="fi-FI" smtClean="0"/>
              <a:t>20.9.2016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671-DDD5-4AC6-8316-0AA2B820BB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2920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B84D-10A1-44B5-9C8E-794636B20632}" type="datetimeFigureOut">
              <a:rPr lang="fi-FI" smtClean="0"/>
              <a:t>20.9.2016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671-DDD5-4AC6-8316-0AA2B820BB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7989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B84D-10A1-44B5-9C8E-794636B20632}" type="datetimeFigureOut">
              <a:rPr lang="fi-FI" smtClean="0"/>
              <a:t>20.9.2016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671-DDD5-4AC6-8316-0AA2B820BB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141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B84D-10A1-44B5-9C8E-794636B20632}" type="datetimeFigureOut">
              <a:rPr lang="fi-FI" smtClean="0"/>
              <a:t>20.9.2016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671-DDD5-4AC6-8316-0AA2B820BB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9735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B84D-10A1-44B5-9C8E-794636B20632}" type="datetimeFigureOut">
              <a:rPr lang="fi-FI" smtClean="0"/>
              <a:t>20.9.2016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671-DDD5-4AC6-8316-0AA2B820BB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819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B84D-10A1-44B5-9C8E-794636B20632}" type="datetimeFigureOut">
              <a:rPr lang="fi-FI" smtClean="0"/>
              <a:t>20.9.2016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671-DDD5-4AC6-8316-0AA2B820BB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7370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B84D-10A1-44B5-9C8E-794636B20632}" type="datetimeFigureOut">
              <a:rPr lang="fi-FI" smtClean="0"/>
              <a:t>20.9.2016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671-DDD5-4AC6-8316-0AA2B820BB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9372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B84D-10A1-44B5-9C8E-794636B20632}" type="datetimeFigureOut">
              <a:rPr lang="fi-FI" smtClean="0"/>
              <a:t>20.9.2016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671-DDD5-4AC6-8316-0AA2B820BB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9686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B84D-10A1-44B5-9C8E-794636B20632}" type="datetimeFigureOut">
              <a:rPr lang="fi-FI" smtClean="0"/>
              <a:t>20.9.2016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671-DDD5-4AC6-8316-0AA2B820BB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0190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B84D-10A1-44B5-9C8E-794636B20632}" type="datetimeFigureOut">
              <a:rPr lang="fi-FI" smtClean="0"/>
              <a:t>20.9.2016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671-DDD5-4AC6-8316-0AA2B820BB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398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682B84D-10A1-44B5-9C8E-794636B20632}" type="datetimeFigureOut">
              <a:rPr lang="fi-FI" smtClean="0"/>
              <a:t>20.9.2016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B8F1671-DDD5-4AC6-8316-0AA2B820BB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001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tYÖRAUHA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471" y="6243069"/>
            <a:ext cx="1629058" cy="43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21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65361" y="627996"/>
            <a:ext cx="10515600" cy="1325563"/>
          </a:xfrm>
        </p:spPr>
        <p:txBody>
          <a:bodyPr/>
          <a:lstStyle/>
          <a:p>
            <a:pPr algn="ctr"/>
            <a:r>
              <a:rPr lang="fi-FI" dirty="0" smtClean="0"/>
              <a:t>Mitä tarkoittaa työrauha?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71" y="2831425"/>
            <a:ext cx="2340840" cy="238837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705" y="3569385"/>
            <a:ext cx="2340840" cy="238837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732" y="2758997"/>
            <a:ext cx="2340840" cy="238837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460" y="6243069"/>
            <a:ext cx="1629058" cy="43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85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74414" y="808744"/>
            <a:ext cx="10515600" cy="1325563"/>
          </a:xfrm>
        </p:spPr>
        <p:txBody>
          <a:bodyPr/>
          <a:lstStyle/>
          <a:p>
            <a:pPr algn="ctr"/>
            <a:r>
              <a:rPr lang="fi-FI" dirty="0" smtClean="0"/>
              <a:t>Mitä tarkoittaa työrauhaongelma?</a:t>
            </a:r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1222218" y="2134307"/>
            <a:ext cx="94337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Tarkoittaa käytöstä, joka</a:t>
            </a:r>
          </a:p>
          <a:p>
            <a:endParaRPr lang="fi-FI" dirty="0"/>
          </a:p>
          <a:p>
            <a:pPr marL="285750" indent="-285750">
              <a:buFontTx/>
              <a:buChar char="-"/>
            </a:pPr>
            <a:r>
              <a:rPr lang="fi-FI" dirty="0" smtClean="0"/>
              <a:t>Häiritsee opetusta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Häiritsee toisen mahdollisuutta oppia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Loukkaa tai satuttaa toisia henkisesti tai ruumiillisesti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Tuhoaa omaisuutta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986" y="2060322"/>
            <a:ext cx="3270660" cy="3935013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460" y="6243069"/>
            <a:ext cx="1629058" cy="43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08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1267485" y="760491"/>
            <a:ext cx="756869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smtClean="0"/>
              <a:t>Laita silmät kiinni.</a:t>
            </a:r>
          </a:p>
          <a:p>
            <a:pPr algn="ctr"/>
            <a:r>
              <a:rPr lang="fi-FI" sz="2400" dirty="0" smtClean="0"/>
              <a:t>Laske otsa pulpettiin kiinni.</a:t>
            </a:r>
          </a:p>
          <a:p>
            <a:pPr algn="ctr"/>
            <a:r>
              <a:rPr lang="fi-FI" sz="2400" dirty="0" smtClean="0"/>
              <a:t>Ole hetki hiljaa paikallasi.</a:t>
            </a:r>
          </a:p>
          <a:p>
            <a:pPr algn="ctr"/>
            <a:endParaRPr lang="fi-FI" sz="2400" dirty="0" smtClean="0"/>
          </a:p>
          <a:p>
            <a:pPr algn="ctr"/>
            <a:r>
              <a:rPr lang="fi-FI" sz="2400" dirty="0" smtClean="0"/>
              <a:t>Pidä pääsi vielä pulpetissa kiinni.</a:t>
            </a:r>
          </a:p>
          <a:p>
            <a:pPr algn="ctr"/>
            <a:r>
              <a:rPr lang="fi-FI" sz="2400" dirty="0" smtClean="0"/>
              <a:t>Nosta käsi ylös, jos olet sitä mieltä että luokassamme on työrauhaongelmia.</a:t>
            </a:r>
          </a:p>
          <a:p>
            <a:pPr algn="ctr"/>
            <a:endParaRPr lang="fi-FI" sz="2400" dirty="0"/>
          </a:p>
          <a:p>
            <a:pPr algn="ctr"/>
            <a:r>
              <a:rPr lang="fi-FI" sz="2400" dirty="0" smtClean="0"/>
              <a:t>Laske kätesi alas.</a:t>
            </a:r>
          </a:p>
          <a:p>
            <a:pPr algn="ctr"/>
            <a:r>
              <a:rPr lang="fi-FI" sz="2400" dirty="0" smtClean="0"/>
              <a:t>Nosta pääsi hiljalleen ylös.</a:t>
            </a:r>
          </a:p>
          <a:p>
            <a:pPr algn="ctr"/>
            <a:r>
              <a:rPr lang="fi-FI" sz="2400" dirty="0" smtClean="0"/>
              <a:t>Avaa silmät.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460" y="6243069"/>
            <a:ext cx="1629058" cy="43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07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1618" y="301751"/>
            <a:ext cx="10515600" cy="1325563"/>
          </a:xfrm>
        </p:spPr>
        <p:txBody>
          <a:bodyPr/>
          <a:lstStyle/>
          <a:p>
            <a:pPr algn="ctr"/>
            <a:r>
              <a:rPr lang="fi-FI" dirty="0" smtClean="0"/>
              <a:t>Mitä siis teemme?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10515600" cy="2112632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Muistuttelemme Pro Koulun periaatteet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Harjoittelemme toivotun laista käyttäytymistä.</a:t>
            </a:r>
          </a:p>
          <a:p>
            <a:pPr marL="0" indent="0">
              <a:buNone/>
            </a:pPr>
            <a:r>
              <a:rPr lang="fi-FI" dirty="0" smtClean="0"/>
              <a:t>Harjoittelemme ei-toivotun laista käyttäytymistä.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460" y="6243069"/>
            <a:ext cx="1629058" cy="435416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77" y="4013512"/>
            <a:ext cx="3263020" cy="24472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kstiruutu 6"/>
          <p:cNvSpPr txBox="1"/>
          <p:nvPr/>
        </p:nvSpPr>
        <p:spPr>
          <a:xfrm>
            <a:off x="4382631" y="4313814"/>
            <a:ext cx="5151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Työrauhan saavuttaminen on oikeaa joukkuepeliä, jossa opettaja toimii valmentajana ja oppilaat ovat joukkue.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1864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68" y="1690688"/>
            <a:ext cx="3393908" cy="309771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Opettajan tehtävät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4195527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i-FI" dirty="0" smtClean="0"/>
              <a:t>Ohjata ja opettaa</a:t>
            </a:r>
          </a:p>
          <a:p>
            <a:pPr>
              <a:buFontTx/>
              <a:buChar char="-"/>
            </a:pPr>
            <a:endParaRPr lang="fi-FI" dirty="0"/>
          </a:p>
          <a:p>
            <a:pPr>
              <a:buFontTx/>
              <a:buChar char="-"/>
            </a:pPr>
            <a:r>
              <a:rPr lang="fi-FI" dirty="0" smtClean="0"/>
              <a:t>Vastata kysymyksiin</a:t>
            </a:r>
          </a:p>
          <a:p>
            <a:pPr>
              <a:buFontTx/>
              <a:buChar char="-"/>
            </a:pPr>
            <a:endParaRPr lang="fi-FI" dirty="0"/>
          </a:p>
          <a:p>
            <a:pPr>
              <a:buFontTx/>
              <a:buChar char="-"/>
            </a:pPr>
            <a:r>
              <a:rPr lang="fi-FI" dirty="0" smtClean="0"/>
              <a:t>Selittää asioita eri tavoin</a:t>
            </a:r>
          </a:p>
          <a:p>
            <a:pPr>
              <a:buFontTx/>
              <a:buChar char="-"/>
            </a:pPr>
            <a:endParaRPr lang="fi-FI" dirty="0"/>
          </a:p>
          <a:p>
            <a:pPr>
              <a:buFontTx/>
              <a:buChar char="-"/>
            </a:pPr>
            <a:r>
              <a:rPr lang="fi-FI" dirty="0" smtClean="0"/>
              <a:t>Edetä sopivaa tahtia</a:t>
            </a:r>
          </a:p>
          <a:p>
            <a:pPr>
              <a:buFontTx/>
              <a:buChar char="-"/>
            </a:pPr>
            <a:endParaRPr lang="fi-FI" dirty="0"/>
          </a:p>
        </p:txBody>
      </p:sp>
      <p:sp>
        <p:nvSpPr>
          <p:cNvPr id="4" name="Sisällön paikkamerkki 2"/>
          <p:cNvSpPr txBox="1">
            <a:spLocks/>
          </p:cNvSpPr>
          <p:nvPr/>
        </p:nvSpPr>
        <p:spPr>
          <a:xfrm>
            <a:off x="7590576" y="1554886"/>
            <a:ext cx="41955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fi-FI" dirty="0" smtClean="0"/>
              <a:t>Johtaa luokkaa </a:t>
            </a:r>
          </a:p>
          <a:p>
            <a:pPr>
              <a:buFontTx/>
              <a:buChar char="-"/>
            </a:pPr>
            <a:endParaRPr lang="fi-FI" dirty="0" smtClean="0"/>
          </a:p>
          <a:p>
            <a:pPr>
              <a:buFontTx/>
              <a:buChar char="-"/>
            </a:pPr>
            <a:r>
              <a:rPr lang="fi-FI" dirty="0" smtClean="0"/>
              <a:t>Varmistaa, että sääntöjä noudatetaan</a:t>
            </a:r>
          </a:p>
          <a:p>
            <a:pPr>
              <a:buFontTx/>
              <a:buChar char="-"/>
            </a:pPr>
            <a:endParaRPr lang="fi-FI" dirty="0" smtClean="0"/>
          </a:p>
          <a:p>
            <a:pPr>
              <a:buFontTx/>
              <a:buChar char="-"/>
            </a:pPr>
            <a:r>
              <a:rPr lang="fi-FI" dirty="0" smtClean="0"/>
              <a:t>välittää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460" y="6243069"/>
            <a:ext cx="1629058" cy="43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0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3818" y="354701"/>
            <a:ext cx="10364451" cy="1596177"/>
          </a:xfrm>
        </p:spPr>
        <p:txBody>
          <a:bodyPr/>
          <a:lstStyle/>
          <a:p>
            <a:r>
              <a:rPr lang="fi-FI" dirty="0" smtClean="0"/>
              <a:t>Opettajan tehtäviä </a:t>
            </a:r>
            <a:r>
              <a:rPr lang="fi-FI" u="sng" dirty="0" smtClean="0"/>
              <a:t>EI OLE</a:t>
            </a:r>
            <a:endParaRPr lang="fi-FI" u="sng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Kohdella oppilaita epäreilulla tavalla</a:t>
            </a:r>
          </a:p>
          <a:p>
            <a:endParaRPr lang="fi-FI" dirty="0"/>
          </a:p>
          <a:p>
            <a:r>
              <a:rPr lang="fi-FI" dirty="0" smtClean="0"/>
              <a:t>Olla lastenvahtina</a:t>
            </a:r>
          </a:p>
          <a:p>
            <a:endParaRPr lang="fi-FI" dirty="0"/>
          </a:p>
          <a:p>
            <a:r>
              <a:rPr lang="fi-FI" dirty="0" smtClean="0"/>
              <a:t>Tehdä oppilaiden tehtäviä tai töitä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460" y="6243069"/>
            <a:ext cx="1629058" cy="435416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876" y="1339913"/>
            <a:ext cx="4161412" cy="426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58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070069"/>
            <a:ext cx="3263020" cy="326302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5177" y="229448"/>
            <a:ext cx="10364451" cy="1596177"/>
          </a:xfrm>
        </p:spPr>
        <p:txBody>
          <a:bodyPr/>
          <a:lstStyle/>
          <a:p>
            <a:r>
              <a:rPr lang="fi-FI" dirty="0" smtClean="0"/>
              <a:t>Oppilaan tehtävät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4838323" cy="4629496"/>
          </a:xfrm>
        </p:spPr>
        <p:txBody>
          <a:bodyPr/>
          <a:lstStyle/>
          <a:p>
            <a:pPr>
              <a:buFontTx/>
              <a:buChar char="-"/>
            </a:pPr>
            <a:r>
              <a:rPr lang="fi-FI" dirty="0" smtClean="0"/>
              <a:t>Oppia</a:t>
            </a:r>
          </a:p>
          <a:p>
            <a:pPr>
              <a:buFontTx/>
              <a:buChar char="-"/>
            </a:pPr>
            <a:endParaRPr lang="fi-FI" dirty="0"/>
          </a:p>
          <a:p>
            <a:pPr>
              <a:buFontTx/>
              <a:buChar char="-"/>
            </a:pPr>
            <a:r>
              <a:rPr lang="fi-FI" dirty="0" smtClean="0"/>
              <a:t>Kysyä, jos et ymmärrä</a:t>
            </a:r>
          </a:p>
          <a:p>
            <a:pPr>
              <a:buFontTx/>
              <a:buChar char="-"/>
            </a:pPr>
            <a:endParaRPr lang="fi-FI" dirty="0"/>
          </a:p>
          <a:p>
            <a:pPr>
              <a:buFontTx/>
              <a:buChar char="-"/>
            </a:pPr>
            <a:r>
              <a:rPr lang="fi-FI" dirty="0" smtClean="0"/>
              <a:t>Yrittää parhaansa</a:t>
            </a:r>
          </a:p>
          <a:p>
            <a:pPr>
              <a:buFontTx/>
              <a:buChar char="-"/>
            </a:pPr>
            <a:endParaRPr lang="fi-FI" dirty="0"/>
          </a:p>
          <a:p>
            <a:pPr>
              <a:buFontTx/>
              <a:buChar char="-"/>
            </a:pPr>
            <a:r>
              <a:rPr lang="fi-FI" dirty="0" smtClean="0"/>
              <a:t>Kertoa opettajalle, jos</a:t>
            </a:r>
          </a:p>
          <a:p>
            <a:pPr marL="0" indent="0">
              <a:buNone/>
            </a:pPr>
            <a:r>
              <a:rPr lang="fi-FI" dirty="0" smtClean="0"/>
              <a:t>”vauhti” on liian kova</a:t>
            </a:r>
            <a:endParaRPr lang="fi-FI" dirty="0"/>
          </a:p>
        </p:txBody>
      </p:sp>
      <p:sp>
        <p:nvSpPr>
          <p:cNvPr id="4" name="Sisällön paikkamerkki 2"/>
          <p:cNvSpPr txBox="1">
            <a:spLocks/>
          </p:cNvSpPr>
          <p:nvPr/>
        </p:nvSpPr>
        <p:spPr>
          <a:xfrm>
            <a:off x="6286878" y="1613573"/>
            <a:ext cx="4838323" cy="4629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fi-FI" dirty="0" smtClean="0"/>
              <a:t>Noudattaa sääntöjä</a:t>
            </a:r>
          </a:p>
          <a:p>
            <a:pPr>
              <a:buFontTx/>
              <a:buChar char="-"/>
            </a:pPr>
            <a:endParaRPr lang="fi-FI" dirty="0"/>
          </a:p>
          <a:p>
            <a:pPr>
              <a:buFontTx/>
              <a:buChar char="-"/>
            </a:pPr>
            <a:r>
              <a:rPr lang="fi-FI" dirty="0" smtClean="0"/>
              <a:t>Kertoa, jos tarvitset jotakin</a:t>
            </a:r>
          </a:p>
          <a:p>
            <a:pPr>
              <a:buFontTx/>
              <a:buChar char="-"/>
            </a:pPr>
            <a:endParaRPr lang="fi-FI" dirty="0" smtClean="0"/>
          </a:p>
          <a:p>
            <a:pPr>
              <a:buFontTx/>
              <a:buChar char="-"/>
            </a:pPr>
            <a:r>
              <a:rPr lang="fi-FI" dirty="0" smtClean="0"/>
              <a:t>Kuunnella opettajaa ja muita koulun aikuisia</a:t>
            </a:r>
          </a:p>
          <a:p>
            <a:pPr>
              <a:buFontTx/>
              <a:buChar char="-"/>
            </a:pP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460" y="6243069"/>
            <a:ext cx="1629058" cy="43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3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Oppilaan tehtävä </a:t>
            </a:r>
            <a:r>
              <a:rPr lang="fi-FI" u="sng" dirty="0" smtClean="0"/>
              <a:t>EI OLE</a:t>
            </a:r>
            <a:endParaRPr lang="fi-FI" u="sng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636071" y="2583144"/>
            <a:ext cx="5218568" cy="4095341"/>
          </a:xfrm>
        </p:spPr>
        <p:txBody>
          <a:bodyPr/>
          <a:lstStyle/>
          <a:p>
            <a:pPr>
              <a:buFontTx/>
              <a:buChar char="-"/>
            </a:pPr>
            <a:r>
              <a:rPr lang="fi-FI" dirty="0" smtClean="0"/>
              <a:t>Tehdä opettajan työtä</a:t>
            </a:r>
          </a:p>
          <a:p>
            <a:pPr>
              <a:buFontTx/>
              <a:buChar char="-"/>
            </a:pPr>
            <a:endParaRPr lang="fi-FI" dirty="0"/>
          </a:p>
          <a:p>
            <a:pPr>
              <a:buFontTx/>
              <a:buChar char="-"/>
            </a:pPr>
            <a:r>
              <a:rPr lang="fi-FI" dirty="0" smtClean="0"/>
              <a:t>Päättää toisen oppilaan puolesta</a:t>
            </a:r>
          </a:p>
          <a:p>
            <a:pPr>
              <a:buFontTx/>
              <a:buChar char="-"/>
            </a:pPr>
            <a:endParaRPr lang="fi-FI" dirty="0"/>
          </a:p>
          <a:p>
            <a:pPr>
              <a:buFontTx/>
              <a:buChar char="-"/>
            </a:pPr>
            <a:r>
              <a:rPr lang="fi-FI" dirty="0" smtClean="0"/>
              <a:t>Komentaa muita oppilaita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460" y="6243069"/>
            <a:ext cx="1629058" cy="435416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935" y="2150130"/>
            <a:ext cx="50927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29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sara">
  <a:themeElements>
    <a:clrScheme name="Pisar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Pisar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TM04033925[[fn=Pisara]]</Template>
  <TotalTime>15</TotalTime>
  <Words>190</Words>
  <Application>Microsoft Office PowerPoint</Application>
  <PresentationFormat>Laajakuva</PresentationFormat>
  <Paragraphs>67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Tw Cen MT</vt:lpstr>
      <vt:lpstr>Pisara</vt:lpstr>
      <vt:lpstr>tYÖRAUHA</vt:lpstr>
      <vt:lpstr>Mitä tarkoittaa työrauha?</vt:lpstr>
      <vt:lpstr>Mitä tarkoittaa työrauhaongelma?</vt:lpstr>
      <vt:lpstr>PowerPoint-esitys</vt:lpstr>
      <vt:lpstr>Mitä siis teemme?</vt:lpstr>
      <vt:lpstr>Opettajan tehtävät</vt:lpstr>
      <vt:lpstr>Opettajan tehtäviä EI OLE</vt:lpstr>
      <vt:lpstr>Oppilaan tehtävät</vt:lpstr>
      <vt:lpstr>Oppilaan tehtävä EI OLE</vt:lpstr>
    </vt:vector>
  </TitlesOfParts>
  <Company>PKMKV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Miinalainen Laura</dc:creator>
  <cp:lastModifiedBy>Miinalainen Laura</cp:lastModifiedBy>
  <cp:revision>4</cp:revision>
  <dcterms:created xsi:type="dcterms:W3CDTF">2016-09-20T11:16:43Z</dcterms:created>
  <dcterms:modified xsi:type="dcterms:W3CDTF">2016-09-20T11:32:02Z</dcterms:modified>
</cp:coreProperties>
</file>