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9" r:id="rId4"/>
    <p:sldId id="262"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B5608-2D08-4EFD-B0C9-A05C8E970420}" v="71" dt="2020-05-25T12:49:54.728"/>
    <p1510:client id="{4216B60F-B9AD-4793-9589-46DFDEE0AC50}" v="9" dt="2020-05-25T14:28:30.227"/>
    <p1510:client id="{95747CD2-FCF3-1827-46A3-C3B0968F6845}" v="360" dt="2020-05-25T13:08:49.845"/>
    <p1510:client id="{C0B8B8CF-5A61-FA4D-967B-8928F5F16394}" v="7" dt="2020-05-25T13:23:02.580"/>
    <p1510:client id="{FC1B8955-919A-A4B4-F3AF-C09309A2C0EE}" v="1" dt="2020-05-25T13:19:51.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i-FI"/>
              <a:t>Muokkaa ots. perustyyl. napsautt.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548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255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404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156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507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121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2817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1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275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846CE7D5-CF57-46EF-B807-FDD0502418D4}"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249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372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28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021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57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i-FI"/>
              <a:t>Muokkaa ots. perustyyl. napsautt.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846CE7D5-CF57-46EF-B807-FDD0502418D4}"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384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846CE7D5-CF57-46EF-B807-FDD0502418D4}"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090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5/26/2020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77847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1" y="4385066"/>
            <a:ext cx="10923638" cy="1317643"/>
          </a:xfrm>
        </p:spPr>
        <p:txBody>
          <a:bodyPr>
            <a:normAutofit/>
          </a:bodyPr>
          <a:lstStyle/>
          <a:p>
            <a:pPr algn="l">
              <a:lnSpc>
                <a:spcPct val="90000"/>
              </a:lnSpc>
            </a:pPr>
            <a:r>
              <a:rPr lang="en-US" sz="4200" dirty="0">
                <a:cs typeface="Calibri Light"/>
              </a:rPr>
              <a:t>PÄÄTTÖTYÖ 2020</a:t>
            </a:r>
            <a:br>
              <a:rPr lang="en-US" sz="4200" dirty="0">
                <a:cs typeface="Calibri Light"/>
              </a:rPr>
            </a:br>
            <a:r>
              <a:rPr lang="en-US" sz="4200" dirty="0">
                <a:cs typeface="Calibri Light"/>
              </a:rPr>
              <a:t>NUOTIO PAIKKA</a:t>
            </a:r>
          </a:p>
        </p:txBody>
      </p:sp>
      <p:sp>
        <p:nvSpPr>
          <p:cNvPr id="3" name="Subtitle 2"/>
          <p:cNvSpPr>
            <a:spLocks noGrp="1"/>
          </p:cNvSpPr>
          <p:nvPr>
            <p:ph type="subTitle" idx="1"/>
          </p:nvPr>
        </p:nvSpPr>
        <p:spPr>
          <a:xfrm>
            <a:off x="609601" y="5702709"/>
            <a:ext cx="10923638" cy="852470"/>
          </a:xfrm>
        </p:spPr>
        <p:txBody>
          <a:bodyPr vert="horz" lIns="91440" tIns="45720" rIns="91440" bIns="45720" rtlCol="0">
            <a:noAutofit/>
          </a:bodyPr>
          <a:lstStyle/>
          <a:p>
            <a:pPr algn="l">
              <a:lnSpc>
                <a:spcPct val="90000"/>
              </a:lnSpc>
            </a:pPr>
            <a:r>
              <a:rPr lang="en-US" sz="2400" dirty="0">
                <a:cs typeface="Calibri"/>
              </a:rPr>
              <a:t>TEKIJÄ:LALLI LAUTALA</a:t>
            </a:r>
          </a:p>
          <a:p>
            <a:pPr algn="l">
              <a:lnSpc>
                <a:spcPct val="90000"/>
              </a:lnSpc>
            </a:pPr>
            <a:r>
              <a:rPr lang="en-US" sz="2400" dirty="0">
                <a:cs typeface="Calibri"/>
              </a:rPr>
              <a:t>VALVOVA OPETTAJA:TIINAMARIA RUISAHO</a:t>
            </a:r>
          </a:p>
        </p:txBody>
      </p:sp>
      <p:sp>
        <p:nvSpPr>
          <p:cNvPr id="15" name="Rectangle 14">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9" name="Kuva 8" descr="Kuva, joka sisältää kohteen ruoho, ulko, rakennus, puinen&#10;&#10;Kuvaus luotu automaattisesti">
            <a:extLst>
              <a:ext uri="{FF2B5EF4-FFF2-40B4-BE49-F238E27FC236}">
                <a16:creationId xmlns:a16="http://schemas.microsoft.com/office/drawing/2014/main" id="{3F820805-7DFB-480F-8837-6A8D1E641B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31" r="2" b="6100"/>
          <a:stretch/>
        </p:blipFill>
        <p:spPr>
          <a:xfrm>
            <a:off x="20" y="3"/>
            <a:ext cx="6050260" cy="4091667"/>
          </a:xfrm>
          <a:prstGeom prst="rect">
            <a:avLst/>
          </a:prstGeom>
        </p:spPr>
      </p:pic>
      <p:pic>
        <p:nvPicPr>
          <p:cNvPr id="7" name="Kuva 6" descr="Kuva, joka sisältää kohteen ruoho, ulko, penkki, puisto&#10;&#10;Kuvaus luotu automaattisesti">
            <a:extLst>
              <a:ext uri="{FF2B5EF4-FFF2-40B4-BE49-F238E27FC236}">
                <a16:creationId xmlns:a16="http://schemas.microsoft.com/office/drawing/2014/main" id="{08006941-18F1-4A8C-823F-2CA3CADB29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36" r="2" b="6280"/>
          <a:stretch/>
        </p:blipFill>
        <p:spPr>
          <a:xfrm>
            <a:off x="6141719" y="-683"/>
            <a:ext cx="6050280" cy="4092348"/>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Otsikko 1">
            <a:extLst>
              <a:ext uri="{FF2B5EF4-FFF2-40B4-BE49-F238E27FC236}">
                <a16:creationId xmlns:a16="http://schemas.microsoft.com/office/drawing/2014/main" id="{93EDE138-4848-4AB9-8E55-9F48B95FC81E}"/>
              </a:ext>
            </a:extLst>
          </p:cNvPr>
          <p:cNvSpPr>
            <a:spLocks noGrp="1"/>
          </p:cNvSpPr>
          <p:nvPr>
            <p:ph type="title"/>
          </p:nvPr>
        </p:nvSpPr>
        <p:spPr>
          <a:xfrm>
            <a:off x="673754" y="643467"/>
            <a:ext cx="4203045" cy="1375608"/>
          </a:xfrm>
        </p:spPr>
        <p:txBody>
          <a:bodyPr anchor="ctr">
            <a:normAutofit/>
          </a:bodyPr>
          <a:lstStyle/>
          <a:p>
            <a:r>
              <a:rPr lang="fi-FI" b="1" dirty="0">
                <a:solidFill>
                  <a:schemeClr val="bg1"/>
                </a:solidFill>
              </a:rPr>
              <a:t>TIIVISTELMÄ</a:t>
            </a:r>
          </a:p>
        </p:txBody>
      </p:sp>
      <p:sp>
        <p:nvSpPr>
          <p:cNvPr id="3" name="Sisällön paikkamerkki 2">
            <a:extLst>
              <a:ext uri="{FF2B5EF4-FFF2-40B4-BE49-F238E27FC236}">
                <a16:creationId xmlns:a16="http://schemas.microsoft.com/office/drawing/2014/main" id="{A1751B1B-0D39-49C3-930E-D9955F3351E7}"/>
              </a:ext>
            </a:extLst>
          </p:cNvPr>
          <p:cNvSpPr>
            <a:spLocks noGrp="1"/>
          </p:cNvSpPr>
          <p:nvPr>
            <p:ph idx="1"/>
          </p:nvPr>
        </p:nvSpPr>
        <p:spPr>
          <a:xfrm>
            <a:off x="216674" y="2160590"/>
            <a:ext cx="4660126" cy="3440110"/>
          </a:xfrm>
        </p:spPr>
        <p:txBody>
          <a:bodyPr>
            <a:normAutofit/>
          </a:bodyPr>
          <a:lstStyle/>
          <a:p>
            <a:r>
              <a:rPr lang="fi-FI" sz="2400" dirty="0">
                <a:solidFill>
                  <a:schemeClr val="bg1"/>
                </a:solidFill>
              </a:rPr>
              <a:t>Tarkoituksena oli rakentaa perheelle nuotio paikka.</a:t>
            </a:r>
          </a:p>
          <a:p>
            <a:r>
              <a:rPr lang="fi-FI" sz="2400" dirty="0">
                <a:solidFill>
                  <a:schemeClr val="bg1"/>
                </a:solidFill>
              </a:rPr>
              <a:t>Työ sisältää maan muokkausta, puutöitä ja hieman metalli töitä.</a:t>
            </a:r>
          </a:p>
        </p:txBody>
      </p:sp>
      <p:pic>
        <p:nvPicPr>
          <p:cNvPr id="5" name="Kuva 4">
            <a:extLst>
              <a:ext uri="{FF2B5EF4-FFF2-40B4-BE49-F238E27FC236}">
                <a16:creationId xmlns:a16="http://schemas.microsoft.com/office/drawing/2014/main" id="{448AD429-2EF5-4D84-AB0C-D604EE3FD20C}"/>
              </a:ext>
            </a:extLst>
          </p:cNvPr>
          <p:cNvPicPr>
            <a:picLocks noChangeAspect="1"/>
          </p:cNvPicPr>
          <p:nvPr/>
        </p:nvPicPr>
        <p:blipFill>
          <a:blip r:embed="rId2"/>
          <a:stretch>
            <a:fillRect/>
          </a:stretch>
        </p:blipFill>
        <p:spPr>
          <a:xfrm>
            <a:off x="5403628" y="2160590"/>
            <a:ext cx="6114618" cy="2598712"/>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7435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6" name="Group 35">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7" name="Straight Connector 36">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46">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8" descr="Kuva, joka sisältää kohteen ruoho, ulko, istuminen, rekka&#10;&#10;Kuvaus luotu automaattisesti">
            <a:extLst>
              <a:ext uri="{FF2B5EF4-FFF2-40B4-BE49-F238E27FC236}">
                <a16:creationId xmlns:a16="http://schemas.microsoft.com/office/drawing/2014/main" id="{A8F83B83-E6D1-4225-8329-187F446F7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535" y="1087870"/>
            <a:ext cx="3912947" cy="2934710"/>
          </a:xfrm>
          <a:prstGeom prst="rect">
            <a:avLst/>
          </a:prstGeom>
        </p:spPr>
      </p:pic>
      <p:pic>
        <p:nvPicPr>
          <p:cNvPr id="11" name="Kuva 10" descr="Kuva, joka sisältää kohteen ruoho, ulko, kenttä, seisominen&#10;&#10;Kuvaus luotu automaattisesti">
            <a:extLst>
              <a:ext uri="{FF2B5EF4-FFF2-40B4-BE49-F238E27FC236}">
                <a16:creationId xmlns:a16="http://schemas.microsoft.com/office/drawing/2014/main" id="{C4A014F0-F53E-4EC2-87F4-A2C7DEC0A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546" y="778125"/>
            <a:ext cx="2412999" cy="3217333"/>
          </a:xfrm>
          <a:prstGeom prst="rect">
            <a:avLst/>
          </a:prstGeom>
        </p:spPr>
      </p:pic>
      <p:pic>
        <p:nvPicPr>
          <p:cNvPr id="7" name="Kuva 6" descr="Kuva, joka sisältää kohteen ruoho, ulko, puu, kenttä&#10;&#10;Kuvaus luotu automaattisesti">
            <a:extLst>
              <a:ext uri="{FF2B5EF4-FFF2-40B4-BE49-F238E27FC236}">
                <a16:creationId xmlns:a16="http://schemas.microsoft.com/office/drawing/2014/main" id="{91E8B2E8-1D1C-4B82-B798-FD111C30C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25" y="1087870"/>
            <a:ext cx="3912947" cy="2934710"/>
          </a:xfrm>
          <a:prstGeom prst="rect">
            <a:avLst/>
          </a:prstGeom>
        </p:spPr>
      </p:pic>
      <p:sp>
        <p:nvSpPr>
          <p:cNvPr id="3" name="Content Placeholder 2">
            <a:extLst>
              <a:ext uri="{FF2B5EF4-FFF2-40B4-BE49-F238E27FC236}">
                <a16:creationId xmlns:a16="http://schemas.microsoft.com/office/drawing/2014/main" id="{DE59292F-9EFE-4B8A-986A-B5559B98A696}"/>
              </a:ext>
            </a:extLst>
          </p:cNvPr>
          <p:cNvSpPr>
            <a:spLocks noGrp="1"/>
          </p:cNvSpPr>
          <p:nvPr>
            <p:ph idx="1"/>
          </p:nvPr>
        </p:nvSpPr>
        <p:spPr>
          <a:xfrm>
            <a:off x="129064" y="4580467"/>
            <a:ext cx="10333097" cy="2099302"/>
          </a:xfrm>
        </p:spPr>
        <p:txBody>
          <a:bodyPr vert="horz" lIns="91440" tIns="45720" rIns="91440" bIns="45720" rtlCol="0" anchor="ctr">
            <a:normAutofit/>
          </a:bodyPr>
          <a:lstStyle/>
          <a:p>
            <a:pPr>
              <a:lnSpc>
                <a:spcPct val="90000"/>
              </a:lnSpc>
              <a:buNone/>
            </a:pPr>
            <a:r>
              <a:rPr lang="en-US" sz="1300" dirty="0">
                <a:solidFill>
                  <a:srgbClr val="FFFFFF"/>
                </a:solidFill>
              </a:rPr>
              <a:t>       </a:t>
            </a:r>
            <a:r>
              <a:rPr lang="en-US" sz="2400" dirty="0" err="1">
                <a:solidFill>
                  <a:srgbClr val="FFFFFF"/>
                </a:solidFill>
              </a:rPr>
              <a:t>Ensimmäiseksi</a:t>
            </a:r>
            <a:r>
              <a:rPr lang="en-US" sz="2400" dirty="0">
                <a:solidFill>
                  <a:srgbClr val="FFFFFF"/>
                </a:solidFill>
              </a:rPr>
              <a:t> </a:t>
            </a:r>
            <a:r>
              <a:rPr lang="en-US" sz="2400" dirty="0" err="1">
                <a:solidFill>
                  <a:srgbClr val="FFFFFF"/>
                </a:solidFill>
              </a:rPr>
              <a:t>valittiin</a:t>
            </a:r>
            <a:r>
              <a:rPr lang="en-US" sz="2400" dirty="0">
                <a:solidFill>
                  <a:srgbClr val="FFFFFF"/>
                </a:solidFill>
              </a:rPr>
              <a:t> </a:t>
            </a:r>
            <a:r>
              <a:rPr lang="en-US" sz="2400" dirty="0" err="1">
                <a:solidFill>
                  <a:srgbClr val="FFFFFF"/>
                </a:solidFill>
              </a:rPr>
              <a:t>hyvä</a:t>
            </a:r>
            <a:r>
              <a:rPr lang="en-US" sz="2400" dirty="0">
                <a:solidFill>
                  <a:srgbClr val="FFFFFF"/>
                </a:solidFill>
              </a:rPr>
              <a:t> </a:t>
            </a:r>
            <a:r>
              <a:rPr lang="en-US" sz="2400" dirty="0" err="1">
                <a:solidFill>
                  <a:srgbClr val="FFFFFF"/>
                </a:solidFill>
              </a:rPr>
              <a:t>paikka</a:t>
            </a:r>
            <a:r>
              <a:rPr lang="en-US" sz="2400" dirty="0">
                <a:solidFill>
                  <a:srgbClr val="FFFFFF"/>
                </a:solidFill>
              </a:rPr>
              <a:t> </a:t>
            </a:r>
            <a:r>
              <a:rPr lang="en-US" sz="2400" dirty="0" err="1">
                <a:solidFill>
                  <a:srgbClr val="FFFFFF"/>
                </a:solidFill>
              </a:rPr>
              <a:t>nuotiolle</a:t>
            </a:r>
            <a:r>
              <a:rPr lang="en-US" sz="2400" dirty="0">
                <a:solidFill>
                  <a:srgbClr val="FFFFFF"/>
                </a:solidFill>
              </a:rPr>
              <a:t> ja </a:t>
            </a:r>
            <a:r>
              <a:rPr lang="en-US" sz="2400" dirty="0" err="1">
                <a:solidFill>
                  <a:srgbClr val="FFFFFF"/>
                </a:solidFill>
              </a:rPr>
              <a:t>aloitettiin</a:t>
            </a:r>
            <a:r>
              <a:rPr lang="en-US" sz="2400" dirty="0">
                <a:solidFill>
                  <a:srgbClr val="FFFFFF"/>
                </a:solidFill>
              </a:rPr>
              <a:t> </a:t>
            </a:r>
            <a:r>
              <a:rPr lang="en-US" sz="2400" dirty="0" err="1">
                <a:solidFill>
                  <a:srgbClr val="FFFFFF"/>
                </a:solidFill>
              </a:rPr>
              <a:t>tasoittamaan</a:t>
            </a:r>
            <a:r>
              <a:rPr lang="en-US" sz="2400" dirty="0">
                <a:solidFill>
                  <a:srgbClr val="FFFFFF"/>
                </a:solidFill>
              </a:rPr>
              <a:t> </a:t>
            </a:r>
            <a:r>
              <a:rPr lang="en-US" sz="2400" dirty="0" err="1">
                <a:solidFill>
                  <a:srgbClr val="FFFFFF"/>
                </a:solidFill>
              </a:rPr>
              <a:t>aluetta</a:t>
            </a:r>
            <a:r>
              <a:rPr lang="en-US" sz="2400" dirty="0">
                <a:solidFill>
                  <a:srgbClr val="FFFFFF"/>
                </a:solidFill>
              </a:rPr>
              <a:t> </a:t>
            </a:r>
            <a:r>
              <a:rPr lang="en-US" sz="2400" dirty="0" err="1">
                <a:solidFill>
                  <a:srgbClr val="FFFFFF"/>
                </a:solidFill>
              </a:rPr>
              <a:t>jolle</a:t>
            </a:r>
            <a:r>
              <a:rPr lang="en-US" sz="2400" dirty="0">
                <a:solidFill>
                  <a:srgbClr val="FFFFFF"/>
                </a:solidFill>
              </a:rPr>
              <a:t> </a:t>
            </a:r>
            <a:r>
              <a:rPr lang="en-US" sz="2400" dirty="0" err="1">
                <a:solidFill>
                  <a:srgbClr val="FFFFFF"/>
                </a:solidFill>
              </a:rPr>
              <a:t>nuotio</a:t>
            </a:r>
            <a:r>
              <a:rPr lang="en-US" sz="2400" dirty="0">
                <a:solidFill>
                  <a:srgbClr val="FFFFFF"/>
                </a:solidFill>
              </a:rPr>
              <a:t> </a:t>
            </a:r>
            <a:r>
              <a:rPr lang="en-US" sz="2400" dirty="0" err="1">
                <a:solidFill>
                  <a:srgbClr val="FFFFFF"/>
                </a:solidFill>
              </a:rPr>
              <a:t>tulee</a:t>
            </a:r>
            <a:r>
              <a:rPr lang="en-US" sz="2400" dirty="0">
                <a:solidFill>
                  <a:srgbClr val="FFFFFF"/>
                </a:solidFill>
              </a:rPr>
              <a:t>. </a:t>
            </a:r>
            <a:r>
              <a:rPr lang="en-US" sz="2400" dirty="0" err="1">
                <a:solidFill>
                  <a:srgbClr val="FFFFFF"/>
                </a:solidFill>
              </a:rPr>
              <a:t>Haastavaa</a:t>
            </a:r>
            <a:r>
              <a:rPr lang="en-US" sz="2400" dirty="0">
                <a:solidFill>
                  <a:srgbClr val="FFFFFF"/>
                </a:solidFill>
              </a:rPr>
              <a:t> </a:t>
            </a:r>
            <a:r>
              <a:rPr lang="en-US" sz="2400" dirty="0" err="1">
                <a:solidFill>
                  <a:srgbClr val="FFFFFF"/>
                </a:solidFill>
              </a:rPr>
              <a:t>työssä</a:t>
            </a:r>
            <a:r>
              <a:rPr lang="en-US" sz="2400" dirty="0">
                <a:solidFill>
                  <a:srgbClr val="FFFFFF"/>
                </a:solidFill>
              </a:rPr>
              <a:t> </a:t>
            </a:r>
            <a:r>
              <a:rPr lang="en-US" sz="2400" dirty="0" err="1">
                <a:solidFill>
                  <a:srgbClr val="FFFFFF"/>
                </a:solidFill>
              </a:rPr>
              <a:t>oli</a:t>
            </a:r>
            <a:r>
              <a:rPr lang="en-US" sz="2400" dirty="0">
                <a:solidFill>
                  <a:srgbClr val="FFFFFF"/>
                </a:solidFill>
              </a:rPr>
              <a:t> se, </a:t>
            </a:r>
            <a:r>
              <a:rPr lang="en-US" sz="2400" dirty="0" err="1">
                <a:solidFill>
                  <a:srgbClr val="FFFFFF"/>
                </a:solidFill>
              </a:rPr>
              <a:t>että</a:t>
            </a:r>
            <a:r>
              <a:rPr lang="en-US" sz="2400" dirty="0">
                <a:solidFill>
                  <a:srgbClr val="FFFFFF"/>
                </a:solidFill>
              </a:rPr>
              <a:t> </a:t>
            </a:r>
            <a:r>
              <a:rPr lang="en-US" sz="2400" dirty="0" err="1">
                <a:solidFill>
                  <a:srgbClr val="FFFFFF"/>
                </a:solidFill>
              </a:rPr>
              <a:t>maassa</a:t>
            </a:r>
            <a:r>
              <a:rPr lang="en-US" sz="2400" dirty="0">
                <a:solidFill>
                  <a:srgbClr val="FFFFFF"/>
                </a:solidFill>
              </a:rPr>
              <a:t> </a:t>
            </a:r>
            <a:r>
              <a:rPr lang="en-US" sz="2400" dirty="0" err="1">
                <a:solidFill>
                  <a:srgbClr val="FFFFFF"/>
                </a:solidFill>
              </a:rPr>
              <a:t>oli</a:t>
            </a:r>
            <a:r>
              <a:rPr lang="en-US" sz="2400" dirty="0">
                <a:solidFill>
                  <a:srgbClr val="FFFFFF"/>
                </a:solidFill>
              </a:rPr>
              <a:t> </a:t>
            </a:r>
            <a:r>
              <a:rPr lang="en-US" sz="2400" dirty="0" err="1">
                <a:solidFill>
                  <a:srgbClr val="FFFFFF"/>
                </a:solidFill>
              </a:rPr>
              <a:t>paljon</a:t>
            </a:r>
            <a:r>
              <a:rPr lang="en-US" sz="2400" dirty="0">
                <a:solidFill>
                  <a:srgbClr val="FFFFFF"/>
                </a:solidFill>
              </a:rPr>
              <a:t> </a:t>
            </a:r>
            <a:r>
              <a:rPr lang="en-US" sz="2400" dirty="0" err="1">
                <a:solidFill>
                  <a:srgbClr val="FFFFFF"/>
                </a:solidFill>
              </a:rPr>
              <a:t>kiviä</a:t>
            </a:r>
            <a:r>
              <a:rPr lang="en-US" sz="2400" dirty="0">
                <a:solidFill>
                  <a:srgbClr val="FFFFFF"/>
                </a:solidFill>
              </a:rPr>
              <a:t> ja </a:t>
            </a:r>
            <a:r>
              <a:rPr lang="en-US" sz="2400" dirty="0" err="1">
                <a:solidFill>
                  <a:srgbClr val="FFFFFF"/>
                </a:solidFill>
              </a:rPr>
              <a:t>jotkut</a:t>
            </a:r>
            <a:r>
              <a:rPr lang="en-US" sz="2400" dirty="0">
                <a:solidFill>
                  <a:srgbClr val="FFFFFF"/>
                </a:solidFill>
              </a:rPr>
              <a:t> </a:t>
            </a:r>
            <a:r>
              <a:rPr lang="en-US" sz="2400" dirty="0" err="1">
                <a:solidFill>
                  <a:srgbClr val="FFFFFF"/>
                </a:solidFill>
              </a:rPr>
              <a:t>olivat</a:t>
            </a:r>
            <a:r>
              <a:rPr lang="en-US" sz="2400" dirty="0">
                <a:solidFill>
                  <a:srgbClr val="FFFFFF"/>
                </a:solidFill>
              </a:rPr>
              <a:t> </a:t>
            </a:r>
            <a:r>
              <a:rPr lang="en-US" sz="2400" dirty="0" err="1">
                <a:solidFill>
                  <a:srgbClr val="FFFFFF"/>
                </a:solidFill>
              </a:rPr>
              <a:t>aika</a:t>
            </a:r>
            <a:r>
              <a:rPr lang="en-US" sz="2400" dirty="0">
                <a:solidFill>
                  <a:srgbClr val="FFFFFF"/>
                </a:solidFill>
              </a:rPr>
              <a:t> </a:t>
            </a:r>
            <a:r>
              <a:rPr lang="en-US" sz="2400" dirty="0" err="1">
                <a:solidFill>
                  <a:srgbClr val="FFFFFF"/>
                </a:solidFill>
              </a:rPr>
              <a:t>isoja</a:t>
            </a:r>
            <a:r>
              <a:rPr lang="en-US" sz="2400" dirty="0">
                <a:solidFill>
                  <a:srgbClr val="FFFFFF"/>
                </a:solidFill>
              </a:rPr>
              <a:t>. </a:t>
            </a:r>
            <a:r>
              <a:rPr lang="en-US" sz="2400" dirty="0" err="1">
                <a:solidFill>
                  <a:srgbClr val="FFFFFF"/>
                </a:solidFill>
              </a:rPr>
              <a:t>Tasoittamisen</a:t>
            </a:r>
            <a:r>
              <a:rPr lang="en-US" sz="2400" dirty="0">
                <a:solidFill>
                  <a:srgbClr val="FFFFFF"/>
                </a:solidFill>
              </a:rPr>
              <a:t> </a:t>
            </a:r>
            <a:r>
              <a:rPr lang="en-US" sz="2400" dirty="0" err="1">
                <a:solidFill>
                  <a:srgbClr val="FFFFFF"/>
                </a:solidFill>
              </a:rPr>
              <a:t>jälkeen</a:t>
            </a:r>
            <a:r>
              <a:rPr lang="en-US" sz="2400" dirty="0">
                <a:solidFill>
                  <a:srgbClr val="FFFFFF"/>
                </a:solidFill>
              </a:rPr>
              <a:t> </a:t>
            </a:r>
            <a:r>
              <a:rPr lang="en-US" sz="2400" dirty="0" err="1">
                <a:solidFill>
                  <a:srgbClr val="FFFFFF"/>
                </a:solidFill>
              </a:rPr>
              <a:t>käytiin</a:t>
            </a:r>
            <a:r>
              <a:rPr lang="en-US" sz="2400" dirty="0">
                <a:solidFill>
                  <a:srgbClr val="FFFFFF"/>
                </a:solidFill>
              </a:rPr>
              <a:t> </a:t>
            </a:r>
            <a:r>
              <a:rPr lang="en-US" sz="2400" dirty="0" err="1">
                <a:solidFill>
                  <a:srgbClr val="FFFFFF"/>
                </a:solidFill>
              </a:rPr>
              <a:t>hakemassa</a:t>
            </a:r>
            <a:r>
              <a:rPr lang="en-US" sz="2400" dirty="0">
                <a:solidFill>
                  <a:srgbClr val="FFFFFF"/>
                </a:solidFill>
              </a:rPr>
              <a:t> </a:t>
            </a:r>
            <a:r>
              <a:rPr lang="en-US" sz="2400" dirty="0" err="1">
                <a:solidFill>
                  <a:srgbClr val="FFFFFF"/>
                </a:solidFill>
              </a:rPr>
              <a:t>hiekkaa</a:t>
            </a:r>
            <a:r>
              <a:rPr lang="en-US" sz="2400" dirty="0">
                <a:solidFill>
                  <a:srgbClr val="FFFFFF"/>
                </a:solidFill>
              </a:rPr>
              <a:t> </a:t>
            </a:r>
            <a:r>
              <a:rPr lang="en-US" sz="2400" dirty="0" err="1">
                <a:solidFill>
                  <a:srgbClr val="FFFFFF"/>
                </a:solidFill>
              </a:rPr>
              <a:t>läheiseltä</a:t>
            </a:r>
            <a:r>
              <a:rPr lang="en-US" sz="2400" dirty="0">
                <a:solidFill>
                  <a:srgbClr val="FFFFFF"/>
                </a:solidFill>
              </a:rPr>
              <a:t> </a:t>
            </a:r>
            <a:r>
              <a:rPr lang="en-US" sz="2400" dirty="0" err="1">
                <a:solidFill>
                  <a:srgbClr val="FFFFFF"/>
                </a:solidFill>
              </a:rPr>
              <a:t>hiekkakuopalta</a:t>
            </a:r>
            <a:r>
              <a:rPr lang="en-US" sz="2400" dirty="0">
                <a:solidFill>
                  <a:srgbClr val="FFFFFF"/>
                </a:solidFill>
              </a:rPr>
              <a:t>, </a:t>
            </a:r>
            <a:r>
              <a:rPr lang="en-US" sz="2400" dirty="0" err="1">
                <a:solidFill>
                  <a:srgbClr val="FFFFFF"/>
                </a:solidFill>
              </a:rPr>
              <a:t>jotta</a:t>
            </a:r>
            <a:r>
              <a:rPr lang="en-US" sz="2400" dirty="0">
                <a:solidFill>
                  <a:srgbClr val="FFFFFF"/>
                </a:solidFill>
              </a:rPr>
              <a:t> </a:t>
            </a:r>
            <a:r>
              <a:rPr lang="en-US" sz="2400" dirty="0" err="1">
                <a:solidFill>
                  <a:srgbClr val="FFFFFF"/>
                </a:solidFill>
              </a:rPr>
              <a:t>maastoa</a:t>
            </a:r>
            <a:r>
              <a:rPr lang="en-US" sz="2400" dirty="0">
                <a:solidFill>
                  <a:srgbClr val="FFFFFF"/>
                </a:solidFill>
              </a:rPr>
              <a:t> </a:t>
            </a:r>
            <a:r>
              <a:rPr lang="en-US" sz="2400" dirty="0" err="1">
                <a:solidFill>
                  <a:srgbClr val="FFFFFF"/>
                </a:solidFill>
              </a:rPr>
              <a:t>voisi</a:t>
            </a:r>
            <a:r>
              <a:rPr lang="en-US" sz="2400" dirty="0">
                <a:solidFill>
                  <a:srgbClr val="FFFFFF"/>
                </a:solidFill>
              </a:rPr>
              <a:t> </a:t>
            </a:r>
            <a:r>
              <a:rPr lang="en-US" sz="2400" dirty="0" err="1">
                <a:solidFill>
                  <a:srgbClr val="FFFFFF"/>
                </a:solidFill>
              </a:rPr>
              <a:t>tasoittaa</a:t>
            </a:r>
            <a:r>
              <a:rPr lang="en-US" sz="2400" dirty="0">
                <a:solidFill>
                  <a:srgbClr val="FFFFFF"/>
                </a:solidFill>
              </a:rPr>
              <a:t>. </a:t>
            </a:r>
            <a:r>
              <a:rPr lang="en-US" sz="2400" dirty="0" err="1">
                <a:solidFill>
                  <a:srgbClr val="FFFFFF"/>
                </a:solidFill>
              </a:rPr>
              <a:t>Hiekkapohja</a:t>
            </a:r>
            <a:r>
              <a:rPr lang="en-US" sz="2400" dirty="0">
                <a:solidFill>
                  <a:srgbClr val="FFFFFF"/>
                </a:solidFill>
              </a:rPr>
              <a:t> </a:t>
            </a:r>
            <a:r>
              <a:rPr lang="en-US" sz="2400" dirty="0" err="1">
                <a:solidFill>
                  <a:srgbClr val="FFFFFF"/>
                </a:solidFill>
              </a:rPr>
              <a:t>suojaa</a:t>
            </a:r>
            <a:r>
              <a:rPr lang="en-US" sz="2400" dirty="0">
                <a:solidFill>
                  <a:srgbClr val="FFFFFF"/>
                </a:solidFill>
              </a:rPr>
              <a:t> </a:t>
            </a:r>
            <a:r>
              <a:rPr lang="en-US" sz="2400" dirty="0" err="1">
                <a:solidFill>
                  <a:srgbClr val="FFFFFF"/>
                </a:solidFill>
              </a:rPr>
              <a:t>pölkkyjä</a:t>
            </a:r>
            <a:r>
              <a:rPr lang="en-US" sz="2400" dirty="0">
                <a:solidFill>
                  <a:srgbClr val="FFFFFF"/>
                </a:solidFill>
              </a:rPr>
              <a:t> </a:t>
            </a:r>
            <a:r>
              <a:rPr lang="en-US" sz="2400" dirty="0" err="1">
                <a:solidFill>
                  <a:srgbClr val="FFFFFF"/>
                </a:solidFill>
              </a:rPr>
              <a:t>maan</a:t>
            </a:r>
            <a:r>
              <a:rPr lang="en-US" sz="2400" dirty="0">
                <a:solidFill>
                  <a:srgbClr val="FFFFFF"/>
                </a:solidFill>
              </a:rPr>
              <a:t> </a:t>
            </a:r>
            <a:r>
              <a:rPr lang="en-US" sz="2400" dirty="0" err="1">
                <a:solidFill>
                  <a:srgbClr val="FFFFFF"/>
                </a:solidFill>
              </a:rPr>
              <a:t>kosteudelta</a:t>
            </a:r>
            <a:r>
              <a:rPr lang="en-US" sz="2400" dirty="0">
                <a:solidFill>
                  <a:srgbClr val="FFFFFF"/>
                </a:solidFill>
              </a:rPr>
              <a:t>.(</a:t>
            </a:r>
            <a:r>
              <a:rPr lang="en-US" sz="2400" dirty="0" err="1">
                <a:solidFill>
                  <a:srgbClr val="FFFFFF"/>
                </a:solidFill>
              </a:rPr>
              <a:t>Valitettavasti</a:t>
            </a:r>
            <a:r>
              <a:rPr lang="en-US" sz="2400" dirty="0">
                <a:solidFill>
                  <a:srgbClr val="FFFFFF"/>
                </a:solidFill>
              </a:rPr>
              <a:t> </a:t>
            </a:r>
            <a:r>
              <a:rPr lang="en-US" sz="2400" dirty="0" err="1">
                <a:solidFill>
                  <a:srgbClr val="FFFFFF"/>
                </a:solidFill>
              </a:rPr>
              <a:t>unohdin</a:t>
            </a:r>
            <a:r>
              <a:rPr lang="en-US" sz="2400" dirty="0">
                <a:solidFill>
                  <a:srgbClr val="FFFFFF"/>
                </a:solidFill>
              </a:rPr>
              <a:t> </a:t>
            </a:r>
            <a:r>
              <a:rPr lang="en-US" sz="2400" dirty="0" err="1">
                <a:solidFill>
                  <a:srgbClr val="FFFFFF"/>
                </a:solidFill>
              </a:rPr>
              <a:t>ottaa</a:t>
            </a:r>
            <a:r>
              <a:rPr lang="en-US" sz="2400" dirty="0">
                <a:solidFill>
                  <a:srgbClr val="FFFFFF"/>
                </a:solidFill>
              </a:rPr>
              <a:t> </a:t>
            </a:r>
            <a:r>
              <a:rPr lang="en-US" sz="2400" dirty="0" err="1">
                <a:solidFill>
                  <a:srgbClr val="FFFFFF"/>
                </a:solidFill>
              </a:rPr>
              <a:t>kuvan</a:t>
            </a:r>
            <a:r>
              <a:rPr lang="en-US" sz="2400" dirty="0">
                <a:solidFill>
                  <a:srgbClr val="FFFFFF"/>
                </a:solidFill>
              </a:rPr>
              <a:t> </a:t>
            </a:r>
            <a:r>
              <a:rPr lang="en-US" sz="2400" dirty="0" err="1">
                <a:solidFill>
                  <a:srgbClr val="FFFFFF"/>
                </a:solidFill>
              </a:rPr>
              <a:t>hiekkakerroksesta</a:t>
            </a:r>
            <a:r>
              <a:rPr lang="en-US" sz="2400" dirty="0">
                <a:solidFill>
                  <a:srgbClr val="FFFFFF"/>
                </a:solidFill>
              </a:rPr>
              <a:t>.)</a:t>
            </a:r>
            <a:endParaRPr lang="en-US" sz="2400" dirty="0">
              <a:solidFill>
                <a:srgbClr val="FFFFFF"/>
              </a:solidFill>
              <a:cs typeface="Calibri"/>
            </a:endParaRPr>
          </a:p>
        </p:txBody>
      </p:sp>
    </p:spTree>
    <p:extLst>
      <p:ext uri="{BB962C8B-B14F-4D97-AF65-F5344CB8AC3E}">
        <p14:creationId xmlns:p14="http://schemas.microsoft.com/office/powerpoint/2010/main" val="19359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AB3284F-6BB7-4B94-8D07-2EBE90AF6B89}"/>
              </a:ext>
            </a:extLst>
          </p:cNvPr>
          <p:cNvSpPr>
            <a:spLocks noGrp="1"/>
          </p:cNvSpPr>
          <p:nvPr>
            <p:ph idx="1"/>
          </p:nvPr>
        </p:nvSpPr>
        <p:spPr>
          <a:xfrm>
            <a:off x="823868" y="155300"/>
            <a:ext cx="8902023" cy="2311017"/>
          </a:xfrm>
        </p:spPr>
        <p:txBody>
          <a:bodyPr anchor="ctr">
            <a:normAutofit/>
          </a:bodyPr>
          <a:lstStyle/>
          <a:p>
            <a:r>
              <a:rPr lang="fi-FI" sz="2400" dirty="0"/>
              <a:t>Tuttavamme oli tehnyt viime vuonna kierrätys metallista nuotiokehikon, johon muokattiin paistoritilä ja tuhkaritilä. Penkeille ja nuotiopohjalle haettiin lopulliset paikat ennen pölkkyjen loveamista.</a:t>
            </a:r>
          </a:p>
        </p:txBody>
      </p:sp>
      <p:pic>
        <p:nvPicPr>
          <p:cNvPr id="6" name="Kuva 5" descr="Kuva, joka sisältää kohteen ruoho, ulko, kenttä, rakennus&#10;&#10;Kuvaus luotu automaattisesti">
            <a:extLst>
              <a:ext uri="{FF2B5EF4-FFF2-40B4-BE49-F238E27FC236}">
                <a16:creationId xmlns:a16="http://schemas.microsoft.com/office/drawing/2014/main" id="{53DF824B-5D1F-4232-9427-04233B923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68" y="2895923"/>
            <a:ext cx="4579082" cy="3434808"/>
          </a:xfrm>
          <a:prstGeom prst="rect">
            <a:avLst/>
          </a:prstGeom>
        </p:spPr>
      </p:pic>
      <p:pic>
        <p:nvPicPr>
          <p:cNvPr id="8" name="Kuva 7" descr="Kuva, joka sisältää kohteen ulko, ruoho, rakennus, istuminen&#10;&#10;Kuvaus luotu automaattisesti">
            <a:extLst>
              <a:ext uri="{FF2B5EF4-FFF2-40B4-BE49-F238E27FC236}">
                <a16:creationId xmlns:a16="http://schemas.microsoft.com/office/drawing/2014/main" id="{3807167E-520F-4BB0-B32B-16F451B45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262" y="2895923"/>
            <a:ext cx="4579082" cy="3434808"/>
          </a:xfrm>
          <a:prstGeom prst="rect">
            <a:avLst/>
          </a:prstGeom>
        </p:spPr>
      </p:pic>
    </p:spTree>
    <p:extLst>
      <p:ext uri="{BB962C8B-B14F-4D97-AF65-F5344CB8AC3E}">
        <p14:creationId xmlns:p14="http://schemas.microsoft.com/office/powerpoint/2010/main" val="181103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7655112-78A3-4451-927C-35B7659D3D8E}"/>
              </a:ext>
            </a:extLst>
          </p:cNvPr>
          <p:cNvSpPr>
            <a:spLocks noGrp="1"/>
          </p:cNvSpPr>
          <p:nvPr>
            <p:ph idx="1"/>
          </p:nvPr>
        </p:nvSpPr>
        <p:spPr>
          <a:xfrm>
            <a:off x="685952" y="300226"/>
            <a:ext cx="9657456" cy="2089317"/>
          </a:xfrm>
        </p:spPr>
        <p:txBody>
          <a:bodyPr anchor="ctr">
            <a:normAutofit/>
          </a:bodyPr>
          <a:lstStyle/>
          <a:p>
            <a:r>
              <a:rPr lang="fi-FI" sz="2400" dirty="0"/>
              <a:t>Kävimme hakemassa istuin laudat isäni kanssa. Pölkyt on tehty haavasta ja lankut douglaskuusesta. Lankut ostettiin Arboretum </a:t>
            </a:r>
            <a:r>
              <a:rPr lang="fi-FI" sz="2400" dirty="0" err="1"/>
              <a:t>Mustilasta</a:t>
            </a:r>
            <a:r>
              <a:rPr lang="fi-FI" sz="2400" dirty="0"/>
              <a:t>. Pölkyt ovat omasta puusta sahattuja. Tehtiin pölkkyihin  lovet, joihin istuinlaudat mahtuvat tukevasti kiinni. Pölkyt kuorittiin, jotta ne säilyisivät paremmin.</a:t>
            </a:r>
          </a:p>
        </p:txBody>
      </p:sp>
      <p:pic>
        <p:nvPicPr>
          <p:cNvPr id="4" name="Kuva 3" descr="Kuva, joka sisältää kohteen ulko, ruoho, seisominen, puu&#10;&#10;Kuvaus luotu automaattisesti">
            <a:extLst>
              <a:ext uri="{FF2B5EF4-FFF2-40B4-BE49-F238E27FC236}">
                <a16:creationId xmlns:a16="http://schemas.microsoft.com/office/drawing/2014/main" id="{0647F0B7-0ACE-4150-A538-C133763B5E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52" y="3075707"/>
            <a:ext cx="3466259" cy="2600070"/>
          </a:xfrm>
          <a:prstGeom prst="rect">
            <a:avLst/>
          </a:prstGeom>
        </p:spPr>
      </p:pic>
      <p:pic>
        <p:nvPicPr>
          <p:cNvPr id="7" name="Kuva 6" descr="Kuva, joka sisältää kohteen ruoho, ulko, istuminen, pala&#10;&#10;Kuvaus luotu automaattisesti">
            <a:extLst>
              <a:ext uri="{FF2B5EF4-FFF2-40B4-BE49-F238E27FC236}">
                <a16:creationId xmlns:a16="http://schemas.microsoft.com/office/drawing/2014/main" id="{FDFF034F-407F-4B7F-83C3-A75B7F859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531" y="3075707"/>
            <a:ext cx="3466260" cy="2600071"/>
          </a:xfrm>
          <a:prstGeom prst="rect">
            <a:avLst/>
          </a:prstGeom>
        </p:spPr>
      </p:pic>
      <p:pic>
        <p:nvPicPr>
          <p:cNvPr id="11" name="Kuva 10" descr="Kuva, joka sisältää kohteen ulko, ruoho, istuminen, vanha&#10;&#10;Kuvaus luotu automaattisesti">
            <a:extLst>
              <a:ext uri="{FF2B5EF4-FFF2-40B4-BE49-F238E27FC236}">
                <a16:creationId xmlns:a16="http://schemas.microsoft.com/office/drawing/2014/main" id="{1EDB5E07-A04E-415F-A460-0CE9F347A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8461111" y="3075708"/>
            <a:ext cx="2069300" cy="2600069"/>
          </a:xfrm>
          <a:prstGeom prst="rect">
            <a:avLst/>
          </a:prstGeom>
        </p:spPr>
      </p:pic>
    </p:spTree>
    <p:extLst>
      <p:ext uri="{BB962C8B-B14F-4D97-AF65-F5344CB8AC3E}">
        <p14:creationId xmlns:p14="http://schemas.microsoft.com/office/powerpoint/2010/main" val="311965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535BA4C-6516-43F8-879C-423CED4C8FDB}"/>
              </a:ext>
            </a:extLst>
          </p:cNvPr>
          <p:cNvSpPr>
            <a:spLocks noGrp="1"/>
          </p:cNvSpPr>
          <p:nvPr>
            <p:ph idx="1"/>
          </p:nvPr>
        </p:nvSpPr>
        <p:spPr>
          <a:xfrm>
            <a:off x="760928" y="180999"/>
            <a:ext cx="9570604" cy="2811582"/>
          </a:xfrm>
        </p:spPr>
        <p:txBody>
          <a:bodyPr anchor="ctr">
            <a:normAutofit/>
          </a:bodyPr>
          <a:lstStyle/>
          <a:p>
            <a:r>
              <a:rPr lang="fi-FI" sz="2400" dirty="0"/>
              <a:t>Kokosimme nuotiopaikan isäni kanssa, koska niin se oli helpompaa. Yhteen pölkkyyn piti tehdä kiila, jotta lauta pysyy tukevasti paikallaan eikä heilu. </a:t>
            </a:r>
          </a:p>
          <a:p>
            <a:r>
              <a:rPr lang="fi-FI" sz="2400" dirty="0"/>
              <a:t>Penkeille mahtuu istumaan yhteensä kymmenen henkilöä ja tolpat toimivat myös pöytätasoina.</a:t>
            </a:r>
          </a:p>
          <a:p>
            <a:r>
              <a:rPr lang="fi-FI" sz="2400" dirty="0"/>
              <a:t>Pehmeä hiekka on mukava myös avojaloin oleskellessa.</a:t>
            </a:r>
          </a:p>
        </p:txBody>
      </p:sp>
      <p:pic>
        <p:nvPicPr>
          <p:cNvPr id="6" name="Kuva 5" descr="Kuva, joka sisältää kohteen ulko, ruoho, rakennus, istuminen&#10;&#10;Kuvaus luotu automaattisesti">
            <a:extLst>
              <a:ext uri="{FF2B5EF4-FFF2-40B4-BE49-F238E27FC236}">
                <a16:creationId xmlns:a16="http://schemas.microsoft.com/office/drawing/2014/main" id="{60B38D60-82F7-430B-91B9-BB3D59F54F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928" y="3429000"/>
            <a:ext cx="3805776" cy="2854744"/>
          </a:xfrm>
          <a:prstGeom prst="rect">
            <a:avLst/>
          </a:prstGeom>
        </p:spPr>
      </p:pic>
      <p:pic>
        <p:nvPicPr>
          <p:cNvPr id="8" name="Kuva 7" descr="Kuva, joka sisältää kohteen ruoho, ulko, rakennus, puinen&#10;&#10;Kuvaus luotu automaattisesti">
            <a:extLst>
              <a:ext uri="{FF2B5EF4-FFF2-40B4-BE49-F238E27FC236}">
                <a16:creationId xmlns:a16="http://schemas.microsoft.com/office/drawing/2014/main" id="{882659A0-450D-4E80-B229-AFA790597A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37"/>
          <a:stretch/>
        </p:blipFill>
        <p:spPr>
          <a:xfrm>
            <a:off x="5353550" y="3429000"/>
            <a:ext cx="4543496" cy="2854744"/>
          </a:xfrm>
          <a:prstGeom prst="rect">
            <a:avLst/>
          </a:prstGeom>
        </p:spPr>
      </p:pic>
    </p:spTree>
    <p:extLst>
      <p:ext uri="{BB962C8B-B14F-4D97-AF65-F5344CB8AC3E}">
        <p14:creationId xmlns:p14="http://schemas.microsoft.com/office/powerpoint/2010/main" val="273640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31A1158-931F-4682-A085-AF74D6204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rakennus, kivi, istuminen, asettaminen&#10;&#10;Kuvaus luotu automaattisesti">
            <a:extLst>
              <a:ext uri="{FF2B5EF4-FFF2-40B4-BE49-F238E27FC236}">
                <a16:creationId xmlns:a16="http://schemas.microsoft.com/office/drawing/2014/main" id="{73979026-FFDD-4982-B2A0-1B9C3A7B2A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92" r="-3" b="26392"/>
          <a:stretch/>
        </p:blipFill>
        <p:spPr>
          <a:xfrm>
            <a:off x="3078396" y="10"/>
            <a:ext cx="3030396"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p:spPr>
      </p:pic>
      <p:pic>
        <p:nvPicPr>
          <p:cNvPr id="11" name="Kuva 10" descr="Kuva, joka sisältää kohteen ruoho, ulko, penkki, puisto&#10;&#10;Kuvaus luotu automaattisesti">
            <a:extLst>
              <a:ext uri="{FF2B5EF4-FFF2-40B4-BE49-F238E27FC236}">
                <a16:creationId xmlns:a16="http://schemas.microsoft.com/office/drawing/2014/main" id="{042968C2-81C6-43C2-9688-92783F4B7C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988" b="-5"/>
          <a:stretch/>
        </p:blipFill>
        <p:spPr>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p:spPr>
      </p:pic>
      <p:pic>
        <p:nvPicPr>
          <p:cNvPr id="9" name="Kuva 8" descr="Kuva, joka sisältää kohteen ruoho, ulko, rakennus, puinen&#10;&#10;Kuvaus luotu automaattisesti">
            <a:extLst>
              <a:ext uri="{FF2B5EF4-FFF2-40B4-BE49-F238E27FC236}">
                <a16:creationId xmlns:a16="http://schemas.microsoft.com/office/drawing/2014/main" id="{F59C7254-D6FD-491B-B475-4AA58F3EFA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43"/>
          <a:stretch/>
        </p:blipFill>
        <p:spPr>
          <a:xfrm>
            <a:off x="1" y="2618834"/>
            <a:ext cx="571761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sp>
        <p:nvSpPr>
          <p:cNvPr id="3" name="Sisällön paikkamerkki 2">
            <a:extLst>
              <a:ext uri="{FF2B5EF4-FFF2-40B4-BE49-F238E27FC236}">
                <a16:creationId xmlns:a16="http://schemas.microsoft.com/office/drawing/2014/main" id="{5A76EF5F-2CFE-45EB-9B4D-10E428AEED99}"/>
              </a:ext>
            </a:extLst>
          </p:cNvPr>
          <p:cNvSpPr>
            <a:spLocks noGrp="1"/>
          </p:cNvSpPr>
          <p:nvPr>
            <p:ph idx="1"/>
          </p:nvPr>
        </p:nvSpPr>
        <p:spPr>
          <a:xfrm>
            <a:off x="6096000" y="819397"/>
            <a:ext cx="3476650" cy="5221965"/>
          </a:xfrm>
        </p:spPr>
        <p:txBody>
          <a:bodyPr>
            <a:noAutofit/>
          </a:bodyPr>
          <a:lstStyle/>
          <a:p>
            <a:r>
              <a:rPr lang="fi-FI" sz="2400" dirty="0"/>
              <a:t>Lopuksi sain idean tehdä pienen pöydän nuotion viereen. Pöytä ei kuulunut alun perin päättötyöhön. Pöytä koostuu neljästä pölkystä, joista on sahattu kaksi reunaa pois, jotta ne sopivat yhteen. Lopuksi pölkyt ruuvattiin sivusta kiinni noin 20cm ruuveilla, jotka upotettiin pölkyn sisälle.</a:t>
            </a:r>
          </a:p>
        </p:txBody>
      </p:sp>
      <p:grpSp>
        <p:nvGrpSpPr>
          <p:cNvPr id="31" name="Group 30">
            <a:extLst>
              <a:ext uri="{FF2B5EF4-FFF2-40B4-BE49-F238E27FC236}">
                <a16:creationId xmlns:a16="http://schemas.microsoft.com/office/drawing/2014/main" id="{68CC4534-BAAC-4D5F-9F61-089745A30A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9868E2D-9742-407F-951A-CBC2D02BB6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260601E-0F58-44EA-8496-D4CCBA9DF7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E7685DF3-C544-4461-BCFF-BFC22FD08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BF702000-D597-4B33-97F1-3EA2CA978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7940EC63-7135-4958-A6DA-2B7B3F549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0EDEC1C3-D953-4DF1-914A-FE4A7DB6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58EFEF71-11D2-41FA-B797-4781045C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08B9320D-2631-415E-9956-83E6C6F1D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64EAB87-65E0-4E1F-B08C-D636A9585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A3C46668-C714-4110-8DCB-DB0056366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76955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4E3BCD5-50B2-4670-8E3C-2BB38CC8FE3F}"/>
              </a:ext>
            </a:extLst>
          </p:cNvPr>
          <p:cNvSpPr>
            <a:spLocks noGrp="1"/>
          </p:cNvSpPr>
          <p:nvPr>
            <p:ph idx="1"/>
          </p:nvPr>
        </p:nvSpPr>
        <p:spPr>
          <a:xfrm>
            <a:off x="5394960" y="390707"/>
            <a:ext cx="4166912" cy="5666153"/>
          </a:xfrm>
        </p:spPr>
        <p:txBody>
          <a:bodyPr>
            <a:normAutofit/>
          </a:bodyPr>
          <a:lstStyle/>
          <a:p>
            <a:pPr>
              <a:lnSpc>
                <a:spcPct val="90000"/>
              </a:lnSpc>
            </a:pPr>
            <a:r>
              <a:rPr lang="fi-FI" sz="2400" dirty="0"/>
              <a:t>Lopuksi vielä työkalu lista</a:t>
            </a:r>
          </a:p>
          <a:p>
            <a:pPr lvl="1">
              <a:lnSpc>
                <a:spcPct val="90000"/>
              </a:lnSpc>
            </a:pPr>
            <a:r>
              <a:rPr lang="fi-FI" sz="2400" dirty="0"/>
              <a:t>Pisto lapio</a:t>
            </a:r>
          </a:p>
          <a:p>
            <a:pPr lvl="1">
              <a:lnSpc>
                <a:spcPct val="90000"/>
              </a:lnSpc>
            </a:pPr>
            <a:r>
              <a:rPr lang="fi-FI" sz="2400" dirty="0"/>
              <a:t>Harava</a:t>
            </a:r>
          </a:p>
          <a:p>
            <a:pPr lvl="1">
              <a:lnSpc>
                <a:spcPct val="90000"/>
              </a:lnSpc>
            </a:pPr>
            <a:r>
              <a:rPr lang="fi-FI" sz="2400" dirty="0"/>
              <a:t>Rautakanki</a:t>
            </a:r>
          </a:p>
          <a:p>
            <a:pPr lvl="1">
              <a:lnSpc>
                <a:spcPct val="90000"/>
              </a:lnSpc>
            </a:pPr>
            <a:r>
              <a:rPr lang="fi-FI" sz="2400" dirty="0"/>
              <a:t>Moottorisaha</a:t>
            </a:r>
          </a:p>
          <a:p>
            <a:pPr lvl="1">
              <a:lnSpc>
                <a:spcPct val="90000"/>
              </a:lnSpc>
            </a:pPr>
            <a:r>
              <a:rPr lang="fi-FI" sz="2400" dirty="0"/>
              <a:t>Kulmahiomakone</a:t>
            </a:r>
          </a:p>
          <a:p>
            <a:pPr lvl="1">
              <a:lnSpc>
                <a:spcPct val="90000"/>
              </a:lnSpc>
            </a:pPr>
            <a:r>
              <a:rPr lang="fi-FI" sz="2400" dirty="0"/>
              <a:t>Akkuporakone</a:t>
            </a:r>
          </a:p>
          <a:p>
            <a:pPr lvl="1">
              <a:lnSpc>
                <a:spcPct val="90000"/>
              </a:lnSpc>
            </a:pPr>
            <a:r>
              <a:rPr lang="fi-FI" sz="2400" dirty="0"/>
              <a:t>Mitta</a:t>
            </a:r>
          </a:p>
          <a:p>
            <a:pPr lvl="1">
              <a:lnSpc>
                <a:spcPct val="90000"/>
              </a:lnSpc>
            </a:pPr>
            <a:r>
              <a:rPr lang="fi-FI" sz="2400" dirty="0"/>
              <a:t>Iso puukko</a:t>
            </a:r>
          </a:p>
          <a:p>
            <a:pPr lvl="1">
              <a:lnSpc>
                <a:spcPct val="90000"/>
              </a:lnSpc>
            </a:pPr>
            <a:r>
              <a:rPr lang="fi-FI" sz="2400" dirty="0"/>
              <a:t>Traktorimönkijä</a:t>
            </a:r>
          </a:p>
          <a:p>
            <a:pPr lvl="1">
              <a:lnSpc>
                <a:spcPct val="90000"/>
              </a:lnSpc>
            </a:pPr>
            <a:r>
              <a:rPr lang="fi-FI" sz="2400" dirty="0"/>
              <a:t>Kuulosuojaimet</a:t>
            </a:r>
          </a:p>
          <a:p>
            <a:pPr lvl="1">
              <a:lnSpc>
                <a:spcPct val="90000"/>
              </a:lnSpc>
            </a:pPr>
            <a:r>
              <a:rPr lang="fi-FI" sz="2400" dirty="0"/>
              <a:t>Suojamaski</a:t>
            </a:r>
          </a:p>
        </p:txBody>
      </p:sp>
      <p:pic>
        <p:nvPicPr>
          <p:cNvPr id="4" name="Kuva 3" descr="Kuva, joka sisältää kohteen ulko, tie, bussi, katu&#10;&#10;Kuvaus luotu automaattisesti">
            <a:extLst>
              <a:ext uri="{FF2B5EF4-FFF2-40B4-BE49-F238E27FC236}">
                <a16:creationId xmlns:a16="http://schemas.microsoft.com/office/drawing/2014/main" id="{32739884-6D42-4570-9716-C6C198CE41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61" r="-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7987042"/>
      </p:ext>
    </p:extLst>
  </p:cSld>
  <p:clrMapOvr>
    <a:masterClrMapping/>
  </p:clrMapOvr>
</p:sld>
</file>

<file path=ppt/theme/theme1.xml><?xml version="1.0" encoding="utf-8"?>
<a:theme xmlns:a="http://schemas.openxmlformats.org/drawingml/2006/main" name="Pinta">
  <a:themeElements>
    <a:clrScheme name="Pin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TotalTime>
  <Words>208</Words>
  <Application>Microsoft Office PowerPoint</Application>
  <PresentationFormat>Laajakuva</PresentationFormat>
  <Paragraphs>25</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Arial</vt:lpstr>
      <vt:lpstr>Trebuchet MS</vt:lpstr>
      <vt:lpstr>Wingdings 3</vt:lpstr>
      <vt:lpstr>Pinta</vt:lpstr>
      <vt:lpstr>PÄÄTTÖTYÖ 2020 NUOTIO PAIKKA</vt:lpstr>
      <vt:lpstr>TIIVISTELMÄ</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PÄÄTTÖTYÖ 2020 NUOTIO PAIKKA</dc:title>
  <dc:creator>lalli lautala</dc:creator>
  <cp:lastModifiedBy>lalli lautala</cp:lastModifiedBy>
  <cp:revision>2</cp:revision>
  <dcterms:created xsi:type="dcterms:W3CDTF">2020-05-26T14:27:21Z</dcterms:created>
  <dcterms:modified xsi:type="dcterms:W3CDTF">2020-05-26T14:29:27Z</dcterms:modified>
</cp:coreProperties>
</file>