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65" r:id="rId6"/>
    <p:sldId id="260" r:id="rId7"/>
    <p:sldId id="261" r:id="rId8"/>
    <p:sldId id="268" r:id="rId9"/>
    <p:sldId id="262" r:id="rId10"/>
    <p:sldId id="263" r:id="rId11"/>
    <p:sldId id="267" r:id="rId12"/>
    <p:sldId id="264" r:id="rId13"/>
    <p:sldId id="259" r:id="rId1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14" d="100"/>
          <a:sy n="114" d="100"/>
        </p:scale>
        <p:origin x="36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0C4BCC3-FA79-48D0-97EA-54028515D0D7}"/>
              </a:ext>
            </a:extLst>
          </p:cNvPr>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a:extLst>
              <a:ext uri="{FF2B5EF4-FFF2-40B4-BE49-F238E27FC236}">
                <a16:creationId xmlns:a16="http://schemas.microsoft.com/office/drawing/2014/main" id="{19A7CF86-34EA-4DE7-A255-7C7B951B79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821A7458-30E8-464B-9898-2EE3E606A0F1}"/>
              </a:ext>
            </a:extLst>
          </p:cNvPr>
          <p:cNvSpPr>
            <a:spLocks noGrp="1"/>
          </p:cNvSpPr>
          <p:nvPr>
            <p:ph type="dt" sz="half" idx="10"/>
          </p:nvPr>
        </p:nvSpPr>
        <p:spPr/>
        <p:txBody>
          <a:bodyPr/>
          <a:lstStyle/>
          <a:p>
            <a:fld id="{7CF8B178-587E-4208-99FB-88FF7F461776}" type="datetimeFigureOut">
              <a:rPr lang="fi-FI" smtClean="0"/>
              <a:t>10.8.2017</a:t>
            </a:fld>
            <a:endParaRPr lang="fi-FI"/>
          </a:p>
        </p:txBody>
      </p:sp>
      <p:sp>
        <p:nvSpPr>
          <p:cNvPr id="5" name="Alatunnisteen paikkamerkki 4">
            <a:extLst>
              <a:ext uri="{FF2B5EF4-FFF2-40B4-BE49-F238E27FC236}">
                <a16:creationId xmlns:a16="http://schemas.microsoft.com/office/drawing/2014/main" id="{C8B378A4-67BC-48CB-87D3-489E35437D9B}"/>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6447346F-3C1A-47BD-A289-1D66C3021776}"/>
              </a:ext>
            </a:extLst>
          </p:cNvPr>
          <p:cNvSpPr>
            <a:spLocks noGrp="1"/>
          </p:cNvSpPr>
          <p:nvPr>
            <p:ph type="sldNum" sz="quarter" idx="12"/>
          </p:nvPr>
        </p:nvSpPr>
        <p:spPr/>
        <p:txBody>
          <a:bodyPr/>
          <a:lstStyle/>
          <a:p>
            <a:fld id="{5DF879A9-6D2E-47E1-B480-C51F777A4A83}" type="slidenum">
              <a:rPr lang="fi-FI" smtClean="0"/>
              <a:t>‹#›</a:t>
            </a:fld>
            <a:endParaRPr lang="fi-FI"/>
          </a:p>
        </p:txBody>
      </p:sp>
    </p:spTree>
    <p:extLst>
      <p:ext uri="{BB962C8B-B14F-4D97-AF65-F5344CB8AC3E}">
        <p14:creationId xmlns:p14="http://schemas.microsoft.com/office/powerpoint/2010/main" val="3849464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F1242B6-8B4D-424B-A0F8-10A8F95218A4}"/>
              </a:ext>
            </a:extLst>
          </p:cNvPr>
          <p:cNvSpPr>
            <a:spLocks noGrp="1"/>
          </p:cNvSpPr>
          <p:nvPr>
            <p:ph type="title"/>
          </p:nvPr>
        </p:nvSpPr>
        <p:spPr/>
        <p:txBody>
          <a:bodyPr/>
          <a:lstStyle/>
          <a:p>
            <a:r>
              <a:rPr lang="fi-FI"/>
              <a:t>Muokkaa perustyyl. napsautt.</a:t>
            </a:r>
          </a:p>
        </p:txBody>
      </p:sp>
      <p:sp>
        <p:nvSpPr>
          <p:cNvPr id="3" name="Pystysuoran tekstin paikkamerkki 2">
            <a:extLst>
              <a:ext uri="{FF2B5EF4-FFF2-40B4-BE49-F238E27FC236}">
                <a16:creationId xmlns:a16="http://schemas.microsoft.com/office/drawing/2014/main" id="{15255433-B053-417B-B01C-EADA356A3BAC}"/>
              </a:ext>
            </a:extLst>
          </p:cNvPr>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240ADC81-DC6E-4835-AEF9-C7D322FE0584}"/>
              </a:ext>
            </a:extLst>
          </p:cNvPr>
          <p:cNvSpPr>
            <a:spLocks noGrp="1"/>
          </p:cNvSpPr>
          <p:nvPr>
            <p:ph type="dt" sz="half" idx="10"/>
          </p:nvPr>
        </p:nvSpPr>
        <p:spPr/>
        <p:txBody>
          <a:bodyPr/>
          <a:lstStyle/>
          <a:p>
            <a:fld id="{7CF8B178-587E-4208-99FB-88FF7F461776}" type="datetimeFigureOut">
              <a:rPr lang="fi-FI" smtClean="0"/>
              <a:t>10.8.2017</a:t>
            </a:fld>
            <a:endParaRPr lang="fi-FI"/>
          </a:p>
        </p:txBody>
      </p:sp>
      <p:sp>
        <p:nvSpPr>
          <p:cNvPr id="5" name="Alatunnisteen paikkamerkki 4">
            <a:extLst>
              <a:ext uri="{FF2B5EF4-FFF2-40B4-BE49-F238E27FC236}">
                <a16:creationId xmlns:a16="http://schemas.microsoft.com/office/drawing/2014/main" id="{E14367A1-ADE6-4D4F-B12D-2E80F76EE946}"/>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56D04DC2-0770-4306-9028-CF93FC9082CA}"/>
              </a:ext>
            </a:extLst>
          </p:cNvPr>
          <p:cNvSpPr>
            <a:spLocks noGrp="1"/>
          </p:cNvSpPr>
          <p:nvPr>
            <p:ph type="sldNum" sz="quarter" idx="12"/>
          </p:nvPr>
        </p:nvSpPr>
        <p:spPr/>
        <p:txBody>
          <a:bodyPr/>
          <a:lstStyle/>
          <a:p>
            <a:fld id="{5DF879A9-6D2E-47E1-B480-C51F777A4A83}" type="slidenum">
              <a:rPr lang="fi-FI" smtClean="0"/>
              <a:t>‹#›</a:t>
            </a:fld>
            <a:endParaRPr lang="fi-FI"/>
          </a:p>
        </p:txBody>
      </p:sp>
    </p:spTree>
    <p:extLst>
      <p:ext uri="{BB962C8B-B14F-4D97-AF65-F5344CB8AC3E}">
        <p14:creationId xmlns:p14="http://schemas.microsoft.com/office/powerpoint/2010/main" val="74492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ECF1C795-1966-4589-8183-12518D8DB950}"/>
              </a:ext>
            </a:extLst>
          </p:cNvPr>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a:extLst>
              <a:ext uri="{FF2B5EF4-FFF2-40B4-BE49-F238E27FC236}">
                <a16:creationId xmlns:a16="http://schemas.microsoft.com/office/drawing/2014/main" id="{B6975646-B2DC-422D-A36D-F6EDD6EA87FE}"/>
              </a:ext>
            </a:extLst>
          </p:cNvPr>
          <p:cNvSpPr>
            <a:spLocks noGrp="1"/>
          </p:cNvSpPr>
          <p:nvPr>
            <p:ph type="body" orient="vert" idx="1"/>
          </p:nvPr>
        </p:nvSpPr>
        <p:spPr>
          <a:xfrm>
            <a:off x="838200" y="365125"/>
            <a:ext cx="7734300" cy="5811838"/>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8C1B88D8-2D97-41AC-B466-91B88B99FD6C}"/>
              </a:ext>
            </a:extLst>
          </p:cNvPr>
          <p:cNvSpPr>
            <a:spLocks noGrp="1"/>
          </p:cNvSpPr>
          <p:nvPr>
            <p:ph type="dt" sz="half" idx="10"/>
          </p:nvPr>
        </p:nvSpPr>
        <p:spPr/>
        <p:txBody>
          <a:bodyPr/>
          <a:lstStyle/>
          <a:p>
            <a:fld id="{7CF8B178-587E-4208-99FB-88FF7F461776}" type="datetimeFigureOut">
              <a:rPr lang="fi-FI" smtClean="0"/>
              <a:t>10.8.2017</a:t>
            </a:fld>
            <a:endParaRPr lang="fi-FI"/>
          </a:p>
        </p:txBody>
      </p:sp>
      <p:sp>
        <p:nvSpPr>
          <p:cNvPr id="5" name="Alatunnisteen paikkamerkki 4">
            <a:extLst>
              <a:ext uri="{FF2B5EF4-FFF2-40B4-BE49-F238E27FC236}">
                <a16:creationId xmlns:a16="http://schemas.microsoft.com/office/drawing/2014/main" id="{E5D429CA-A795-41A6-BF6A-EDFCD33A5186}"/>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38F3EF4-D43D-407B-9678-997C5531B86B}"/>
              </a:ext>
            </a:extLst>
          </p:cNvPr>
          <p:cNvSpPr>
            <a:spLocks noGrp="1"/>
          </p:cNvSpPr>
          <p:nvPr>
            <p:ph type="sldNum" sz="quarter" idx="12"/>
          </p:nvPr>
        </p:nvSpPr>
        <p:spPr/>
        <p:txBody>
          <a:bodyPr/>
          <a:lstStyle/>
          <a:p>
            <a:fld id="{5DF879A9-6D2E-47E1-B480-C51F777A4A83}" type="slidenum">
              <a:rPr lang="fi-FI" smtClean="0"/>
              <a:t>‹#›</a:t>
            </a:fld>
            <a:endParaRPr lang="fi-FI"/>
          </a:p>
        </p:txBody>
      </p:sp>
    </p:spTree>
    <p:extLst>
      <p:ext uri="{BB962C8B-B14F-4D97-AF65-F5344CB8AC3E}">
        <p14:creationId xmlns:p14="http://schemas.microsoft.com/office/powerpoint/2010/main" val="1088123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46EDB07-FFE0-4D0F-88CA-49F9CEC581E1}"/>
              </a:ext>
            </a:extLst>
          </p:cNvPr>
          <p:cNvSpPr>
            <a:spLocks noGrp="1"/>
          </p:cNvSpPr>
          <p:nvPr>
            <p:ph type="title"/>
          </p:nvPr>
        </p:nvSpPr>
        <p:spPr/>
        <p:txBody>
          <a:bodyPr/>
          <a:lstStyle/>
          <a:p>
            <a:r>
              <a:rPr lang="fi-FI"/>
              <a:t>Muokkaa perustyyl. napsautt.</a:t>
            </a:r>
          </a:p>
        </p:txBody>
      </p:sp>
      <p:sp>
        <p:nvSpPr>
          <p:cNvPr id="3" name="Sisällön paikkamerkki 2">
            <a:extLst>
              <a:ext uri="{FF2B5EF4-FFF2-40B4-BE49-F238E27FC236}">
                <a16:creationId xmlns:a16="http://schemas.microsoft.com/office/drawing/2014/main" id="{DADCDF6F-7D87-4895-9AFD-045E34CC98EB}"/>
              </a:ext>
            </a:extLst>
          </p:cNvPr>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A772E0A8-85F9-403A-B74E-D09E92F5D278}"/>
              </a:ext>
            </a:extLst>
          </p:cNvPr>
          <p:cNvSpPr>
            <a:spLocks noGrp="1"/>
          </p:cNvSpPr>
          <p:nvPr>
            <p:ph type="dt" sz="half" idx="10"/>
          </p:nvPr>
        </p:nvSpPr>
        <p:spPr/>
        <p:txBody>
          <a:bodyPr/>
          <a:lstStyle/>
          <a:p>
            <a:fld id="{7CF8B178-587E-4208-99FB-88FF7F461776}" type="datetimeFigureOut">
              <a:rPr lang="fi-FI" smtClean="0"/>
              <a:t>10.8.2017</a:t>
            </a:fld>
            <a:endParaRPr lang="fi-FI"/>
          </a:p>
        </p:txBody>
      </p:sp>
      <p:sp>
        <p:nvSpPr>
          <p:cNvPr id="5" name="Alatunnisteen paikkamerkki 4">
            <a:extLst>
              <a:ext uri="{FF2B5EF4-FFF2-40B4-BE49-F238E27FC236}">
                <a16:creationId xmlns:a16="http://schemas.microsoft.com/office/drawing/2014/main" id="{4A0A9C00-97D5-40A1-B386-A137A7ED9CEA}"/>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AA759974-E157-4BF4-A5D5-FEF96C1A7F34}"/>
              </a:ext>
            </a:extLst>
          </p:cNvPr>
          <p:cNvSpPr>
            <a:spLocks noGrp="1"/>
          </p:cNvSpPr>
          <p:nvPr>
            <p:ph type="sldNum" sz="quarter" idx="12"/>
          </p:nvPr>
        </p:nvSpPr>
        <p:spPr/>
        <p:txBody>
          <a:bodyPr/>
          <a:lstStyle/>
          <a:p>
            <a:fld id="{5DF879A9-6D2E-47E1-B480-C51F777A4A83}" type="slidenum">
              <a:rPr lang="fi-FI" smtClean="0"/>
              <a:t>‹#›</a:t>
            </a:fld>
            <a:endParaRPr lang="fi-FI"/>
          </a:p>
        </p:txBody>
      </p:sp>
    </p:spTree>
    <p:extLst>
      <p:ext uri="{BB962C8B-B14F-4D97-AF65-F5344CB8AC3E}">
        <p14:creationId xmlns:p14="http://schemas.microsoft.com/office/powerpoint/2010/main" val="24565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C33A0F6-69D7-4C2F-8A43-510992E20106}"/>
              </a:ext>
            </a:extLst>
          </p:cNvPr>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a:extLst>
              <a:ext uri="{FF2B5EF4-FFF2-40B4-BE49-F238E27FC236}">
                <a16:creationId xmlns:a16="http://schemas.microsoft.com/office/drawing/2014/main" id="{6C450AEE-6B90-421A-B127-3417573DF0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Päivämäärän paikkamerkki 3">
            <a:extLst>
              <a:ext uri="{FF2B5EF4-FFF2-40B4-BE49-F238E27FC236}">
                <a16:creationId xmlns:a16="http://schemas.microsoft.com/office/drawing/2014/main" id="{FA58BB77-C96D-4024-A435-E785CE574984}"/>
              </a:ext>
            </a:extLst>
          </p:cNvPr>
          <p:cNvSpPr>
            <a:spLocks noGrp="1"/>
          </p:cNvSpPr>
          <p:nvPr>
            <p:ph type="dt" sz="half" idx="10"/>
          </p:nvPr>
        </p:nvSpPr>
        <p:spPr/>
        <p:txBody>
          <a:bodyPr/>
          <a:lstStyle/>
          <a:p>
            <a:fld id="{7CF8B178-587E-4208-99FB-88FF7F461776}" type="datetimeFigureOut">
              <a:rPr lang="fi-FI" smtClean="0"/>
              <a:t>10.8.2017</a:t>
            </a:fld>
            <a:endParaRPr lang="fi-FI"/>
          </a:p>
        </p:txBody>
      </p:sp>
      <p:sp>
        <p:nvSpPr>
          <p:cNvPr id="5" name="Alatunnisteen paikkamerkki 4">
            <a:extLst>
              <a:ext uri="{FF2B5EF4-FFF2-40B4-BE49-F238E27FC236}">
                <a16:creationId xmlns:a16="http://schemas.microsoft.com/office/drawing/2014/main" id="{9CF903D8-37F6-4D8C-B257-0C57BB382E07}"/>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B4A40B52-5C9C-432E-BFB4-ED1677030ACF}"/>
              </a:ext>
            </a:extLst>
          </p:cNvPr>
          <p:cNvSpPr>
            <a:spLocks noGrp="1"/>
          </p:cNvSpPr>
          <p:nvPr>
            <p:ph type="sldNum" sz="quarter" idx="12"/>
          </p:nvPr>
        </p:nvSpPr>
        <p:spPr/>
        <p:txBody>
          <a:bodyPr/>
          <a:lstStyle/>
          <a:p>
            <a:fld id="{5DF879A9-6D2E-47E1-B480-C51F777A4A83}" type="slidenum">
              <a:rPr lang="fi-FI" smtClean="0"/>
              <a:t>‹#›</a:t>
            </a:fld>
            <a:endParaRPr lang="fi-FI"/>
          </a:p>
        </p:txBody>
      </p:sp>
    </p:spTree>
    <p:extLst>
      <p:ext uri="{BB962C8B-B14F-4D97-AF65-F5344CB8AC3E}">
        <p14:creationId xmlns:p14="http://schemas.microsoft.com/office/powerpoint/2010/main" val="449396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568EFA6-5625-4768-8A0C-1F8776097DD1}"/>
              </a:ext>
            </a:extLst>
          </p:cNvPr>
          <p:cNvSpPr>
            <a:spLocks noGrp="1"/>
          </p:cNvSpPr>
          <p:nvPr>
            <p:ph type="title"/>
          </p:nvPr>
        </p:nvSpPr>
        <p:spPr/>
        <p:txBody>
          <a:bodyPr/>
          <a:lstStyle/>
          <a:p>
            <a:r>
              <a:rPr lang="fi-FI"/>
              <a:t>Muokkaa perustyyl. napsautt.</a:t>
            </a:r>
          </a:p>
        </p:txBody>
      </p:sp>
      <p:sp>
        <p:nvSpPr>
          <p:cNvPr id="3" name="Sisällön paikkamerkki 2">
            <a:extLst>
              <a:ext uri="{FF2B5EF4-FFF2-40B4-BE49-F238E27FC236}">
                <a16:creationId xmlns:a16="http://schemas.microsoft.com/office/drawing/2014/main" id="{AFFAAA48-418D-4BEA-85D3-2E328DF08598}"/>
              </a:ext>
            </a:extLst>
          </p:cNvPr>
          <p:cNvSpPr>
            <a:spLocks noGrp="1"/>
          </p:cNvSpPr>
          <p:nvPr>
            <p:ph sz="half" idx="1"/>
          </p:nvPr>
        </p:nvSpPr>
        <p:spPr>
          <a:xfrm>
            <a:off x="838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B082DAA6-7A69-46C6-BC91-B88E8B95CEE2}"/>
              </a:ext>
            </a:extLst>
          </p:cNvPr>
          <p:cNvSpPr>
            <a:spLocks noGrp="1"/>
          </p:cNvSpPr>
          <p:nvPr>
            <p:ph sz="half" idx="2"/>
          </p:nvPr>
        </p:nvSpPr>
        <p:spPr>
          <a:xfrm>
            <a:off x="6172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80C0A29E-FC26-467E-B265-4C5B6690790E}"/>
              </a:ext>
            </a:extLst>
          </p:cNvPr>
          <p:cNvSpPr>
            <a:spLocks noGrp="1"/>
          </p:cNvSpPr>
          <p:nvPr>
            <p:ph type="dt" sz="half" idx="10"/>
          </p:nvPr>
        </p:nvSpPr>
        <p:spPr/>
        <p:txBody>
          <a:bodyPr/>
          <a:lstStyle/>
          <a:p>
            <a:fld id="{7CF8B178-587E-4208-99FB-88FF7F461776}" type="datetimeFigureOut">
              <a:rPr lang="fi-FI" smtClean="0"/>
              <a:t>10.8.2017</a:t>
            </a:fld>
            <a:endParaRPr lang="fi-FI"/>
          </a:p>
        </p:txBody>
      </p:sp>
      <p:sp>
        <p:nvSpPr>
          <p:cNvPr id="6" name="Alatunnisteen paikkamerkki 5">
            <a:extLst>
              <a:ext uri="{FF2B5EF4-FFF2-40B4-BE49-F238E27FC236}">
                <a16:creationId xmlns:a16="http://schemas.microsoft.com/office/drawing/2014/main" id="{74FCFD5C-8134-4A76-ACFC-CA916FFA5E2D}"/>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8C2B2FC1-5D43-4D9B-9F36-01EEA45200BF}"/>
              </a:ext>
            </a:extLst>
          </p:cNvPr>
          <p:cNvSpPr>
            <a:spLocks noGrp="1"/>
          </p:cNvSpPr>
          <p:nvPr>
            <p:ph type="sldNum" sz="quarter" idx="12"/>
          </p:nvPr>
        </p:nvSpPr>
        <p:spPr/>
        <p:txBody>
          <a:bodyPr/>
          <a:lstStyle/>
          <a:p>
            <a:fld id="{5DF879A9-6D2E-47E1-B480-C51F777A4A83}" type="slidenum">
              <a:rPr lang="fi-FI" smtClean="0"/>
              <a:t>‹#›</a:t>
            </a:fld>
            <a:endParaRPr lang="fi-FI"/>
          </a:p>
        </p:txBody>
      </p:sp>
    </p:spTree>
    <p:extLst>
      <p:ext uri="{BB962C8B-B14F-4D97-AF65-F5344CB8AC3E}">
        <p14:creationId xmlns:p14="http://schemas.microsoft.com/office/powerpoint/2010/main" val="1060454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9A3D7CC-1FC2-429C-8ED2-358535CDBC1D}"/>
              </a:ext>
            </a:extLst>
          </p:cNvPr>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a:extLst>
              <a:ext uri="{FF2B5EF4-FFF2-40B4-BE49-F238E27FC236}">
                <a16:creationId xmlns:a16="http://schemas.microsoft.com/office/drawing/2014/main" id="{4DCF852B-A0CC-44DF-B1F5-D15181744F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Sisällön paikkamerkki 3">
            <a:extLst>
              <a:ext uri="{FF2B5EF4-FFF2-40B4-BE49-F238E27FC236}">
                <a16:creationId xmlns:a16="http://schemas.microsoft.com/office/drawing/2014/main" id="{D00E07FA-6983-4455-BE3E-C22987BFEFF3}"/>
              </a:ext>
            </a:extLst>
          </p:cNvPr>
          <p:cNvSpPr>
            <a:spLocks noGrp="1"/>
          </p:cNvSpPr>
          <p:nvPr>
            <p:ph sz="half" idx="2"/>
          </p:nvPr>
        </p:nvSpPr>
        <p:spPr>
          <a:xfrm>
            <a:off x="839788" y="2505075"/>
            <a:ext cx="5157787"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66F777EB-43A8-4962-B158-3FF4882146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Sisällön paikkamerkki 5">
            <a:extLst>
              <a:ext uri="{FF2B5EF4-FFF2-40B4-BE49-F238E27FC236}">
                <a16:creationId xmlns:a16="http://schemas.microsoft.com/office/drawing/2014/main" id="{12FC45C1-539D-41E5-A3DE-C989AA0AB49A}"/>
              </a:ext>
            </a:extLst>
          </p:cNvPr>
          <p:cNvSpPr>
            <a:spLocks noGrp="1"/>
          </p:cNvSpPr>
          <p:nvPr>
            <p:ph sz="quarter" idx="4"/>
          </p:nvPr>
        </p:nvSpPr>
        <p:spPr>
          <a:xfrm>
            <a:off x="6172200" y="2505075"/>
            <a:ext cx="5183188"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EF992988-15EF-4A02-9342-20E33120164E}"/>
              </a:ext>
            </a:extLst>
          </p:cNvPr>
          <p:cNvSpPr>
            <a:spLocks noGrp="1"/>
          </p:cNvSpPr>
          <p:nvPr>
            <p:ph type="dt" sz="half" idx="10"/>
          </p:nvPr>
        </p:nvSpPr>
        <p:spPr/>
        <p:txBody>
          <a:bodyPr/>
          <a:lstStyle/>
          <a:p>
            <a:fld id="{7CF8B178-587E-4208-99FB-88FF7F461776}" type="datetimeFigureOut">
              <a:rPr lang="fi-FI" smtClean="0"/>
              <a:t>10.8.2017</a:t>
            </a:fld>
            <a:endParaRPr lang="fi-FI"/>
          </a:p>
        </p:txBody>
      </p:sp>
      <p:sp>
        <p:nvSpPr>
          <p:cNvPr id="8" name="Alatunnisteen paikkamerkki 7">
            <a:extLst>
              <a:ext uri="{FF2B5EF4-FFF2-40B4-BE49-F238E27FC236}">
                <a16:creationId xmlns:a16="http://schemas.microsoft.com/office/drawing/2014/main" id="{A7EAB4C2-6950-4C58-A1C9-5AC660A5F5D3}"/>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D3397658-857D-450C-9486-9D04F4E3176F}"/>
              </a:ext>
            </a:extLst>
          </p:cNvPr>
          <p:cNvSpPr>
            <a:spLocks noGrp="1"/>
          </p:cNvSpPr>
          <p:nvPr>
            <p:ph type="sldNum" sz="quarter" idx="12"/>
          </p:nvPr>
        </p:nvSpPr>
        <p:spPr/>
        <p:txBody>
          <a:bodyPr/>
          <a:lstStyle/>
          <a:p>
            <a:fld id="{5DF879A9-6D2E-47E1-B480-C51F777A4A83}" type="slidenum">
              <a:rPr lang="fi-FI" smtClean="0"/>
              <a:t>‹#›</a:t>
            </a:fld>
            <a:endParaRPr lang="fi-FI"/>
          </a:p>
        </p:txBody>
      </p:sp>
    </p:spTree>
    <p:extLst>
      <p:ext uri="{BB962C8B-B14F-4D97-AF65-F5344CB8AC3E}">
        <p14:creationId xmlns:p14="http://schemas.microsoft.com/office/powerpoint/2010/main" val="3880650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2AC4A3A-BB4D-4B5E-BCF6-C8EFB8AF5AC7}"/>
              </a:ext>
            </a:extLst>
          </p:cNvPr>
          <p:cNvSpPr>
            <a:spLocks noGrp="1"/>
          </p:cNvSpPr>
          <p:nvPr>
            <p:ph type="title"/>
          </p:nvPr>
        </p:nvSpPr>
        <p:spPr/>
        <p:txBody>
          <a:bodyPr/>
          <a:lstStyle/>
          <a:p>
            <a:r>
              <a:rPr lang="fi-FI"/>
              <a:t>Muokkaa perustyyl. napsautt.</a:t>
            </a:r>
          </a:p>
        </p:txBody>
      </p:sp>
      <p:sp>
        <p:nvSpPr>
          <p:cNvPr id="3" name="Päivämäärän paikkamerkki 2">
            <a:extLst>
              <a:ext uri="{FF2B5EF4-FFF2-40B4-BE49-F238E27FC236}">
                <a16:creationId xmlns:a16="http://schemas.microsoft.com/office/drawing/2014/main" id="{E25B642D-2959-43C4-877D-F802DD0C5EE5}"/>
              </a:ext>
            </a:extLst>
          </p:cNvPr>
          <p:cNvSpPr>
            <a:spLocks noGrp="1"/>
          </p:cNvSpPr>
          <p:nvPr>
            <p:ph type="dt" sz="half" idx="10"/>
          </p:nvPr>
        </p:nvSpPr>
        <p:spPr/>
        <p:txBody>
          <a:bodyPr/>
          <a:lstStyle/>
          <a:p>
            <a:fld id="{7CF8B178-587E-4208-99FB-88FF7F461776}" type="datetimeFigureOut">
              <a:rPr lang="fi-FI" smtClean="0"/>
              <a:t>10.8.2017</a:t>
            </a:fld>
            <a:endParaRPr lang="fi-FI"/>
          </a:p>
        </p:txBody>
      </p:sp>
      <p:sp>
        <p:nvSpPr>
          <p:cNvPr id="4" name="Alatunnisteen paikkamerkki 3">
            <a:extLst>
              <a:ext uri="{FF2B5EF4-FFF2-40B4-BE49-F238E27FC236}">
                <a16:creationId xmlns:a16="http://schemas.microsoft.com/office/drawing/2014/main" id="{3D746B5F-4C52-499C-BAA5-0DA0F04DDB8B}"/>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43EF4D09-F5B5-4B84-A8A8-D5D8EA1B41FD}"/>
              </a:ext>
            </a:extLst>
          </p:cNvPr>
          <p:cNvSpPr>
            <a:spLocks noGrp="1"/>
          </p:cNvSpPr>
          <p:nvPr>
            <p:ph type="sldNum" sz="quarter" idx="12"/>
          </p:nvPr>
        </p:nvSpPr>
        <p:spPr/>
        <p:txBody>
          <a:bodyPr/>
          <a:lstStyle/>
          <a:p>
            <a:fld id="{5DF879A9-6D2E-47E1-B480-C51F777A4A83}" type="slidenum">
              <a:rPr lang="fi-FI" smtClean="0"/>
              <a:t>‹#›</a:t>
            </a:fld>
            <a:endParaRPr lang="fi-FI"/>
          </a:p>
        </p:txBody>
      </p:sp>
    </p:spTree>
    <p:extLst>
      <p:ext uri="{BB962C8B-B14F-4D97-AF65-F5344CB8AC3E}">
        <p14:creationId xmlns:p14="http://schemas.microsoft.com/office/powerpoint/2010/main" val="3807297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163915F0-18C3-4F7D-840F-A958A84CAC20}"/>
              </a:ext>
            </a:extLst>
          </p:cNvPr>
          <p:cNvSpPr>
            <a:spLocks noGrp="1"/>
          </p:cNvSpPr>
          <p:nvPr>
            <p:ph type="dt" sz="half" idx="10"/>
          </p:nvPr>
        </p:nvSpPr>
        <p:spPr/>
        <p:txBody>
          <a:bodyPr/>
          <a:lstStyle/>
          <a:p>
            <a:fld id="{7CF8B178-587E-4208-99FB-88FF7F461776}" type="datetimeFigureOut">
              <a:rPr lang="fi-FI" smtClean="0"/>
              <a:t>10.8.2017</a:t>
            </a:fld>
            <a:endParaRPr lang="fi-FI"/>
          </a:p>
        </p:txBody>
      </p:sp>
      <p:sp>
        <p:nvSpPr>
          <p:cNvPr id="3" name="Alatunnisteen paikkamerkki 2">
            <a:extLst>
              <a:ext uri="{FF2B5EF4-FFF2-40B4-BE49-F238E27FC236}">
                <a16:creationId xmlns:a16="http://schemas.microsoft.com/office/drawing/2014/main" id="{6C6E4363-9333-4F04-A17B-8BF9AC62C70F}"/>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D863C221-D801-4501-B8DE-E004C0D176CC}"/>
              </a:ext>
            </a:extLst>
          </p:cNvPr>
          <p:cNvSpPr>
            <a:spLocks noGrp="1"/>
          </p:cNvSpPr>
          <p:nvPr>
            <p:ph type="sldNum" sz="quarter" idx="12"/>
          </p:nvPr>
        </p:nvSpPr>
        <p:spPr/>
        <p:txBody>
          <a:bodyPr/>
          <a:lstStyle/>
          <a:p>
            <a:fld id="{5DF879A9-6D2E-47E1-B480-C51F777A4A83}" type="slidenum">
              <a:rPr lang="fi-FI" smtClean="0"/>
              <a:t>‹#›</a:t>
            </a:fld>
            <a:endParaRPr lang="fi-FI"/>
          </a:p>
        </p:txBody>
      </p:sp>
    </p:spTree>
    <p:extLst>
      <p:ext uri="{BB962C8B-B14F-4D97-AF65-F5344CB8AC3E}">
        <p14:creationId xmlns:p14="http://schemas.microsoft.com/office/powerpoint/2010/main" val="1020029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FEFE806-C706-4780-A2F3-695026B53528}"/>
              </a:ext>
            </a:extLst>
          </p:cNvPr>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a:extLst>
              <a:ext uri="{FF2B5EF4-FFF2-40B4-BE49-F238E27FC236}">
                <a16:creationId xmlns:a16="http://schemas.microsoft.com/office/drawing/2014/main" id="{D84BB783-F4F8-4115-94F6-FA0E8F7C06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21A6A07F-D6C0-4C78-966F-F45C9DC9B8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a:extLst>
              <a:ext uri="{FF2B5EF4-FFF2-40B4-BE49-F238E27FC236}">
                <a16:creationId xmlns:a16="http://schemas.microsoft.com/office/drawing/2014/main" id="{BBF7EDF7-459A-44F2-A178-92D4494432B8}"/>
              </a:ext>
            </a:extLst>
          </p:cNvPr>
          <p:cNvSpPr>
            <a:spLocks noGrp="1"/>
          </p:cNvSpPr>
          <p:nvPr>
            <p:ph type="dt" sz="half" idx="10"/>
          </p:nvPr>
        </p:nvSpPr>
        <p:spPr/>
        <p:txBody>
          <a:bodyPr/>
          <a:lstStyle/>
          <a:p>
            <a:fld id="{7CF8B178-587E-4208-99FB-88FF7F461776}" type="datetimeFigureOut">
              <a:rPr lang="fi-FI" smtClean="0"/>
              <a:t>10.8.2017</a:t>
            </a:fld>
            <a:endParaRPr lang="fi-FI"/>
          </a:p>
        </p:txBody>
      </p:sp>
      <p:sp>
        <p:nvSpPr>
          <p:cNvPr id="6" name="Alatunnisteen paikkamerkki 5">
            <a:extLst>
              <a:ext uri="{FF2B5EF4-FFF2-40B4-BE49-F238E27FC236}">
                <a16:creationId xmlns:a16="http://schemas.microsoft.com/office/drawing/2014/main" id="{7B3E87D1-650D-494E-89AA-28DA82FBEE0C}"/>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5ABB27BC-BB0E-45CE-86E3-CDD4C4ACB705}"/>
              </a:ext>
            </a:extLst>
          </p:cNvPr>
          <p:cNvSpPr>
            <a:spLocks noGrp="1"/>
          </p:cNvSpPr>
          <p:nvPr>
            <p:ph type="sldNum" sz="quarter" idx="12"/>
          </p:nvPr>
        </p:nvSpPr>
        <p:spPr/>
        <p:txBody>
          <a:bodyPr/>
          <a:lstStyle/>
          <a:p>
            <a:fld id="{5DF879A9-6D2E-47E1-B480-C51F777A4A83}" type="slidenum">
              <a:rPr lang="fi-FI" smtClean="0"/>
              <a:t>‹#›</a:t>
            </a:fld>
            <a:endParaRPr lang="fi-FI"/>
          </a:p>
        </p:txBody>
      </p:sp>
    </p:spTree>
    <p:extLst>
      <p:ext uri="{BB962C8B-B14F-4D97-AF65-F5344CB8AC3E}">
        <p14:creationId xmlns:p14="http://schemas.microsoft.com/office/powerpoint/2010/main" val="1978549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D8B9F67-4388-47E9-870B-5DDC18A16541}"/>
              </a:ext>
            </a:extLst>
          </p:cNvPr>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a:extLst>
              <a:ext uri="{FF2B5EF4-FFF2-40B4-BE49-F238E27FC236}">
                <a16:creationId xmlns:a16="http://schemas.microsoft.com/office/drawing/2014/main" id="{EF4CA9F1-3787-4374-8F8B-CE123042CE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C774E49F-9B6B-408C-BCE8-B5CF55FBFE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a:extLst>
              <a:ext uri="{FF2B5EF4-FFF2-40B4-BE49-F238E27FC236}">
                <a16:creationId xmlns:a16="http://schemas.microsoft.com/office/drawing/2014/main" id="{0AD51768-0D79-4C3A-9851-5BE9F17633EB}"/>
              </a:ext>
            </a:extLst>
          </p:cNvPr>
          <p:cNvSpPr>
            <a:spLocks noGrp="1"/>
          </p:cNvSpPr>
          <p:nvPr>
            <p:ph type="dt" sz="half" idx="10"/>
          </p:nvPr>
        </p:nvSpPr>
        <p:spPr/>
        <p:txBody>
          <a:bodyPr/>
          <a:lstStyle/>
          <a:p>
            <a:fld id="{7CF8B178-587E-4208-99FB-88FF7F461776}" type="datetimeFigureOut">
              <a:rPr lang="fi-FI" smtClean="0"/>
              <a:t>10.8.2017</a:t>
            </a:fld>
            <a:endParaRPr lang="fi-FI"/>
          </a:p>
        </p:txBody>
      </p:sp>
      <p:sp>
        <p:nvSpPr>
          <p:cNvPr id="6" name="Alatunnisteen paikkamerkki 5">
            <a:extLst>
              <a:ext uri="{FF2B5EF4-FFF2-40B4-BE49-F238E27FC236}">
                <a16:creationId xmlns:a16="http://schemas.microsoft.com/office/drawing/2014/main" id="{E5CB29C5-90D5-4045-B87C-AD6C4865B032}"/>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3250F752-3AEA-4F3F-BECC-5D1ADD86D4FB}"/>
              </a:ext>
            </a:extLst>
          </p:cNvPr>
          <p:cNvSpPr>
            <a:spLocks noGrp="1"/>
          </p:cNvSpPr>
          <p:nvPr>
            <p:ph type="sldNum" sz="quarter" idx="12"/>
          </p:nvPr>
        </p:nvSpPr>
        <p:spPr/>
        <p:txBody>
          <a:bodyPr/>
          <a:lstStyle/>
          <a:p>
            <a:fld id="{5DF879A9-6D2E-47E1-B480-C51F777A4A83}" type="slidenum">
              <a:rPr lang="fi-FI" smtClean="0"/>
              <a:t>‹#›</a:t>
            </a:fld>
            <a:endParaRPr lang="fi-FI"/>
          </a:p>
        </p:txBody>
      </p:sp>
    </p:spTree>
    <p:extLst>
      <p:ext uri="{BB962C8B-B14F-4D97-AF65-F5344CB8AC3E}">
        <p14:creationId xmlns:p14="http://schemas.microsoft.com/office/powerpoint/2010/main" val="900519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9EE037EE-0C8F-446E-91B8-2810923185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a:extLst>
              <a:ext uri="{FF2B5EF4-FFF2-40B4-BE49-F238E27FC236}">
                <a16:creationId xmlns:a16="http://schemas.microsoft.com/office/drawing/2014/main" id="{D19059E6-1CA5-43E9-8FF7-778088DBC9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CFCB3EA9-0FD2-4CA8-938B-51AC02EEB6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F8B178-587E-4208-99FB-88FF7F461776}" type="datetimeFigureOut">
              <a:rPr lang="fi-FI" smtClean="0"/>
              <a:t>10.8.2017</a:t>
            </a:fld>
            <a:endParaRPr lang="fi-FI"/>
          </a:p>
        </p:txBody>
      </p:sp>
      <p:sp>
        <p:nvSpPr>
          <p:cNvPr id="5" name="Alatunnisteen paikkamerkki 4">
            <a:extLst>
              <a:ext uri="{FF2B5EF4-FFF2-40B4-BE49-F238E27FC236}">
                <a16:creationId xmlns:a16="http://schemas.microsoft.com/office/drawing/2014/main" id="{8D543A51-5160-4DBA-A453-817E4DD514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032A02BF-3F85-420A-959E-DBEFC308045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F879A9-6D2E-47E1-B480-C51F777A4A83}" type="slidenum">
              <a:rPr lang="fi-FI" smtClean="0"/>
              <a:t>‹#›</a:t>
            </a:fld>
            <a:endParaRPr lang="fi-FI"/>
          </a:p>
        </p:txBody>
      </p:sp>
    </p:spTree>
    <p:extLst>
      <p:ext uri="{BB962C8B-B14F-4D97-AF65-F5344CB8AC3E}">
        <p14:creationId xmlns:p14="http://schemas.microsoft.com/office/powerpoint/2010/main" val="1695428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vimeo.com/158364957"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ylioppilastutkinto.fi/images/sivuston_tiedostot/Sahkoinen_tutkinto/tiedote_terveystieto_fi.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642A0C9-C2AB-4940-92A6-8174D363CA72}"/>
              </a:ext>
            </a:extLst>
          </p:cNvPr>
          <p:cNvSpPr>
            <a:spLocks noGrp="1"/>
          </p:cNvSpPr>
          <p:nvPr>
            <p:ph type="ctrTitle"/>
          </p:nvPr>
        </p:nvSpPr>
        <p:spPr/>
        <p:txBody>
          <a:bodyPr/>
          <a:lstStyle/>
          <a:p>
            <a:r>
              <a:rPr lang="fi-FI" dirty="0"/>
              <a:t>TT-YO</a:t>
            </a:r>
          </a:p>
        </p:txBody>
      </p:sp>
      <p:sp>
        <p:nvSpPr>
          <p:cNvPr id="3" name="Alaotsikko 2">
            <a:extLst>
              <a:ext uri="{FF2B5EF4-FFF2-40B4-BE49-F238E27FC236}">
                <a16:creationId xmlns:a16="http://schemas.microsoft.com/office/drawing/2014/main" id="{8CC190AE-CBD9-48EC-AC90-7E881649C6CC}"/>
              </a:ext>
            </a:extLst>
          </p:cNvPr>
          <p:cNvSpPr>
            <a:spLocks noGrp="1"/>
          </p:cNvSpPr>
          <p:nvPr>
            <p:ph type="subTitle" idx="1"/>
          </p:nvPr>
        </p:nvSpPr>
        <p:spPr/>
        <p:txBody>
          <a:bodyPr/>
          <a:lstStyle/>
          <a:p>
            <a:endParaRPr lang="fi-FI"/>
          </a:p>
        </p:txBody>
      </p:sp>
    </p:spTree>
    <p:extLst>
      <p:ext uri="{BB962C8B-B14F-4D97-AF65-F5344CB8AC3E}">
        <p14:creationId xmlns:p14="http://schemas.microsoft.com/office/powerpoint/2010/main" val="33276615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53E5B91-CE74-4BB3-9480-77CBF1427933}"/>
              </a:ext>
            </a:extLst>
          </p:cNvPr>
          <p:cNvSpPr>
            <a:spLocks noGrp="1"/>
          </p:cNvSpPr>
          <p:nvPr>
            <p:ph type="title"/>
          </p:nvPr>
        </p:nvSpPr>
        <p:spPr/>
        <p:txBody>
          <a:bodyPr/>
          <a:lstStyle/>
          <a:p>
            <a:pPr algn="ctr"/>
            <a:r>
              <a:rPr lang="fi-FI" dirty="0"/>
              <a:t>Tehtäviin vastaaminen</a:t>
            </a:r>
            <a:br>
              <a:rPr lang="fi-FI" sz="3600" dirty="0"/>
            </a:br>
            <a:endParaRPr lang="fi-FI" dirty="0"/>
          </a:p>
        </p:txBody>
      </p:sp>
      <p:sp>
        <p:nvSpPr>
          <p:cNvPr id="3" name="Sisällön paikkamerkki 2">
            <a:extLst>
              <a:ext uri="{FF2B5EF4-FFF2-40B4-BE49-F238E27FC236}">
                <a16:creationId xmlns:a16="http://schemas.microsoft.com/office/drawing/2014/main" id="{6017C652-33BF-45D7-A745-B7B904909997}"/>
              </a:ext>
            </a:extLst>
          </p:cNvPr>
          <p:cNvSpPr>
            <a:spLocks noGrp="1"/>
          </p:cNvSpPr>
          <p:nvPr>
            <p:ph idx="1"/>
          </p:nvPr>
        </p:nvSpPr>
        <p:spPr/>
        <p:txBody>
          <a:bodyPr>
            <a:normAutofit/>
          </a:bodyPr>
          <a:lstStyle/>
          <a:p>
            <a:r>
              <a:rPr lang="fi-FI" dirty="0"/>
              <a:t>Kokelaan on hyvä osata yksinkertaisten diagrammien, kaavioiden ja taulukoiden tuottaminen esimerkiksi </a:t>
            </a:r>
            <a:r>
              <a:rPr lang="fi-FI" dirty="0" err="1"/>
              <a:t>Libre</a:t>
            </a:r>
            <a:r>
              <a:rPr lang="fi-FI" dirty="0"/>
              <a:t> Office </a:t>
            </a:r>
            <a:r>
              <a:rPr lang="fi-FI" dirty="0" err="1"/>
              <a:t>Calc</a:t>
            </a:r>
            <a:r>
              <a:rPr lang="fi-FI" dirty="0"/>
              <a:t> -taulukkolaskentaohjelmalla. Kuva-aineistojen täydentämiseen tai yksinkertaisten </a:t>
            </a:r>
            <a:r>
              <a:rPr lang="fi-FI" dirty="0" err="1"/>
              <a:t>havainnekuvien</a:t>
            </a:r>
            <a:r>
              <a:rPr lang="fi-FI" dirty="0"/>
              <a:t> ja/tai kaavioiden tuottamisessa voi käyttää mitä tahansa ylioppilaskoejärjestelmän </a:t>
            </a:r>
            <a:r>
              <a:rPr lang="fi-FI" dirty="0" err="1"/>
              <a:t>piirtoohjelmaa</a:t>
            </a:r>
            <a:r>
              <a:rPr lang="fi-FI" dirty="0"/>
              <a:t> (</a:t>
            </a:r>
            <a:r>
              <a:rPr lang="fi-FI" dirty="0" err="1"/>
              <a:t>Libre</a:t>
            </a:r>
            <a:r>
              <a:rPr lang="fi-FI" dirty="0"/>
              <a:t> Office </a:t>
            </a:r>
            <a:r>
              <a:rPr lang="fi-FI" dirty="0" err="1"/>
              <a:t>Draw</a:t>
            </a:r>
            <a:r>
              <a:rPr lang="fi-FI" dirty="0"/>
              <a:t>, </a:t>
            </a:r>
            <a:r>
              <a:rPr lang="fi-FI" dirty="0" err="1"/>
              <a:t>Libre</a:t>
            </a:r>
            <a:r>
              <a:rPr lang="fi-FI" dirty="0"/>
              <a:t> Office </a:t>
            </a:r>
            <a:r>
              <a:rPr lang="fi-FI" dirty="0" err="1"/>
              <a:t>Impress</a:t>
            </a:r>
            <a:r>
              <a:rPr lang="fi-FI" dirty="0"/>
              <a:t>, Pinta, Gimp1) Tuotosten liittäminen vastaukseen tapahtuu kuvankaappauksen avulla. Toistaiseksi kuvankaappaukset ovat erillisinä vastauksen lopussa, joten niihin viittaaminen tekstissä on tärkeää. Vastausten luonnostelemiseen voi käyttää kynää ja paperia.</a:t>
            </a:r>
          </a:p>
          <a:p>
            <a:endParaRPr lang="fi-FI" dirty="0"/>
          </a:p>
        </p:txBody>
      </p:sp>
    </p:spTree>
    <p:extLst>
      <p:ext uri="{BB962C8B-B14F-4D97-AF65-F5344CB8AC3E}">
        <p14:creationId xmlns:p14="http://schemas.microsoft.com/office/powerpoint/2010/main" val="3369474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104F5ED-2ACD-488E-9BB8-86E45A63C332}"/>
              </a:ext>
            </a:extLst>
          </p:cNvPr>
          <p:cNvSpPr>
            <a:spLocks noGrp="1"/>
          </p:cNvSpPr>
          <p:nvPr>
            <p:ph type="title"/>
          </p:nvPr>
        </p:nvSpPr>
        <p:spPr/>
        <p:txBody>
          <a:bodyPr/>
          <a:lstStyle/>
          <a:p>
            <a:r>
              <a:rPr lang="fi" dirty="0"/>
              <a:t>MITÄ OSAAMISTA TARVITAAN - OHJELMAT?</a:t>
            </a:r>
            <a:endParaRPr lang="fi-FI" dirty="0"/>
          </a:p>
        </p:txBody>
      </p:sp>
      <p:sp>
        <p:nvSpPr>
          <p:cNvPr id="3" name="Sisällön paikkamerkki 2">
            <a:extLst>
              <a:ext uri="{FF2B5EF4-FFF2-40B4-BE49-F238E27FC236}">
                <a16:creationId xmlns:a16="http://schemas.microsoft.com/office/drawing/2014/main" id="{59BA6D7B-A8B4-483B-A9D2-444FE248C359}"/>
              </a:ext>
            </a:extLst>
          </p:cNvPr>
          <p:cNvSpPr>
            <a:spLocks noGrp="1"/>
          </p:cNvSpPr>
          <p:nvPr>
            <p:ph idx="1"/>
          </p:nvPr>
        </p:nvSpPr>
        <p:spPr/>
        <p:txBody>
          <a:bodyPr/>
          <a:lstStyle/>
          <a:p>
            <a:pPr marL="457200" lvl="0">
              <a:lnSpc>
                <a:spcPct val="115000"/>
              </a:lnSpc>
              <a:spcBef>
                <a:spcPts val="0"/>
              </a:spcBef>
              <a:spcAft>
                <a:spcPts val="1600"/>
              </a:spcAft>
              <a:buClr>
                <a:srgbClr val="7F7F7F"/>
              </a:buClr>
              <a:buSzPct val="100000"/>
              <a:buFont typeface="Source Sans Pro"/>
              <a:buAutoNum type="arabicPeriod"/>
            </a:pPr>
            <a:r>
              <a:rPr lang="fi-FI" sz="1800" kern="0" dirty="0">
                <a:solidFill>
                  <a:srgbClr val="7F7F7F"/>
                </a:solidFill>
                <a:latin typeface="Source Sans Pro"/>
                <a:sym typeface="Source Sans Pro"/>
              </a:rPr>
              <a:t>Diagrammien ja kaavioiden tuottaminen (</a:t>
            </a:r>
            <a:r>
              <a:rPr lang="fi-FI" sz="1800" kern="0" dirty="0" err="1">
                <a:solidFill>
                  <a:srgbClr val="7F7F7F"/>
                </a:solidFill>
                <a:latin typeface="Source Sans Pro"/>
                <a:sym typeface="Source Sans Pro"/>
              </a:rPr>
              <a:t>Libre</a:t>
            </a:r>
            <a:r>
              <a:rPr lang="fi-FI" sz="1800" kern="0" dirty="0">
                <a:solidFill>
                  <a:srgbClr val="7F7F7F"/>
                </a:solidFill>
                <a:latin typeface="Source Sans Pro"/>
                <a:sym typeface="Source Sans Pro"/>
              </a:rPr>
              <a:t> Office </a:t>
            </a:r>
            <a:r>
              <a:rPr lang="fi-FI" sz="1800" kern="0" dirty="0" err="1">
                <a:solidFill>
                  <a:srgbClr val="7F7F7F"/>
                </a:solidFill>
                <a:latin typeface="Source Sans Pro"/>
                <a:sym typeface="Source Sans Pro"/>
              </a:rPr>
              <a:t>Calc</a:t>
            </a:r>
            <a:r>
              <a:rPr lang="fi-FI" sz="1800" kern="0" dirty="0">
                <a:solidFill>
                  <a:srgbClr val="7F7F7F"/>
                </a:solidFill>
                <a:latin typeface="Source Sans Pro"/>
                <a:sym typeface="Source Sans Pro"/>
              </a:rPr>
              <a:t>) </a:t>
            </a:r>
          </a:p>
          <a:p>
            <a:pPr marL="457200" lvl="0">
              <a:lnSpc>
                <a:spcPct val="115000"/>
              </a:lnSpc>
              <a:spcBef>
                <a:spcPts val="0"/>
              </a:spcBef>
              <a:spcAft>
                <a:spcPts val="1600"/>
              </a:spcAft>
              <a:buClr>
                <a:srgbClr val="7F7F7F"/>
              </a:buClr>
              <a:buSzPct val="100000"/>
              <a:buFont typeface="Source Sans Pro"/>
              <a:buAutoNum type="arabicPeriod"/>
            </a:pPr>
            <a:r>
              <a:rPr lang="fi-FI" sz="1800" kern="0" dirty="0">
                <a:solidFill>
                  <a:srgbClr val="7F7F7F"/>
                </a:solidFill>
                <a:latin typeface="Source Sans Pro"/>
                <a:sym typeface="Source Sans Pro"/>
              </a:rPr>
              <a:t>Taulukoiden tuottaminen (</a:t>
            </a:r>
            <a:r>
              <a:rPr lang="fi-FI" sz="1800" kern="0" dirty="0" err="1">
                <a:solidFill>
                  <a:srgbClr val="7F7F7F"/>
                </a:solidFill>
                <a:latin typeface="Source Sans Pro"/>
                <a:sym typeface="Source Sans Pro"/>
              </a:rPr>
              <a:t>Libre</a:t>
            </a:r>
            <a:r>
              <a:rPr lang="fi-FI" sz="1800" kern="0" dirty="0">
                <a:solidFill>
                  <a:srgbClr val="7F7F7F"/>
                </a:solidFill>
                <a:latin typeface="Source Sans Pro"/>
                <a:sym typeface="Source Sans Pro"/>
              </a:rPr>
              <a:t> Office Writer)</a:t>
            </a:r>
          </a:p>
          <a:p>
            <a:pPr marL="457200" lvl="0">
              <a:lnSpc>
                <a:spcPct val="115000"/>
              </a:lnSpc>
              <a:spcBef>
                <a:spcPts val="0"/>
              </a:spcBef>
              <a:spcAft>
                <a:spcPts val="1600"/>
              </a:spcAft>
              <a:buClr>
                <a:srgbClr val="7F7F7F"/>
              </a:buClr>
              <a:buSzPct val="100000"/>
              <a:buFont typeface="Source Sans Pro"/>
              <a:buAutoNum type="arabicPeriod"/>
            </a:pPr>
            <a:r>
              <a:rPr lang="fi-FI" sz="1800" kern="0" dirty="0">
                <a:solidFill>
                  <a:srgbClr val="7F7F7F"/>
                </a:solidFill>
                <a:latin typeface="Source Sans Pro"/>
                <a:sym typeface="Source Sans Pro"/>
              </a:rPr>
              <a:t>Kuva-aineistojen täydentäminen, yksinkertaisten </a:t>
            </a:r>
            <a:r>
              <a:rPr lang="fi-FI" sz="1800" kern="0" dirty="0" err="1">
                <a:solidFill>
                  <a:srgbClr val="7F7F7F"/>
                </a:solidFill>
                <a:latin typeface="Source Sans Pro"/>
                <a:sym typeface="Source Sans Pro"/>
              </a:rPr>
              <a:t>havainnekuvien</a:t>
            </a:r>
            <a:r>
              <a:rPr lang="fi-FI" sz="1800" kern="0" dirty="0">
                <a:solidFill>
                  <a:srgbClr val="7F7F7F"/>
                </a:solidFill>
                <a:latin typeface="Source Sans Pro"/>
                <a:sym typeface="Source Sans Pro"/>
              </a:rPr>
              <a:t> tuottaminen (mikä tahansa piirto-ohjelma, esim. </a:t>
            </a:r>
            <a:r>
              <a:rPr lang="fi-FI" sz="1800" kern="0" dirty="0" err="1">
                <a:solidFill>
                  <a:srgbClr val="7F7F7F"/>
                </a:solidFill>
                <a:latin typeface="Source Sans Pro"/>
                <a:sym typeface="Source Sans Pro"/>
              </a:rPr>
              <a:t>InkScape</a:t>
            </a:r>
            <a:r>
              <a:rPr lang="fi-FI" sz="1800" kern="0" dirty="0">
                <a:solidFill>
                  <a:srgbClr val="7F7F7F"/>
                </a:solidFill>
                <a:latin typeface="Source Sans Pro"/>
                <a:sym typeface="Source Sans Pro"/>
              </a:rPr>
              <a:t>, </a:t>
            </a:r>
            <a:r>
              <a:rPr lang="fi-FI" sz="1800" kern="0" dirty="0" err="1">
                <a:solidFill>
                  <a:srgbClr val="7F7F7F"/>
                </a:solidFill>
                <a:latin typeface="Source Sans Pro"/>
                <a:sym typeface="Source Sans Pro"/>
              </a:rPr>
              <a:t>Libre</a:t>
            </a:r>
            <a:r>
              <a:rPr lang="fi-FI" sz="1800" kern="0" dirty="0">
                <a:solidFill>
                  <a:srgbClr val="7F7F7F"/>
                </a:solidFill>
                <a:latin typeface="Source Sans Pro"/>
                <a:sym typeface="Source Sans Pro"/>
              </a:rPr>
              <a:t> Office </a:t>
            </a:r>
            <a:r>
              <a:rPr lang="fi-FI" sz="1800" kern="0" dirty="0" err="1">
                <a:solidFill>
                  <a:srgbClr val="7F7F7F"/>
                </a:solidFill>
                <a:latin typeface="Source Sans Pro"/>
                <a:sym typeface="Source Sans Pro"/>
              </a:rPr>
              <a:t>Draw</a:t>
            </a:r>
            <a:r>
              <a:rPr lang="fi-FI" sz="1800" kern="0" dirty="0">
                <a:solidFill>
                  <a:srgbClr val="7F7F7F"/>
                </a:solidFill>
                <a:latin typeface="Source Sans Pro"/>
                <a:sym typeface="Source Sans Pro"/>
              </a:rPr>
              <a:t>/</a:t>
            </a:r>
            <a:r>
              <a:rPr lang="fi-FI" sz="1800" kern="0" dirty="0" err="1">
                <a:solidFill>
                  <a:srgbClr val="7F7F7F"/>
                </a:solidFill>
                <a:latin typeface="Source Sans Pro"/>
                <a:sym typeface="Source Sans Pro"/>
              </a:rPr>
              <a:t>Impress</a:t>
            </a:r>
            <a:r>
              <a:rPr lang="fi-FI" sz="1800" kern="0" dirty="0">
                <a:solidFill>
                  <a:srgbClr val="7F7F7F"/>
                </a:solidFill>
                <a:latin typeface="Source Sans Pro"/>
                <a:sym typeface="Source Sans Pro"/>
              </a:rPr>
              <a:t>, Pinta tai </a:t>
            </a:r>
            <a:r>
              <a:rPr lang="fi-FI" sz="1800" kern="0" dirty="0" err="1">
                <a:solidFill>
                  <a:srgbClr val="7F7F7F"/>
                </a:solidFill>
                <a:latin typeface="Source Sans Pro"/>
                <a:sym typeface="Source Sans Pro"/>
              </a:rPr>
              <a:t>Gimp</a:t>
            </a:r>
            <a:r>
              <a:rPr lang="fi-FI" sz="1800" kern="0" dirty="0">
                <a:solidFill>
                  <a:srgbClr val="7F7F7F"/>
                </a:solidFill>
                <a:latin typeface="Source Sans Pro"/>
                <a:sym typeface="Source Sans Pro"/>
              </a:rPr>
              <a:t>)</a:t>
            </a:r>
          </a:p>
          <a:p>
            <a:pPr marL="0" lvl="0" indent="0">
              <a:lnSpc>
                <a:spcPct val="115000"/>
              </a:lnSpc>
              <a:spcBef>
                <a:spcPts val="0"/>
              </a:spcBef>
              <a:spcAft>
                <a:spcPts val="1600"/>
              </a:spcAft>
              <a:buClr>
                <a:srgbClr val="7F7F7F"/>
              </a:buClr>
              <a:buSzPct val="100000"/>
              <a:buNone/>
            </a:pPr>
            <a:r>
              <a:rPr lang="fi-FI" sz="1800" kern="0" dirty="0">
                <a:solidFill>
                  <a:srgbClr val="7F7F7F"/>
                </a:solidFill>
                <a:latin typeface="Source Sans Pro"/>
                <a:sym typeface="Source Sans Pro"/>
              </a:rPr>
              <a:t>=&gt; Kannattaa harjoitella ohjelmien käyttöä oppitunneilla ja myös kotona!</a:t>
            </a:r>
          </a:p>
          <a:p>
            <a:pPr marL="0" lvl="0" indent="0">
              <a:lnSpc>
                <a:spcPct val="115000"/>
              </a:lnSpc>
              <a:spcBef>
                <a:spcPts val="0"/>
              </a:spcBef>
              <a:spcAft>
                <a:spcPts val="1600"/>
              </a:spcAft>
              <a:buClr>
                <a:srgbClr val="7F7F7F"/>
              </a:buClr>
              <a:buSzPct val="100000"/>
              <a:buNone/>
            </a:pPr>
            <a:r>
              <a:rPr lang="fi-FI" sz="1800" kern="0" dirty="0">
                <a:solidFill>
                  <a:srgbClr val="7F7F7F"/>
                </a:solidFill>
                <a:latin typeface="Source Sans Pro"/>
                <a:sym typeface="Source Sans Pro"/>
              </a:rPr>
              <a:t>=&gt; Monia asioita voi tehdä usealla eri ohjelmalla. Riittää, että osaat käyttää vähintään yhtä ohjelmaa, jolla kyseisen asian voi tehdä.</a:t>
            </a:r>
          </a:p>
          <a:p>
            <a:pPr marL="0" lvl="0" indent="0">
              <a:lnSpc>
                <a:spcPct val="115000"/>
              </a:lnSpc>
              <a:spcBef>
                <a:spcPts val="0"/>
              </a:spcBef>
              <a:spcAft>
                <a:spcPts val="1600"/>
              </a:spcAft>
              <a:buClr>
                <a:srgbClr val="7F7F7F"/>
              </a:buClr>
              <a:buSzPct val="100000"/>
              <a:buNone/>
            </a:pPr>
            <a:r>
              <a:rPr lang="fi-FI" sz="1800" kern="0" dirty="0">
                <a:solidFill>
                  <a:srgbClr val="FF0000"/>
                </a:solidFill>
                <a:latin typeface="Source Sans Pro"/>
                <a:sym typeface="Source Sans Pro"/>
              </a:rPr>
              <a:t>Osaathan liittää tuotoksesi kuvankaappauksella vastaukseesi? Jos et, katso ohje</a:t>
            </a:r>
            <a:r>
              <a:rPr lang="fi-FI" sz="1800" kern="0" dirty="0">
                <a:solidFill>
                  <a:srgbClr val="0000FF"/>
                </a:solidFill>
                <a:latin typeface="Source Sans Pro"/>
                <a:sym typeface="Source Sans Pro"/>
              </a:rPr>
              <a:t> </a:t>
            </a:r>
            <a:r>
              <a:rPr lang="fi-FI" sz="1800" u="sng" kern="0" dirty="0">
                <a:solidFill>
                  <a:srgbClr val="0000FF"/>
                </a:solidFill>
                <a:latin typeface="Source Sans Pro"/>
                <a:sym typeface="Source Sans Pro"/>
                <a:hlinkClick r:id="rId2"/>
              </a:rPr>
              <a:t>tästä.</a:t>
            </a:r>
            <a:r>
              <a:rPr lang="fi-FI" sz="1800" kern="0" dirty="0">
                <a:solidFill>
                  <a:srgbClr val="0000FF"/>
                </a:solidFill>
                <a:latin typeface="Source Sans Pro"/>
                <a:sym typeface="Source Sans Pro"/>
              </a:rPr>
              <a:t> </a:t>
            </a:r>
            <a:r>
              <a:rPr lang="fi-FI" sz="1800" kern="0" dirty="0">
                <a:solidFill>
                  <a:srgbClr val="FF0000"/>
                </a:solidFill>
                <a:latin typeface="Source Sans Pro"/>
                <a:sym typeface="Source Sans Pro"/>
              </a:rPr>
              <a:t>Muista viitata vastauksessasi liittämääsi tuotokseen! </a:t>
            </a:r>
          </a:p>
          <a:p>
            <a:pPr marL="0" lvl="0" indent="0">
              <a:lnSpc>
                <a:spcPct val="115000"/>
              </a:lnSpc>
              <a:spcBef>
                <a:spcPts val="0"/>
              </a:spcBef>
              <a:spcAft>
                <a:spcPts val="1600"/>
              </a:spcAft>
              <a:buClr>
                <a:srgbClr val="7F7F7F"/>
              </a:buClr>
              <a:buSzPct val="100000"/>
              <a:buNone/>
            </a:pPr>
            <a:endParaRPr lang="fi-FI" sz="1800" kern="0" dirty="0">
              <a:solidFill>
                <a:srgbClr val="FF0000"/>
              </a:solidFill>
              <a:latin typeface="Source Sans Pro"/>
              <a:sym typeface="Source Sans Pro"/>
            </a:endParaRPr>
          </a:p>
        </p:txBody>
      </p:sp>
    </p:spTree>
    <p:extLst>
      <p:ext uri="{BB962C8B-B14F-4D97-AF65-F5344CB8AC3E}">
        <p14:creationId xmlns:p14="http://schemas.microsoft.com/office/powerpoint/2010/main" val="10919546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7C31E2-4009-43D9-8AE1-CE0CF24E1C8A}"/>
              </a:ext>
            </a:extLst>
          </p:cNvPr>
          <p:cNvSpPr>
            <a:spLocks noGrp="1"/>
          </p:cNvSpPr>
          <p:nvPr>
            <p:ph type="title"/>
          </p:nvPr>
        </p:nvSpPr>
        <p:spPr/>
        <p:txBody>
          <a:bodyPr/>
          <a:lstStyle/>
          <a:p>
            <a:pPr algn="ctr"/>
            <a:r>
              <a:rPr lang="fi-FI" dirty="0"/>
              <a:t>Kokeeseen valmistautuminen</a:t>
            </a:r>
          </a:p>
        </p:txBody>
      </p:sp>
      <p:sp>
        <p:nvSpPr>
          <p:cNvPr id="3" name="Sisällön paikkamerkki 2">
            <a:extLst>
              <a:ext uri="{FF2B5EF4-FFF2-40B4-BE49-F238E27FC236}">
                <a16:creationId xmlns:a16="http://schemas.microsoft.com/office/drawing/2014/main" id="{6AEC0476-1CC9-4648-8D66-A4C3A9DE553E}"/>
              </a:ext>
            </a:extLst>
          </p:cNvPr>
          <p:cNvSpPr>
            <a:spLocks noGrp="1"/>
          </p:cNvSpPr>
          <p:nvPr>
            <p:ph idx="1"/>
          </p:nvPr>
        </p:nvSpPr>
        <p:spPr/>
        <p:txBody>
          <a:bodyPr>
            <a:normAutofit fontScale="92500" lnSpcReduction="20000"/>
          </a:bodyPr>
          <a:lstStyle/>
          <a:p>
            <a:r>
              <a:rPr lang="fi-FI" dirty="0"/>
              <a:t>Parhaiten kokeeseen voi valmistautua opiskelemalla monipuolisesti opetussuunnitelman tavoitteiden edellyttämää osaamista. Kursseilla käytettävien opetusmenetelmien ja tehtävänantojen tulisi harjaannuttaa kokelaita ajattelutaitojen kehittämiseen, jotta valmius vastata selityksiä etsiviin ja päättelyä testaaviin tehtäviin sekä tiedon soveltamiseen kasvaa. </a:t>
            </a:r>
          </a:p>
          <a:p>
            <a:r>
              <a:rPr lang="fi-FI" dirty="0"/>
              <a:t>Aineistojen käyttö tehtävien lähtökohtana lisääntyy. Tekstiaineistojen lisäksi kokeessa materiaalina voidaan käyttää esimerkiksi kuvia, videoita, ääntä, karttoja, mainoksia, taulukoita, tilastoja ja mittaustuloksia. Monimuotoisten aineistojen käyttö ja niiden analysoinnin, arvioinnin ja tulkinnan tulisi olla luonteva osa terveystiedon opiskelua. </a:t>
            </a:r>
          </a:p>
          <a:p>
            <a:r>
              <a:rPr lang="fi-FI" dirty="0"/>
              <a:t>Lisäksi kannattaa harjoitella terveystiedolle tyypillisen tekstin, yksinkertaisten diagrammien, kaavioiden ja taulukoiden tuottamista sekä kuva-aineistojen täydentämistä sähköisillä välineillä. Myös </a:t>
            </a:r>
            <a:r>
              <a:rPr lang="fi-FI" dirty="0" err="1"/>
              <a:t>Abitti</a:t>
            </a:r>
            <a:r>
              <a:rPr lang="fi-FI" dirty="0"/>
              <a:t>-koejärjestelmään kannattaa tutustua.</a:t>
            </a:r>
          </a:p>
          <a:p>
            <a:endParaRPr lang="fi-FI" dirty="0"/>
          </a:p>
        </p:txBody>
      </p:sp>
    </p:spTree>
    <p:extLst>
      <p:ext uri="{BB962C8B-B14F-4D97-AF65-F5344CB8AC3E}">
        <p14:creationId xmlns:p14="http://schemas.microsoft.com/office/powerpoint/2010/main" val="1467861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3" name="Objekti 2">
            <a:extLst>
              <a:ext uri="{FF2B5EF4-FFF2-40B4-BE49-F238E27FC236}">
                <a16:creationId xmlns:a16="http://schemas.microsoft.com/office/drawing/2014/main" id="{B352E468-B545-437D-9EC4-27D31F5A327A}"/>
              </a:ext>
            </a:extLst>
          </p:cNvPr>
          <p:cNvGraphicFramePr>
            <a:graphicFrameLocks noChangeAspect="1"/>
          </p:cNvGraphicFramePr>
          <p:nvPr>
            <p:extLst>
              <p:ext uri="{D42A27DB-BD31-4B8C-83A1-F6EECF244321}">
                <p14:modId xmlns:p14="http://schemas.microsoft.com/office/powerpoint/2010/main" val="3694288733"/>
              </p:ext>
            </p:extLst>
          </p:nvPr>
        </p:nvGraphicFramePr>
        <p:xfrm>
          <a:off x="5553075" y="765175"/>
          <a:ext cx="1962150" cy="1655564"/>
        </p:xfrm>
        <a:graphic>
          <a:graphicData uri="http://schemas.openxmlformats.org/presentationml/2006/ole">
            <mc:AlternateContent xmlns:mc="http://schemas.openxmlformats.org/markup-compatibility/2006">
              <mc:Choice xmlns:v="urn:schemas-microsoft-com:vml" Requires="v">
                <p:oleObj spid="_x0000_s1031" name="Acrobat Document" showAsIcon="1" r:id="rId3" imgW="914400" imgH="771480" progId="AcroExch.Document.DC">
                  <p:embed/>
                </p:oleObj>
              </mc:Choice>
              <mc:Fallback>
                <p:oleObj name="Acrobat Document" showAsIcon="1" r:id="rId3" imgW="914400" imgH="771480" progId="AcroExch.Document.DC">
                  <p:embed/>
                  <p:pic>
                    <p:nvPicPr>
                      <p:cNvPr id="0" name=""/>
                      <p:cNvPicPr/>
                      <p:nvPr/>
                    </p:nvPicPr>
                    <p:blipFill>
                      <a:blip r:embed="rId4"/>
                      <a:stretch>
                        <a:fillRect/>
                      </a:stretch>
                    </p:blipFill>
                    <p:spPr>
                      <a:xfrm>
                        <a:off x="5553075" y="765175"/>
                        <a:ext cx="1962150" cy="1655564"/>
                      </a:xfrm>
                      <a:prstGeom prst="rect">
                        <a:avLst/>
                      </a:prstGeom>
                    </p:spPr>
                  </p:pic>
                </p:oleObj>
              </mc:Fallback>
            </mc:AlternateContent>
          </a:graphicData>
        </a:graphic>
      </p:graphicFrame>
      <p:sp>
        <p:nvSpPr>
          <p:cNvPr id="5" name="Tekstiruutu 4">
            <a:extLst>
              <a:ext uri="{FF2B5EF4-FFF2-40B4-BE49-F238E27FC236}">
                <a16:creationId xmlns:a16="http://schemas.microsoft.com/office/drawing/2014/main" id="{4D4ABB77-F953-475C-AA6E-92AEA6AB2996}"/>
              </a:ext>
            </a:extLst>
          </p:cNvPr>
          <p:cNvSpPr txBox="1"/>
          <p:nvPr/>
        </p:nvSpPr>
        <p:spPr>
          <a:xfrm>
            <a:off x="3533774" y="3048000"/>
            <a:ext cx="6143625" cy="923330"/>
          </a:xfrm>
          <a:prstGeom prst="rect">
            <a:avLst/>
          </a:prstGeom>
          <a:noFill/>
        </p:spPr>
        <p:txBody>
          <a:bodyPr wrap="square" rtlCol="0">
            <a:spAutoFit/>
          </a:bodyPr>
          <a:lstStyle/>
          <a:p>
            <a:pPr algn="ctr"/>
            <a:r>
              <a:rPr lang="fi-FI" dirty="0"/>
              <a:t>TAULUKKO 1</a:t>
            </a:r>
          </a:p>
          <a:p>
            <a:r>
              <a:rPr lang="fi-FI" dirty="0"/>
              <a:t>      Tiedonkäsittelyn arvostelukriteerit terveystiedon kokeessa</a:t>
            </a:r>
          </a:p>
          <a:p>
            <a:endParaRPr lang="fi-FI" dirty="0"/>
          </a:p>
        </p:txBody>
      </p:sp>
    </p:spTree>
    <p:extLst>
      <p:ext uri="{BB962C8B-B14F-4D97-AF65-F5344CB8AC3E}">
        <p14:creationId xmlns:p14="http://schemas.microsoft.com/office/powerpoint/2010/main" val="3806166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60269AC-AC69-4D1A-B890-DB641D7D0162}"/>
              </a:ext>
            </a:extLst>
          </p:cNvPr>
          <p:cNvSpPr>
            <a:spLocks noGrp="1"/>
          </p:cNvSpPr>
          <p:nvPr>
            <p:ph type="title"/>
          </p:nvPr>
        </p:nvSpPr>
        <p:spPr/>
        <p:txBody>
          <a:bodyPr/>
          <a:lstStyle/>
          <a:p>
            <a:pPr algn="ctr"/>
            <a:r>
              <a:rPr lang="fi-FI" dirty="0"/>
              <a:t>Kokeen rakenne</a:t>
            </a:r>
          </a:p>
        </p:txBody>
      </p:sp>
      <p:sp>
        <p:nvSpPr>
          <p:cNvPr id="3" name="Sisällön paikkamerkki 2">
            <a:extLst>
              <a:ext uri="{FF2B5EF4-FFF2-40B4-BE49-F238E27FC236}">
                <a16:creationId xmlns:a16="http://schemas.microsoft.com/office/drawing/2014/main" id="{2612BA18-C66A-4947-814B-EC997E11DBCD}"/>
              </a:ext>
            </a:extLst>
          </p:cNvPr>
          <p:cNvSpPr>
            <a:spLocks noGrp="1"/>
          </p:cNvSpPr>
          <p:nvPr>
            <p:ph idx="1"/>
          </p:nvPr>
        </p:nvSpPr>
        <p:spPr/>
        <p:txBody>
          <a:bodyPr>
            <a:normAutofit/>
          </a:bodyPr>
          <a:lstStyle/>
          <a:p>
            <a:r>
              <a:rPr lang="fi-FI" sz="2400" dirty="0"/>
              <a:t>Kokeessa on kolme osaa, joissa on yhteensä yhdeksän tehtävää. Näistä kokelas vastaa enintään viiteen tehtävään alla olevan ohjeistuksen mukaisesti. Kokeen maksimipistemäärä on 120 pistettä.</a:t>
            </a:r>
          </a:p>
          <a:p>
            <a:r>
              <a:rPr lang="fi-FI" sz="2400" dirty="0"/>
              <a:t>Osa  I sisältää  kolme  tehtävää  (0-20  pistettä),  joista  kokelas  vastaa  yhteen  tehtävään.  Osan  I  tehtävät  ovat  luonteeltaan  niin  sanottuja  perustehtäviä,  jotka  edellyttävät  kokelaalta pääasiassa tiedon  muistinvaraista  käyttämistä. Tehtävät voivat olla rajattuja tai yksi tehtävä voi sisältää useita pienempiä kysymyksiä. </a:t>
            </a:r>
          </a:p>
          <a:p>
            <a:r>
              <a:rPr lang="fi-FI" sz="2400" dirty="0"/>
              <a:t>Osa II sisältää kolme tehtävää (0-20 pistettä), joista kokelas vastaa kahteen tehtävään. Osan II tehtävät edellyttävät kokelaalta pääasiassa kykyä tiedon soveltamiseen ja analysointiin, mutta tehtävät voivat edellyttää myös muita ajattelun tasoja.</a:t>
            </a:r>
          </a:p>
          <a:p>
            <a:endParaRPr lang="fi-FI" sz="2400" dirty="0"/>
          </a:p>
          <a:p>
            <a:endParaRPr lang="fi-FI" dirty="0"/>
          </a:p>
          <a:p>
            <a:endParaRPr lang="fi-FI" dirty="0"/>
          </a:p>
        </p:txBody>
      </p:sp>
    </p:spTree>
    <p:extLst>
      <p:ext uri="{BB962C8B-B14F-4D97-AF65-F5344CB8AC3E}">
        <p14:creationId xmlns:p14="http://schemas.microsoft.com/office/powerpoint/2010/main" val="1425030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6AD4FA0-61E2-49C5-A9D7-8578BC70FD36}"/>
              </a:ext>
            </a:extLst>
          </p:cNvPr>
          <p:cNvSpPr>
            <a:spLocks noGrp="1"/>
          </p:cNvSpPr>
          <p:nvPr>
            <p:ph type="title"/>
          </p:nvPr>
        </p:nvSpPr>
        <p:spPr/>
        <p:txBody>
          <a:bodyPr/>
          <a:lstStyle/>
          <a:p>
            <a:pPr algn="ctr"/>
            <a:r>
              <a:rPr lang="fi-FI" dirty="0"/>
              <a:t>Kokeen rakenne</a:t>
            </a:r>
          </a:p>
        </p:txBody>
      </p:sp>
      <p:sp>
        <p:nvSpPr>
          <p:cNvPr id="3" name="Sisällön paikkamerkki 2">
            <a:extLst>
              <a:ext uri="{FF2B5EF4-FFF2-40B4-BE49-F238E27FC236}">
                <a16:creationId xmlns:a16="http://schemas.microsoft.com/office/drawing/2014/main" id="{05DCBD5F-F057-4696-BDE6-86A335C38210}"/>
              </a:ext>
            </a:extLst>
          </p:cNvPr>
          <p:cNvSpPr>
            <a:spLocks noGrp="1"/>
          </p:cNvSpPr>
          <p:nvPr>
            <p:ph idx="1"/>
          </p:nvPr>
        </p:nvSpPr>
        <p:spPr/>
        <p:txBody>
          <a:bodyPr>
            <a:normAutofit/>
          </a:bodyPr>
          <a:lstStyle/>
          <a:p>
            <a:r>
              <a:rPr lang="fi-FI" dirty="0"/>
              <a:t>Osa III sisältää kolme tehtävää (0-30 pistettä), joista kokelas vastaa kahteen tehtävään. Osan III tehtävät voivat olla laajoja. Ne edellyttävät kokelaalta pääasiassa kykyä tiedon arviointiin ja kehittelyyn, mutta tehtävät voivat edellyttää myös muita ajattelun tasoja.</a:t>
            </a:r>
          </a:p>
          <a:p>
            <a:endParaRPr lang="fi-FI" dirty="0"/>
          </a:p>
        </p:txBody>
      </p:sp>
    </p:spTree>
    <p:extLst>
      <p:ext uri="{BB962C8B-B14F-4D97-AF65-F5344CB8AC3E}">
        <p14:creationId xmlns:p14="http://schemas.microsoft.com/office/powerpoint/2010/main" val="1468848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solidFill>
            <a:schemeClr val="bg1"/>
          </a:solidFill>
          <a:ln>
            <a:noFill/>
          </a:ln>
          <a:effectLst/>
        </p:spPr>
      </p:sp>
      <p:pic>
        <p:nvPicPr>
          <p:cNvPr id="4" name="Shape 359" descr="Kuva, joka sisältää kohteen näyttökuva&#10;&#10;Kuvaus luotu, erittäin korkea luotettavuus">
            <a:extLst>
              <a:ext uri="{FF2B5EF4-FFF2-40B4-BE49-F238E27FC236}">
                <a16:creationId xmlns:a16="http://schemas.microsoft.com/office/drawing/2014/main" id="{9DE473A6-B696-4C40-B68D-2511DBA11130}"/>
              </a:ext>
            </a:extLst>
          </p:cNvPr>
          <p:cNvPicPr preferRelativeResize="0">
            <a:picLocks noGrp="1"/>
          </p:cNvPicPr>
          <p:nvPr>
            <p:ph idx="1"/>
          </p:nvPr>
        </p:nvPicPr>
        <p:blipFill rotWithShape="1">
          <a:blip r:embed="rId2">
            <a:extLst/>
          </a:blip>
          <a:srcRect l="19256" t="10900" r="21255" b="5828"/>
          <a:stretch/>
        </p:blipFill>
        <p:spPr>
          <a:xfrm>
            <a:off x="2393736" y="643466"/>
            <a:ext cx="7404528" cy="5571067"/>
          </a:xfrm>
          <a:prstGeom prst="rect">
            <a:avLst/>
          </a:prstGeom>
          <a:noFill/>
        </p:spPr>
      </p:pic>
    </p:spTree>
    <p:extLst>
      <p:ext uri="{BB962C8B-B14F-4D97-AF65-F5344CB8AC3E}">
        <p14:creationId xmlns:p14="http://schemas.microsoft.com/office/powerpoint/2010/main" val="2158205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8"/>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solidFill>
            <a:schemeClr val="bg1"/>
          </a:solidFill>
          <a:ln>
            <a:noFill/>
          </a:ln>
          <a:effectLst/>
        </p:spPr>
      </p:sp>
      <p:pic>
        <p:nvPicPr>
          <p:cNvPr id="4" name="Shape 366" descr="Kuva, joka sisältää kohteen näyttökuva&#10;&#10;Kuvaus luotu, erittäin korkea luotettavuus">
            <a:extLst>
              <a:ext uri="{FF2B5EF4-FFF2-40B4-BE49-F238E27FC236}">
                <a16:creationId xmlns:a16="http://schemas.microsoft.com/office/drawing/2014/main" id="{276D8F4A-2E03-4534-83C2-3730262140BE}"/>
              </a:ext>
            </a:extLst>
          </p:cNvPr>
          <p:cNvPicPr preferRelativeResize="0">
            <a:picLocks noGrp="1"/>
          </p:cNvPicPr>
          <p:nvPr>
            <p:ph idx="1"/>
          </p:nvPr>
        </p:nvPicPr>
        <p:blipFill rotWithShape="1">
          <a:blip r:embed="rId2">
            <a:extLst/>
          </a:blip>
          <a:srcRect l="19053" t="16307" r="31431" b="20803"/>
          <a:stretch/>
        </p:blipFill>
        <p:spPr>
          <a:xfrm>
            <a:off x="2015685" y="643466"/>
            <a:ext cx="8160629" cy="5571067"/>
          </a:xfrm>
          <a:prstGeom prst="rect">
            <a:avLst/>
          </a:prstGeom>
          <a:noFill/>
        </p:spPr>
      </p:pic>
    </p:spTree>
    <p:extLst>
      <p:ext uri="{BB962C8B-B14F-4D97-AF65-F5344CB8AC3E}">
        <p14:creationId xmlns:p14="http://schemas.microsoft.com/office/powerpoint/2010/main" val="3071150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C5BCAD3-7451-45FF-A32E-1ADA514BC6DA}"/>
              </a:ext>
            </a:extLst>
          </p:cNvPr>
          <p:cNvSpPr>
            <a:spLocks noGrp="1"/>
          </p:cNvSpPr>
          <p:nvPr>
            <p:ph type="title"/>
          </p:nvPr>
        </p:nvSpPr>
        <p:spPr/>
        <p:txBody>
          <a:bodyPr/>
          <a:lstStyle/>
          <a:p>
            <a:pPr algn="ctr"/>
            <a:r>
              <a:rPr lang="fi-FI" dirty="0"/>
              <a:t>Kokeen arvostelu</a:t>
            </a:r>
          </a:p>
        </p:txBody>
      </p:sp>
      <p:sp>
        <p:nvSpPr>
          <p:cNvPr id="3" name="Sisällön paikkamerkki 2">
            <a:extLst>
              <a:ext uri="{FF2B5EF4-FFF2-40B4-BE49-F238E27FC236}">
                <a16:creationId xmlns:a16="http://schemas.microsoft.com/office/drawing/2014/main" id="{82D4B56C-7421-422A-A096-9CB8F784D62C}"/>
              </a:ext>
            </a:extLst>
          </p:cNvPr>
          <p:cNvSpPr>
            <a:spLocks noGrp="1"/>
          </p:cNvSpPr>
          <p:nvPr>
            <p:ph idx="1"/>
          </p:nvPr>
        </p:nvSpPr>
        <p:spPr>
          <a:xfrm>
            <a:off x="838200" y="1825624"/>
            <a:ext cx="10515600" cy="4479925"/>
          </a:xfrm>
        </p:spPr>
        <p:txBody>
          <a:bodyPr>
            <a:noAutofit/>
          </a:bodyPr>
          <a:lstStyle/>
          <a:p>
            <a:r>
              <a:rPr lang="fi-FI" sz="2400" dirty="0"/>
              <a:t>Osan I tehtävät arvostellaan asiasisällön hallinnan perusteella (0-20 pistettä). Pisteytys ratkaistaan pääasiassa tehtävien lukumäärän perusteella, esimerkiksi kaksi kysymystä /10 pistettä, neljä kysymystä / 5 pistettä tai viisi kysymystä / 4 pistettä. Hyvän vastauksen piirteissä voidaan kuvata 2 ja 4 pisteen vastauksen kriteerit (4 ja 5 pisteen kysymykset) tai 3, 6 ja 9 pisteen vastauksen kriteerit (10 pisteen kysymykset). Myös muunlaiset pisteytykset ovat mahdollisia.</a:t>
            </a:r>
          </a:p>
          <a:p>
            <a:r>
              <a:rPr lang="fi-FI" sz="2400" dirty="0"/>
              <a:t>Osan II tehtävät arvostellaan asiasisällön hallinnan ja tiedonkäsittelyn perusteella (enintään 10 + 10 pistettä). Asiasisällön hallinnan osalta kuvataan 3, 6 ja 9 pisteen vastauksen kriteerit. Tiedonkäsittely arvostellaan taulukon 1 kriteerien mukaan. Taulukon sisältämien kriteerien tarkempi tehtäväkohtainen käyttö määritellään hyvän vastauksen piirteiden yhteydessä. Taulukossa olevat tiedonkäsittelyn arvostelukohteet ovat samanarvoisia, ja näistä muodostuva keskiarvo annetaan kokonaislukuna.</a:t>
            </a:r>
          </a:p>
          <a:p>
            <a:endParaRPr lang="fi-FI" sz="2400" dirty="0"/>
          </a:p>
        </p:txBody>
      </p:sp>
    </p:spTree>
    <p:extLst>
      <p:ext uri="{BB962C8B-B14F-4D97-AF65-F5344CB8AC3E}">
        <p14:creationId xmlns:p14="http://schemas.microsoft.com/office/powerpoint/2010/main" val="619123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D12A8E2-5BAD-4A2B-903B-0B21DD2C69E1}"/>
              </a:ext>
            </a:extLst>
          </p:cNvPr>
          <p:cNvSpPr>
            <a:spLocks noGrp="1"/>
          </p:cNvSpPr>
          <p:nvPr>
            <p:ph type="title"/>
          </p:nvPr>
        </p:nvSpPr>
        <p:spPr/>
        <p:txBody>
          <a:bodyPr/>
          <a:lstStyle/>
          <a:p>
            <a:pPr algn="ctr"/>
            <a:r>
              <a:rPr lang="fi-FI" dirty="0"/>
              <a:t>Kokeen arvostelu</a:t>
            </a:r>
          </a:p>
        </p:txBody>
      </p:sp>
      <p:sp>
        <p:nvSpPr>
          <p:cNvPr id="3" name="Sisällön paikkamerkki 2">
            <a:extLst>
              <a:ext uri="{FF2B5EF4-FFF2-40B4-BE49-F238E27FC236}">
                <a16:creationId xmlns:a16="http://schemas.microsoft.com/office/drawing/2014/main" id="{EA648895-BDCC-406A-B2B0-77D60B1E38AA}"/>
              </a:ext>
            </a:extLst>
          </p:cNvPr>
          <p:cNvSpPr>
            <a:spLocks noGrp="1"/>
          </p:cNvSpPr>
          <p:nvPr>
            <p:ph idx="1"/>
          </p:nvPr>
        </p:nvSpPr>
        <p:spPr/>
        <p:txBody>
          <a:bodyPr/>
          <a:lstStyle/>
          <a:p>
            <a:r>
              <a:rPr lang="fi-FI" dirty="0"/>
              <a:t>Osan III tehtävät arvostellaan asiasisällön hallinnan ja tiedonkäsittelyn perusteella (enintään 15+ 15 pistettä). Asiasisällön hallinnan osalta kuvataan 4, 7, 10 ja 13 pisteen vastauksen kriteerit. Tiedonkäsittely arvostellaan taulukon 1 kriteerien mukaan. Taulukon sisältämien kriteerien tarkempi tehtäväkohtainen käyttö määritellään hyvän vastauksen piirteiden yhteydessä. Taulukossa olevat tiedonkäsittelyn arvostelukohteet ovat samanarvoisia, ja näistä muodostuva keskiarvo annetaan kokonaislukuna.</a:t>
            </a:r>
          </a:p>
          <a:p>
            <a:endParaRPr lang="fi-FI" dirty="0"/>
          </a:p>
        </p:txBody>
      </p:sp>
    </p:spTree>
    <p:extLst>
      <p:ext uri="{BB962C8B-B14F-4D97-AF65-F5344CB8AC3E}">
        <p14:creationId xmlns:p14="http://schemas.microsoft.com/office/powerpoint/2010/main" val="1900761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76EC9F1-9935-4670-BA74-97EE98CDE7F3}"/>
              </a:ext>
            </a:extLst>
          </p:cNvPr>
          <p:cNvSpPr>
            <a:spLocks noGrp="1"/>
          </p:cNvSpPr>
          <p:nvPr>
            <p:ph type="title"/>
          </p:nvPr>
        </p:nvSpPr>
        <p:spPr/>
        <p:txBody>
          <a:bodyPr/>
          <a:lstStyle/>
          <a:p>
            <a:pPr algn="ctr"/>
            <a:r>
              <a:rPr lang="fi" dirty="0"/>
              <a:t>KOKEEN ARVOSTELU</a:t>
            </a:r>
            <a:endParaRPr lang="fi-FI" dirty="0"/>
          </a:p>
        </p:txBody>
      </p:sp>
      <p:sp>
        <p:nvSpPr>
          <p:cNvPr id="3" name="Sisällön paikkamerkki 2">
            <a:extLst>
              <a:ext uri="{FF2B5EF4-FFF2-40B4-BE49-F238E27FC236}">
                <a16:creationId xmlns:a16="http://schemas.microsoft.com/office/drawing/2014/main" id="{FB4244C6-7B36-486E-83E5-083405B384F7}"/>
              </a:ext>
            </a:extLst>
          </p:cNvPr>
          <p:cNvSpPr>
            <a:spLocks noGrp="1"/>
          </p:cNvSpPr>
          <p:nvPr>
            <p:ph idx="1"/>
          </p:nvPr>
        </p:nvSpPr>
        <p:spPr/>
        <p:txBody>
          <a:bodyPr/>
          <a:lstStyle/>
          <a:p>
            <a:pPr marL="457200" lvl="0" indent="-330200">
              <a:lnSpc>
                <a:spcPct val="115000"/>
              </a:lnSpc>
              <a:spcBef>
                <a:spcPts val="0"/>
              </a:spcBef>
              <a:spcAft>
                <a:spcPts val="1600"/>
              </a:spcAft>
              <a:buClr>
                <a:srgbClr val="7F7F7F"/>
              </a:buClr>
              <a:buSzPct val="100000"/>
              <a:buFont typeface="Source Sans Pro"/>
              <a:buChar char="-"/>
            </a:pPr>
            <a:r>
              <a:rPr lang="fi-FI" sz="1600" kern="0" dirty="0">
                <a:solidFill>
                  <a:srgbClr val="FF0000"/>
                </a:solidFill>
                <a:latin typeface="Source Sans Pro"/>
                <a:sym typeface="Source Sans Pro"/>
              </a:rPr>
              <a:t>osa 1</a:t>
            </a:r>
            <a:r>
              <a:rPr lang="fi-FI" sz="1600" kern="0" dirty="0">
                <a:solidFill>
                  <a:srgbClr val="7F7F7F"/>
                </a:solidFill>
                <a:latin typeface="Source Sans Pro"/>
                <a:sym typeface="Source Sans Pro"/>
              </a:rPr>
              <a:t> arvostellaan </a:t>
            </a:r>
            <a:r>
              <a:rPr lang="fi-FI" sz="1600" kern="0" dirty="0">
                <a:solidFill>
                  <a:srgbClr val="FF0000"/>
                </a:solidFill>
                <a:latin typeface="Source Sans Pro"/>
                <a:sym typeface="Source Sans Pro"/>
              </a:rPr>
              <a:t>asiasisällön</a:t>
            </a:r>
            <a:r>
              <a:rPr lang="fi-FI" sz="1600" kern="0" dirty="0">
                <a:solidFill>
                  <a:srgbClr val="7F7F7F"/>
                </a:solidFill>
                <a:latin typeface="Source Sans Pro"/>
                <a:sym typeface="Source Sans Pro"/>
              </a:rPr>
              <a:t> hallinnan perusteella</a:t>
            </a:r>
          </a:p>
          <a:p>
            <a:pPr marL="457200" lvl="0" indent="-330200">
              <a:lnSpc>
                <a:spcPct val="115000"/>
              </a:lnSpc>
              <a:spcBef>
                <a:spcPts val="0"/>
              </a:spcBef>
              <a:spcAft>
                <a:spcPts val="1600"/>
              </a:spcAft>
              <a:buClr>
                <a:srgbClr val="7F7F7F"/>
              </a:buClr>
              <a:buSzPct val="100000"/>
              <a:buFont typeface="Source Sans Pro"/>
              <a:buChar char="-"/>
            </a:pPr>
            <a:r>
              <a:rPr lang="fi-FI" sz="1600" kern="0" dirty="0">
                <a:solidFill>
                  <a:srgbClr val="FF0000"/>
                </a:solidFill>
                <a:latin typeface="Source Sans Pro"/>
                <a:sym typeface="Source Sans Pro"/>
              </a:rPr>
              <a:t>osat 2 ja 3</a:t>
            </a:r>
            <a:r>
              <a:rPr lang="fi-FI" sz="1600" kern="0" dirty="0">
                <a:solidFill>
                  <a:srgbClr val="7F7F7F"/>
                </a:solidFill>
                <a:latin typeface="Source Sans Pro"/>
                <a:sym typeface="Source Sans Pro"/>
              </a:rPr>
              <a:t> arvostellaan </a:t>
            </a:r>
            <a:r>
              <a:rPr lang="fi-FI" sz="1600" kern="0" dirty="0">
                <a:solidFill>
                  <a:srgbClr val="FF0000"/>
                </a:solidFill>
                <a:latin typeface="Source Sans Pro"/>
                <a:sym typeface="Source Sans Pro"/>
              </a:rPr>
              <a:t>asiasisällön hallinnan ja tiedonkäsittelyn perusteella. </a:t>
            </a:r>
            <a:r>
              <a:rPr lang="fi-FI" sz="1600" kern="0" dirty="0">
                <a:solidFill>
                  <a:srgbClr val="7F7F7F"/>
                </a:solidFill>
                <a:latin typeface="Source Sans Pro"/>
                <a:sym typeface="Source Sans Pro"/>
              </a:rPr>
              <a:t>Tiedonkäsittelyn tarkemmat kriteerit löytyvät</a:t>
            </a:r>
            <a:r>
              <a:rPr lang="fi-FI" sz="1600" kern="0" dirty="0">
                <a:solidFill>
                  <a:srgbClr val="FF0000"/>
                </a:solidFill>
                <a:latin typeface="Source Sans Pro"/>
                <a:sym typeface="Source Sans Pro"/>
              </a:rPr>
              <a:t> </a:t>
            </a:r>
            <a:r>
              <a:rPr lang="fi-FI" sz="1600" u="sng" kern="0" dirty="0">
                <a:solidFill>
                  <a:srgbClr val="0000FF"/>
                </a:solidFill>
                <a:latin typeface="Source Sans Pro"/>
                <a:sym typeface="Source Sans Pro"/>
                <a:hlinkClick r:id="rId2"/>
              </a:rPr>
              <a:t>tästä.</a:t>
            </a:r>
            <a:r>
              <a:rPr lang="fi-FI" sz="1600" kern="0" dirty="0">
                <a:solidFill>
                  <a:srgbClr val="0000FF"/>
                </a:solidFill>
                <a:latin typeface="Source Sans Pro"/>
                <a:sym typeface="Source Sans Pro"/>
              </a:rPr>
              <a:t> </a:t>
            </a:r>
            <a:r>
              <a:rPr lang="fi-FI" sz="1600" kern="0" dirty="0">
                <a:solidFill>
                  <a:srgbClr val="7F7F7F"/>
                </a:solidFill>
                <a:latin typeface="Source Sans Pro"/>
                <a:sym typeface="Source Sans Pro"/>
              </a:rPr>
              <a:t>Puolet tehtävän pisteistä annetaan asiasisällöstä ja puolet tiedonkäsittelystä! Kussakin tehtävässä on muutama tiedonkäsittelyn kriteeri käytössä, ei siis kaikki kohdat!</a:t>
            </a:r>
          </a:p>
          <a:p>
            <a:pPr marL="0" lvl="0" indent="0">
              <a:lnSpc>
                <a:spcPct val="115000"/>
              </a:lnSpc>
              <a:spcBef>
                <a:spcPts val="0"/>
              </a:spcBef>
              <a:spcAft>
                <a:spcPts val="1600"/>
              </a:spcAft>
              <a:buClr>
                <a:srgbClr val="7F7F7F"/>
              </a:buClr>
              <a:buSzPct val="100000"/>
              <a:buNone/>
            </a:pPr>
            <a:r>
              <a:rPr lang="fi-FI" sz="1600" b="1" u="sng" kern="0" dirty="0">
                <a:solidFill>
                  <a:srgbClr val="FF0000"/>
                </a:solidFill>
                <a:latin typeface="Source Sans Pro"/>
                <a:sym typeface="Source Sans Pro"/>
              </a:rPr>
              <a:t>HUOM!</a:t>
            </a:r>
            <a:r>
              <a:rPr lang="fi-FI" sz="1600" kern="0" dirty="0">
                <a:solidFill>
                  <a:srgbClr val="FF0000"/>
                </a:solidFill>
                <a:latin typeface="Source Sans Pro"/>
                <a:sym typeface="Source Sans Pro"/>
              </a:rPr>
              <a:t> Jos kokelas jättää arvosteltavaksi osakohtaisen enimmäismäärän ylittävän määrän vastauksia, katsotaan kokeen kyseisen osan kokonaispistemäärän muodostuvan siitä sallitusta määrästä vastauksia, joiden </a:t>
            </a:r>
            <a:r>
              <a:rPr lang="fi-FI" sz="1600" b="1" u="sng" kern="0" dirty="0">
                <a:solidFill>
                  <a:srgbClr val="FF0000"/>
                </a:solidFill>
                <a:latin typeface="Source Sans Pro"/>
                <a:sym typeface="Source Sans Pro"/>
              </a:rPr>
              <a:t>pistesumma on pienin</a:t>
            </a:r>
            <a:r>
              <a:rPr lang="fi-FI" sz="1600" kern="0" dirty="0">
                <a:solidFill>
                  <a:srgbClr val="FF0000"/>
                </a:solidFill>
                <a:latin typeface="Source Sans Pro"/>
                <a:sym typeface="Source Sans Pro"/>
              </a:rPr>
              <a:t>. Jos tämän jälkeen kokelaan koko kokeen vastausmäärä ylittää vielä kokeen sallitun enimmäismäärän, katsotaan kokeen muodostuvan niistä 5 vastauksesta, joiden </a:t>
            </a:r>
            <a:r>
              <a:rPr lang="fi-FI" sz="1600" b="1" u="sng" kern="0" dirty="0">
                <a:solidFill>
                  <a:srgbClr val="FF0000"/>
                </a:solidFill>
                <a:latin typeface="Source Sans Pro"/>
                <a:sym typeface="Source Sans Pro"/>
              </a:rPr>
              <a:t>pistesumma on pienin</a:t>
            </a:r>
            <a:r>
              <a:rPr lang="fi-FI" sz="1600" kern="0" dirty="0">
                <a:solidFill>
                  <a:srgbClr val="FF0000"/>
                </a:solidFill>
                <a:latin typeface="Source Sans Pro"/>
                <a:sym typeface="Source Sans Pro"/>
              </a:rPr>
              <a:t>. Opettaja arvostelee valmistavasti kaikki vastaukset. Kokeen muodostavat tehtävät valitsee ylioppilastutkintolautakunta.</a:t>
            </a:r>
          </a:p>
          <a:p>
            <a:pPr marL="0" lvl="0" indent="0">
              <a:lnSpc>
                <a:spcPct val="115000"/>
              </a:lnSpc>
              <a:spcBef>
                <a:spcPts val="0"/>
              </a:spcBef>
              <a:spcAft>
                <a:spcPts val="1600"/>
              </a:spcAft>
              <a:buClr>
                <a:srgbClr val="7F7F7F"/>
              </a:buClr>
              <a:buSzPct val="100000"/>
              <a:buNone/>
            </a:pPr>
            <a:endParaRPr lang="fi-FI" sz="1800" kern="0" dirty="0">
              <a:solidFill>
                <a:srgbClr val="7F7F7F"/>
              </a:solidFill>
              <a:latin typeface="Source Sans Pro"/>
              <a:sym typeface="Source Sans Pro"/>
            </a:endParaRPr>
          </a:p>
          <a:p>
            <a:pPr marL="0" lvl="0" indent="0">
              <a:lnSpc>
                <a:spcPct val="115000"/>
              </a:lnSpc>
              <a:spcBef>
                <a:spcPts val="0"/>
              </a:spcBef>
              <a:spcAft>
                <a:spcPts val="1600"/>
              </a:spcAft>
              <a:buClr>
                <a:srgbClr val="7F7F7F"/>
              </a:buClr>
              <a:buSzPct val="100000"/>
              <a:buNone/>
            </a:pPr>
            <a:endParaRPr lang="fi-FI" sz="1800" kern="0" dirty="0">
              <a:solidFill>
                <a:srgbClr val="7F7F7F"/>
              </a:solidFill>
              <a:latin typeface="Source Sans Pro"/>
              <a:sym typeface="Source Sans Pro"/>
            </a:endParaRPr>
          </a:p>
          <a:p>
            <a:endParaRPr lang="fi-FI" dirty="0"/>
          </a:p>
        </p:txBody>
      </p:sp>
    </p:spTree>
    <p:extLst>
      <p:ext uri="{BB962C8B-B14F-4D97-AF65-F5344CB8AC3E}">
        <p14:creationId xmlns:p14="http://schemas.microsoft.com/office/powerpoint/2010/main" val="2958509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2972062-4687-4BE3-82E1-0FFD362F19E6}"/>
              </a:ext>
            </a:extLst>
          </p:cNvPr>
          <p:cNvSpPr>
            <a:spLocks noGrp="1"/>
          </p:cNvSpPr>
          <p:nvPr>
            <p:ph type="title"/>
          </p:nvPr>
        </p:nvSpPr>
        <p:spPr/>
        <p:txBody>
          <a:bodyPr>
            <a:noAutofit/>
          </a:bodyPr>
          <a:lstStyle/>
          <a:p>
            <a:pPr algn="ctr"/>
            <a:r>
              <a:rPr lang="fi-FI" sz="4000" dirty="0"/>
              <a:t>Tehtäviin vastaaminen</a:t>
            </a:r>
            <a:br>
              <a:rPr lang="fi-FI" sz="3200" dirty="0"/>
            </a:br>
            <a:endParaRPr lang="fi-FI" sz="3200" dirty="0"/>
          </a:p>
        </p:txBody>
      </p:sp>
      <p:sp>
        <p:nvSpPr>
          <p:cNvPr id="3" name="Sisällön paikkamerkki 2">
            <a:extLst>
              <a:ext uri="{FF2B5EF4-FFF2-40B4-BE49-F238E27FC236}">
                <a16:creationId xmlns:a16="http://schemas.microsoft.com/office/drawing/2014/main" id="{F0A50B68-DD89-4B7A-AAFD-F3183AEE258C}"/>
              </a:ext>
            </a:extLst>
          </p:cNvPr>
          <p:cNvSpPr>
            <a:spLocks noGrp="1"/>
          </p:cNvSpPr>
          <p:nvPr>
            <p:ph idx="1"/>
          </p:nvPr>
        </p:nvSpPr>
        <p:spPr/>
        <p:txBody>
          <a:bodyPr/>
          <a:lstStyle/>
          <a:p>
            <a:r>
              <a:rPr lang="fi-FI" dirty="0"/>
              <a:t>Terveystiedon sähköisessä kokeessa tarvitaan vastaavaa osaamista kuin viimeisten vuosien paperisissa terveystiedon ylioppilaskokeissa. Useimpiin kysymyksiin vastataan edelleen pääasiassa sanallisesti. Toisaalta koe edellyttää uudenlaista osaamista. Vastauksen enimmäispituutta voidaan rajoittaa, mikä edellyttää vastaajalta kykyä tiivistää vastaus tehtävän kannalta olennaiseen. Sähköinen koe mahdollistaa myös vastaamisen monipuolistamisen. Koejärjestelmän ohjelmilla on mahdollista laatia esseevastausten lisäksi esimerkiksi piirroskuvia, taulukoita ja diagrammeja.</a:t>
            </a:r>
          </a:p>
          <a:p>
            <a:endParaRPr lang="fi-FI" dirty="0"/>
          </a:p>
        </p:txBody>
      </p:sp>
    </p:spTree>
    <p:extLst>
      <p:ext uri="{BB962C8B-B14F-4D97-AF65-F5344CB8AC3E}">
        <p14:creationId xmlns:p14="http://schemas.microsoft.com/office/powerpoint/2010/main" val="522417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830</Words>
  <Application>Microsoft Office PowerPoint</Application>
  <PresentationFormat>Laajakuva</PresentationFormat>
  <Paragraphs>35</Paragraphs>
  <Slides>13</Slides>
  <Notes>0</Notes>
  <HiddenSlides>1</HiddenSlides>
  <MMClips>0</MMClips>
  <ScaleCrop>false</ScaleCrop>
  <HeadingPairs>
    <vt:vector size="8" baseType="variant">
      <vt:variant>
        <vt:lpstr>Käytetyt fontit</vt:lpstr>
      </vt:variant>
      <vt:variant>
        <vt:i4>4</vt:i4>
      </vt:variant>
      <vt:variant>
        <vt:lpstr>Teema</vt:lpstr>
      </vt:variant>
      <vt:variant>
        <vt:i4>1</vt:i4>
      </vt:variant>
      <vt:variant>
        <vt:lpstr>Upotetut OLE-palvelimet</vt:lpstr>
      </vt:variant>
      <vt:variant>
        <vt:i4>1</vt:i4>
      </vt:variant>
      <vt:variant>
        <vt:lpstr>Dian otsikot</vt:lpstr>
      </vt:variant>
      <vt:variant>
        <vt:i4>13</vt:i4>
      </vt:variant>
    </vt:vector>
  </HeadingPairs>
  <TitlesOfParts>
    <vt:vector size="19" baseType="lpstr">
      <vt:lpstr>Arial</vt:lpstr>
      <vt:lpstr>Calibri</vt:lpstr>
      <vt:lpstr>Calibri Light</vt:lpstr>
      <vt:lpstr>Source Sans Pro</vt:lpstr>
      <vt:lpstr>Office-teema</vt:lpstr>
      <vt:lpstr>Acrobat Document</vt:lpstr>
      <vt:lpstr>TT-YO</vt:lpstr>
      <vt:lpstr>Kokeen rakenne</vt:lpstr>
      <vt:lpstr>Kokeen rakenne</vt:lpstr>
      <vt:lpstr>PowerPoint-esitys</vt:lpstr>
      <vt:lpstr>PowerPoint-esitys</vt:lpstr>
      <vt:lpstr>Kokeen arvostelu</vt:lpstr>
      <vt:lpstr>Kokeen arvostelu</vt:lpstr>
      <vt:lpstr>KOKEEN ARVOSTELU</vt:lpstr>
      <vt:lpstr>Tehtäviin vastaaminen </vt:lpstr>
      <vt:lpstr>Tehtäviin vastaaminen </vt:lpstr>
      <vt:lpstr>MITÄ OSAAMISTA TARVITAAN - OHJELMAT?</vt:lpstr>
      <vt:lpstr>Kokeeseen valmistautuminen</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TT-YO</dc:title>
  <dc:creator>Timo Ryhtä</dc:creator>
  <cp:lastModifiedBy>Timo Ryhtä</cp:lastModifiedBy>
  <cp:revision>5</cp:revision>
  <dcterms:created xsi:type="dcterms:W3CDTF">2017-08-05T09:44:42Z</dcterms:created>
  <dcterms:modified xsi:type="dcterms:W3CDTF">2017-08-10T10:39:01Z</dcterms:modified>
</cp:coreProperties>
</file>