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8" r:id="rId1"/>
    <p:sldMasterId id="2147483852" r:id="rId2"/>
  </p:sldMasterIdLst>
  <p:notesMasterIdLst>
    <p:notesMasterId r:id="rId29"/>
  </p:notesMasterIdLst>
  <p:sldIdLst>
    <p:sldId id="274" r:id="rId3"/>
    <p:sldId id="273" r:id="rId4"/>
    <p:sldId id="276" r:id="rId5"/>
    <p:sldId id="256" r:id="rId6"/>
    <p:sldId id="257" r:id="rId7"/>
    <p:sldId id="277" r:id="rId8"/>
    <p:sldId id="279" r:id="rId9"/>
    <p:sldId id="278" r:id="rId10"/>
    <p:sldId id="282" r:id="rId11"/>
    <p:sldId id="283" r:id="rId12"/>
    <p:sldId id="258" r:id="rId13"/>
    <p:sldId id="281" r:id="rId14"/>
    <p:sldId id="284" r:id="rId15"/>
    <p:sldId id="285" r:id="rId16"/>
    <p:sldId id="259" r:id="rId17"/>
    <p:sldId id="280" r:id="rId18"/>
    <p:sldId id="260" r:id="rId19"/>
    <p:sldId id="261" r:id="rId20"/>
    <p:sldId id="262" r:id="rId21"/>
    <p:sldId id="263" r:id="rId22"/>
    <p:sldId id="264" r:id="rId23"/>
    <p:sldId id="267" r:id="rId24"/>
    <p:sldId id="268" r:id="rId25"/>
    <p:sldId id="270" r:id="rId26"/>
    <p:sldId id="271" r:id="rId27"/>
    <p:sldId id="272" r:id="rId28"/>
  </p:sldIdLst>
  <p:sldSz cx="10080625" cy="7559675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4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A51A0F8-3545-41E3-8604-88E46E6CA9E1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38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8797800-7F88-4C1A-AD36-096B96021C7D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</a:t>
            </a:fld>
            <a:endParaRPr/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84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F2C7A34-AAD4-49E0-BC4B-02BA443DE08D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23</a:t>
            </a:fld>
            <a:endParaRPr/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51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C06629F-A823-410B-AF23-48F0F8504BF3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24</a:t>
            </a:fld>
            <a:endParaRPr/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756000" y="507816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3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7FE9704-8C62-4ACA-91A1-B90C0DB69D95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25</a:t>
            </a:fld>
            <a:endParaRPr/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756000" y="507816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3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2BE7DA9-D2BA-4C18-926C-9077ED889E76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26</a:t>
            </a:fld>
            <a:endParaRPr/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756000" y="507816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29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2758D31-EF34-4A36-A1D5-683281498056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4</a:t>
            </a:fld>
            <a:endParaRPr/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36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E70CEC3-7D8D-4F29-B44B-FBF0D95E4529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11</a:t>
            </a:fld>
            <a:endParaRPr/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70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599326C-3A70-447F-8E0E-FC5975929484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15</a:t>
            </a:fld>
            <a:endParaRPr/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21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F6ED4FA-AAB5-4A11-8E44-25D254246DD4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18</a:t>
            </a:fld>
            <a:endParaRPr/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44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48D8E29-BF04-4E0F-9588-D300704F56AB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19</a:t>
            </a:fld>
            <a:endParaRPr/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58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72C9507-D368-40ED-9B05-B1589FEAC53C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20</a:t>
            </a:fld>
            <a:endParaRPr/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78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0938C4B0-05DF-4427-BCA1-DB5E4A7BA19E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21</a:t>
            </a:fld>
            <a:endParaRPr/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47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90232AA-1491-4695-B713-9E5C0E198BDE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22</a:t>
            </a:fld>
            <a:endParaRPr/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92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9586"/>
            <a:ext cx="7560469" cy="2631887"/>
          </a:xfrm>
        </p:spPr>
        <p:txBody>
          <a:bodyPr anchor="b">
            <a:normAutofit/>
          </a:bodyPr>
          <a:lstStyle>
            <a:lvl1pPr algn="ctr">
              <a:defRPr sz="496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>
            <a:normAutofit/>
          </a:bodyPr>
          <a:lstStyle>
            <a:lvl1pPr marL="0" indent="0" algn="ctr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13" indent="0" algn="ctr">
              <a:buNone/>
              <a:defRPr sz="2315"/>
            </a:lvl2pPr>
            <a:lvl3pPr marL="756026" indent="0" algn="ctr">
              <a:buNone/>
              <a:defRPr sz="1984"/>
            </a:lvl3pPr>
            <a:lvl4pPr marL="1134039" indent="0" algn="ctr">
              <a:buNone/>
              <a:defRPr sz="1654"/>
            </a:lvl4pPr>
            <a:lvl5pPr marL="1512052" indent="0" algn="ctr">
              <a:buNone/>
              <a:defRPr sz="1654"/>
            </a:lvl5pPr>
            <a:lvl6pPr marL="1890065" indent="0" algn="ctr">
              <a:buNone/>
              <a:defRPr sz="1654"/>
            </a:lvl6pPr>
            <a:lvl7pPr marL="2268078" indent="0" algn="ctr">
              <a:buNone/>
              <a:defRPr sz="1654"/>
            </a:lvl7pPr>
            <a:lvl8pPr marL="2646091" indent="0" algn="ctr">
              <a:buNone/>
              <a:defRPr sz="1654"/>
            </a:lvl8pPr>
            <a:lvl9pPr marL="3024104" indent="0" algn="ctr">
              <a:buNone/>
              <a:defRPr sz="1654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3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3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397232"/>
            <a:ext cx="2173635" cy="64064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397233"/>
            <a:ext cx="6394896" cy="640647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0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14" y="1"/>
            <a:ext cx="4165258" cy="7559676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869" y="1007958"/>
            <a:ext cx="7658725" cy="3845167"/>
          </a:xfrm>
        </p:spPr>
        <p:txBody>
          <a:bodyPr anchor="b">
            <a:normAutofit/>
          </a:bodyPr>
          <a:lstStyle>
            <a:lvl1pPr algn="r">
              <a:defRPr sz="5952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3770" y="4853124"/>
            <a:ext cx="6352826" cy="1504143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6157" y="6743230"/>
            <a:ext cx="945304" cy="402483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4914" y="6743230"/>
            <a:ext cx="3979155" cy="40248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2966" y="6743230"/>
            <a:ext cx="453628" cy="402483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  <p:sp>
        <p:nvSpPr>
          <p:cNvPr id="23" name="Freeform 12"/>
          <p:cNvSpPr/>
          <p:nvPr/>
        </p:nvSpPr>
        <p:spPr bwMode="auto">
          <a:xfrm>
            <a:off x="224014" y="4157821"/>
            <a:ext cx="399025" cy="9974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17789" y="4262817"/>
            <a:ext cx="68255" cy="892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62362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218390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34" y="2939874"/>
            <a:ext cx="8493860" cy="3673812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613" y="6733130"/>
            <a:ext cx="945304" cy="402483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4707" y="6733130"/>
            <a:ext cx="5858886" cy="40248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4938" y="6733130"/>
            <a:ext cx="471656" cy="402483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35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524" y="2939872"/>
            <a:ext cx="7386070" cy="2601541"/>
          </a:xfrm>
        </p:spPr>
        <p:txBody>
          <a:bodyPr anchor="b"/>
          <a:lstStyle>
            <a:lvl1pPr algn="r">
              <a:defRPr sz="4409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528" y="5541414"/>
            <a:ext cx="7386066" cy="948432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0758" y="6741835"/>
            <a:ext cx="455836" cy="402483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7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755969"/>
            <a:ext cx="8493860" cy="19319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733" y="2939874"/>
            <a:ext cx="4122976" cy="3713339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18" y="2939873"/>
            <a:ext cx="4122976" cy="368925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54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661" y="2930540"/>
            <a:ext cx="3810321" cy="635222"/>
          </a:xfrm>
        </p:spPr>
        <p:txBody>
          <a:bodyPr anchor="b">
            <a:noAutofit/>
          </a:bodyPr>
          <a:lstStyle>
            <a:lvl1pPr marL="0" indent="0">
              <a:buNone/>
              <a:defRPr sz="3086" b="0">
                <a:solidFill>
                  <a:schemeClr val="accent1">
                    <a:lumMod val="7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582" y="3676591"/>
            <a:ext cx="4048398" cy="2937954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0427" y="2939874"/>
            <a:ext cx="3823015" cy="635222"/>
          </a:xfrm>
        </p:spPr>
        <p:txBody>
          <a:bodyPr anchor="b">
            <a:noAutofit/>
          </a:bodyPr>
          <a:lstStyle>
            <a:lvl1pPr marL="0" indent="0">
              <a:buNone/>
              <a:defRPr sz="3086" b="0">
                <a:solidFill>
                  <a:schemeClr val="accent1">
                    <a:lumMod val="7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5042" y="3676591"/>
            <a:ext cx="4048398" cy="2937954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99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217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713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3" y="1763924"/>
            <a:ext cx="2935259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903" y="755968"/>
            <a:ext cx="5161538" cy="5627759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3" y="3275859"/>
            <a:ext cx="2935259" cy="2015913"/>
          </a:xfrm>
        </p:spPr>
        <p:txBody>
          <a:bodyPr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14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732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69" y="1931916"/>
            <a:ext cx="4487641" cy="1511935"/>
          </a:xfrm>
        </p:spPr>
        <p:txBody>
          <a:bodyPr anchor="b">
            <a:normAutofit/>
          </a:bodyPr>
          <a:lstStyle>
            <a:lvl1pPr algn="ctr">
              <a:defRPr sz="308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1093" y="1007957"/>
            <a:ext cx="2713491" cy="5039783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6269" y="3443851"/>
            <a:ext cx="4487641" cy="2015913"/>
          </a:xfrm>
        </p:spPr>
        <p:txBody>
          <a:bodyPr>
            <a:normAutofit/>
          </a:bodyPr>
          <a:lstStyle>
            <a:lvl1pPr marL="0" indent="0" algn="ctr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00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2" y="5217107"/>
            <a:ext cx="8285858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3323" y="1027481"/>
            <a:ext cx="6803171" cy="348880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2" y="5841831"/>
            <a:ext cx="8285858" cy="544226"/>
          </a:xfrm>
        </p:spPr>
        <p:txBody>
          <a:bodyPr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39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4" y="755967"/>
            <a:ext cx="8285858" cy="3359856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7794"/>
            <a:ext cx="8285859" cy="15959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33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32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7865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5969"/>
            <a:ext cx="7688477" cy="3023869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1943" y="3779836"/>
            <a:ext cx="7310358" cy="41998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2" y="4787794"/>
            <a:ext cx="8285858" cy="15959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56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3647098"/>
            <a:ext cx="8285856" cy="1619080"/>
          </a:xfrm>
        </p:spPr>
        <p:txBody>
          <a:bodyPr anchor="b">
            <a:normAutofit/>
          </a:bodyPr>
          <a:lstStyle>
            <a:lvl1pPr algn="r">
              <a:defRPr sz="3527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6178"/>
            <a:ext cx="8285857" cy="948432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64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32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7865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5969"/>
            <a:ext cx="7688477" cy="3023869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4" y="4283816"/>
            <a:ext cx="8285857" cy="979958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64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3774"/>
            <a:ext cx="8285857" cy="1119952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960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755969"/>
            <a:ext cx="8285858" cy="300637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3" y="3863834"/>
            <a:ext cx="8285859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08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7794"/>
            <a:ext cx="8285859" cy="159593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720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9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9279" y="755968"/>
            <a:ext cx="1464163" cy="562775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584" y="755968"/>
            <a:ext cx="6632633" cy="5627758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87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41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7629"/>
            <a:ext cx="8694539" cy="3142929"/>
          </a:xfrm>
        </p:spPr>
        <p:txBody>
          <a:bodyPr anchor="b">
            <a:normAutofit/>
          </a:bodyPr>
          <a:lstStyle>
            <a:lvl1pPr>
              <a:defRPr sz="4961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18436"/>
            <a:ext cx="8694539" cy="1653678"/>
          </a:xfrm>
        </p:spPr>
        <p:txBody>
          <a:bodyPr anchor="t">
            <a:normAutofit/>
          </a:bodyPr>
          <a:lstStyle>
            <a:lvl1pPr marL="0" indent="0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872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2197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770" y="2015914"/>
            <a:ext cx="4284266" cy="479654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5914"/>
            <a:ext cx="4284266" cy="479654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43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71" y="1853929"/>
            <a:ext cx="4263264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771" y="2764110"/>
            <a:ext cx="4263264" cy="405709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929"/>
            <a:ext cx="428426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4110"/>
            <a:ext cx="4284266" cy="405709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0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22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63" y="503979"/>
            <a:ext cx="3251002" cy="1763921"/>
          </a:xfrm>
        </p:spPr>
        <p:txBody>
          <a:bodyPr anchor="b">
            <a:normAutofit/>
          </a:bodyPr>
          <a:lstStyle>
            <a:lvl1pPr>
              <a:defRPr sz="264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66" y="1091953"/>
            <a:ext cx="5103316" cy="53757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563" y="2267902"/>
            <a:ext cx="3251002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3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7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63" y="503978"/>
            <a:ext cx="3251002" cy="1763924"/>
          </a:xfrm>
        </p:spPr>
        <p:txBody>
          <a:bodyPr anchor="b">
            <a:normAutofit/>
          </a:bodyPr>
          <a:lstStyle>
            <a:lvl1pPr>
              <a:defRPr sz="264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4266" y="1091953"/>
            <a:ext cx="5103316" cy="53757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563" y="2267903"/>
            <a:ext cx="3251002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3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02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770" y="403182"/>
            <a:ext cx="8694539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70" y="2015914"/>
            <a:ext cx="8694539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5169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24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Wingdings 2" pitchFamily="18" charset="2"/>
        <a:buChar char="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350396" cy="7559676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21839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35" y="2939874"/>
            <a:ext cx="8493859" cy="3700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433" y="6741835"/>
            <a:ext cx="94530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0527" y="6741835"/>
            <a:ext cx="58588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0758" y="6741835"/>
            <a:ext cx="4558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81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</p:sldLayoutIdLst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64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6617509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1081934"/>
          </a:xfrm>
        </p:spPr>
        <p:txBody>
          <a:bodyPr>
            <a:normAutofit/>
          </a:bodyPr>
          <a:lstStyle/>
          <a:p>
            <a:r>
              <a:rPr lang="fi-FI" sz="5400" dirty="0" smtClean="0"/>
              <a:t>Päihteet</a:t>
            </a:r>
            <a:endParaRPr lang="fi-FI" sz="5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2734" y="1585913"/>
            <a:ext cx="8493860" cy="5027773"/>
          </a:xfrm>
        </p:spPr>
        <p:txBody>
          <a:bodyPr>
            <a:normAutofit/>
          </a:bodyPr>
          <a:lstStyle/>
          <a:p>
            <a:r>
              <a:rPr lang="fi-FI" sz="4000" b="1" dirty="0" smtClean="0"/>
              <a:t>Kertaa ainakin:</a:t>
            </a:r>
          </a:p>
          <a:p>
            <a:r>
              <a:rPr lang="fi-FI" dirty="0" smtClean="0"/>
              <a:t>Mitä on riippuvuus, miten ja mihin se syntyy?</a:t>
            </a:r>
          </a:p>
          <a:p>
            <a:r>
              <a:rPr lang="fi-FI" dirty="0" smtClean="0"/>
              <a:t>Päihteiden (tupakka, alkoholi, huumeet) haitalliset terveysvaikutukset yksilölle (myös yhteisön näkökulma)</a:t>
            </a:r>
          </a:p>
          <a:p>
            <a:r>
              <a:rPr lang="fi-FI" dirty="0" smtClean="0"/>
              <a:t>Päihteiden vaikutukset yhteiskunnalle (myös globaalisti)</a:t>
            </a:r>
          </a:p>
          <a:p>
            <a:r>
              <a:rPr lang="fi-FI" dirty="0" smtClean="0"/>
              <a:t>Päihteiden ennaltaehkäisy (terveyden edistämisen keinot)</a:t>
            </a:r>
          </a:p>
          <a:p>
            <a:r>
              <a:rPr lang="fi-FI" dirty="0" smtClean="0"/>
              <a:t>Päihdepolitiikka ja keskeiset vaikutuskeinot eri päihteillä</a:t>
            </a:r>
          </a:p>
          <a:p>
            <a:r>
              <a:rPr lang="fi-FI" dirty="0" smtClean="0"/>
              <a:t>Päihteisiin liittyvää lainsäädäntöä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8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 kevät 2011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 smtClean="0"/>
              <a:t>Pohdi tupakkalaissa esitettyjä kieltoja ja tupakoinnin rajoittamiskeinoja eettisestä näkökulmasta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8422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Alkoholi numeroina</a:t>
            </a:r>
            <a:endParaRPr/>
          </a:p>
        </p:txBody>
      </p:sp>
      <p:sp>
        <p:nvSpPr>
          <p:cNvPr id="485" name="TextShape 2"/>
          <p:cNvSpPr txBox="1"/>
          <p:nvPr/>
        </p:nvSpPr>
        <p:spPr>
          <a:xfrm>
            <a:off x="648000" y="1913040"/>
            <a:ext cx="8676000" cy="48927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-alkoholi syynä yli 2000 kuolemaa vuosittain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-suomalainen juo asukasta kohden vuosittain n. 10 litraa puhdasta alkoholia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-puolet alkoholista oluena, neljännes väkevinä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-suurkuluttajia Suomessa n. 250 000- 500 000 (naiset 16/miehet 24 annosta/vko)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-suorat haittakustannukset valtiolle vajaa miljardi vuodessa, välilliset moninkertaiset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-rattijuopumusraja 0,5 promillea, 20% kolareista rattijuopon aiheuttamia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111050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Alkoholinkäytön vaikutuksia yksilöön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2734" y="1471613"/>
            <a:ext cx="8493860" cy="51420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 smtClean="0"/>
              <a:t>-Sydäntautiriski, pintaverenkierron häiriöt</a:t>
            </a:r>
          </a:p>
          <a:p>
            <a:pPr marL="0" indent="0">
              <a:buNone/>
            </a:pPr>
            <a:r>
              <a:rPr lang="fi-FI" dirty="0" smtClean="0"/>
              <a:t>-</a:t>
            </a:r>
            <a:r>
              <a:rPr lang="fi-FI" dirty="0"/>
              <a:t>S</a:t>
            </a:r>
            <a:r>
              <a:rPr lang="fi-FI" dirty="0" smtClean="0"/>
              <a:t>yöpäriski</a:t>
            </a:r>
          </a:p>
          <a:p>
            <a:pPr marL="0" indent="0">
              <a:buNone/>
            </a:pPr>
            <a:r>
              <a:rPr lang="fi-FI" dirty="0" smtClean="0"/>
              <a:t>-Hedelmättömyys</a:t>
            </a:r>
          </a:p>
          <a:p>
            <a:pPr marL="0" indent="0">
              <a:buNone/>
            </a:pPr>
            <a:r>
              <a:rPr lang="fi-FI" dirty="0" smtClean="0"/>
              <a:t>-Potenssiongelmat</a:t>
            </a:r>
          </a:p>
          <a:p>
            <a:pPr marL="0" indent="0">
              <a:buNone/>
            </a:pPr>
            <a:r>
              <a:rPr lang="fi-FI" dirty="0" smtClean="0"/>
              <a:t>-Maksan ongelmat (rasvamaksa, kirroosi, tulehdus)</a:t>
            </a:r>
          </a:p>
          <a:p>
            <a:pPr marL="0" indent="0">
              <a:buNone/>
            </a:pPr>
            <a:r>
              <a:rPr lang="fi-FI" dirty="0" smtClean="0"/>
              <a:t>-Dementiariski</a:t>
            </a:r>
          </a:p>
          <a:p>
            <a:pPr marL="0" indent="0">
              <a:buNone/>
            </a:pPr>
            <a:r>
              <a:rPr lang="fi-FI" dirty="0" smtClean="0"/>
              <a:t>-Vaikutukset aivoihin (soluvauriot, rappeutuminen, infarktiriski)</a:t>
            </a:r>
          </a:p>
          <a:p>
            <a:pPr marL="0" indent="0">
              <a:buNone/>
            </a:pPr>
            <a:r>
              <a:rPr lang="fi-FI" dirty="0" smtClean="0"/>
              <a:t>-Alkoholismi , riippuvuus</a:t>
            </a:r>
          </a:p>
          <a:p>
            <a:pPr marL="0" indent="0">
              <a:buNone/>
            </a:pPr>
            <a:r>
              <a:rPr lang="fi-FI" dirty="0" smtClean="0"/>
              <a:t>-Mielenterveys, mielialamuutokset</a:t>
            </a:r>
          </a:p>
          <a:p>
            <a:pPr marL="0" indent="0">
              <a:buNone/>
            </a:pPr>
            <a:r>
              <a:rPr lang="fi-FI" dirty="0" smtClean="0"/>
              <a:t>-Ylipaino</a:t>
            </a:r>
          </a:p>
          <a:p>
            <a:pPr marL="0" indent="0">
              <a:buNone/>
            </a:pPr>
            <a:r>
              <a:rPr lang="fi-FI" dirty="0" smtClean="0"/>
              <a:t>-Tapaturmariski, tasapaino-ongelmat</a:t>
            </a:r>
          </a:p>
          <a:p>
            <a:pPr marL="0" indent="0">
              <a:buNone/>
            </a:pPr>
            <a:r>
              <a:rPr lang="fi-FI" dirty="0" smtClean="0"/>
              <a:t>-Tuntohäiriöt</a:t>
            </a:r>
          </a:p>
          <a:p>
            <a:pPr marL="0" indent="0">
              <a:buNone/>
            </a:pPr>
            <a:r>
              <a:rPr lang="fi-FI" dirty="0" smtClean="0"/>
              <a:t>Katso Terve kirjan kuva!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11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1381971"/>
          </a:xfrm>
        </p:spPr>
        <p:txBody>
          <a:bodyPr/>
          <a:lstStyle/>
          <a:p>
            <a:r>
              <a:rPr lang="fi-FI" dirty="0" smtClean="0"/>
              <a:t>Yo syksy 2011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2734" y="1885950"/>
            <a:ext cx="8493860" cy="4727736"/>
          </a:xfrm>
        </p:spPr>
        <p:txBody>
          <a:bodyPr>
            <a:normAutofit/>
          </a:bodyPr>
          <a:lstStyle/>
          <a:p>
            <a:r>
              <a:rPr lang="fi-FI" dirty="0"/>
              <a:t>Alla olevissa kuvioissa esitetään Kouluterveyskyselyn tuloksia nuorten alkoholinkäytöstä </a:t>
            </a:r>
            <a:r>
              <a:rPr lang="fi-FI" dirty="0" smtClean="0"/>
              <a:t>vuosilta </a:t>
            </a:r>
            <a:r>
              <a:rPr lang="fi-FI" dirty="0"/>
              <a:t>2001–2009. Tulokset koskevat peruskoulun 8. ja 9. luokkien sekä lukion </a:t>
            </a:r>
            <a:r>
              <a:rPr lang="fi-FI" dirty="0" smtClean="0"/>
              <a:t>ensimmäisen </a:t>
            </a:r>
            <a:r>
              <a:rPr lang="fi-FI" dirty="0"/>
              <a:t>ja toisen vuoden opiskelijoita.</a:t>
            </a:r>
          </a:p>
          <a:p>
            <a:r>
              <a:rPr lang="fi-FI" dirty="0"/>
              <a:t>a) </a:t>
            </a:r>
          </a:p>
          <a:p>
            <a:r>
              <a:rPr lang="fi-FI" dirty="0"/>
              <a:t>Mitä kuviot kertovat nuorten alkoholinkäytöstä? (2 p.)</a:t>
            </a:r>
          </a:p>
          <a:p>
            <a:r>
              <a:rPr lang="fi-FI" dirty="0"/>
              <a:t>b) </a:t>
            </a:r>
          </a:p>
          <a:p>
            <a:r>
              <a:rPr lang="fi-FI" dirty="0"/>
              <a:t>Mitkä tekijät voivat selittää kuvioissa ilmeneviä päätuloksia? (4 p.)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479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/>
          </p:cNvPicPr>
          <p:nvPr>
            <p:ph idx="1"/>
          </p:nvPr>
        </p:nvPicPr>
        <p:blipFill rotWithShape="1">
          <a:blip r:embed="rId2"/>
          <a:srcRect l="28088" t="16230" r="32867" b="5295"/>
          <a:stretch/>
        </p:blipFill>
        <p:spPr bwMode="auto">
          <a:xfrm>
            <a:off x="1314449" y="857250"/>
            <a:ext cx="7286625" cy="575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89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Huumeet numeroina</a:t>
            </a:r>
            <a:endParaRPr/>
          </a:p>
        </p:txBody>
      </p:sp>
      <p:sp>
        <p:nvSpPr>
          <p:cNvPr id="487" name="TextShape 2"/>
          <p:cNvSpPr txBox="1"/>
          <p:nvPr/>
        </p:nvSpPr>
        <p:spPr>
          <a:xfrm>
            <a:off x="360000" y="1980000"/>
            <a:ext cx="9000000" cy="4673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-maailmalla lähes 200 milj. huumeiden käyttäjää, suomessa 50000-100000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-10% suomalalaisista 15-69 v. on kokeillut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-huumeiden käyttö yleistyi merkittävästi 1990-luvulla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-kokeilu ja käyttö aloitetaan usein varhain n. 13-15 v.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-ongelmakäyttäjät 25-34v.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-suorat huumeiden käytön haittakustannukset valtiolle vuosittain n. 200-300 milj.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8" y="1850286"/>
            <a:ext cx="6572249" cy="4893414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10104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Yo 2010 syksy Kannabiksen käytön vaikutuksia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082734" y="2671763"/>
            <a:ext cx="8493860" cy="440774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141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Päihdepolitiikka</a:t>
            </a:r>
            <a:endParaRPr/>
          </a:p>
        </p:txBody>
      </p:sp>
      <p:sp>
        <p:nvSpPr>
          <p:cNvPr id="489" name="TextShape 2"/>
          <p:cNvSpPr txBox="1"/>
          <p:nvPr/>
        </p:nvSpPr>
        <p:spPr>
          <a:xfrm>
            <a:off x="504000" y="1769040"/>
            <a:ext cx="9071640" cy="5351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b="1" u="sng">
                <a:solidFill>
                  <a:srgbClr val="000000"/>
                </a:solidFill>
                <a:latin typeface="Times New Roman"/>
              </a:rPr>
              <a:t>1. Tiedottaminen</a:t>
            </a:r>
            <a:r>
              <a:rPr lang="fi-FI" sz="3200">
                <a:solidFill>
                  <a:srgbClr val="000000"/>
                </a:solidFill>
                <a:latin typeface="Times New Roman"/>
              </a:rPr>
              <a:t>: vaaroista kertominen, terveyskasvatus, valistus- ja kampanjat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b="1" u="sng">
                <a:solidFill>
                  <a:srgbClr val="000000"/>
                </a:solidFill>
                <a:latin typeface="Times New Roman"/>
              </a:rPr>
              <a:t>2. Rajoittaminen</a:t>
            </a:r>
            <a:r>
              <a:rPr lang="fi-FI" sz="3200">
                <a:solidFill>
                  <a:srgbClr val="000000"/>
                </a:solidFill>
                <a:latin typeface="Times New Roman"/>
              </a:rPr>
              <a:t>: hintapolitiikka, ikärajat, mainoskielto, lainsäädäntö, verotus, myynnin säätely (sijainti, määrä, paikat, aukioloajat)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b="1" u="sng">
                <a:solidFill>
                  <a:srgbClr val="000000"/>
                </a:solidFill>
                <a:latin typeface="Times New Roman"/>
              </a:rPr>
              <a:t>3. Korjaavat toimet</a:t>
            </a:r>
            <a:r>
              <a:rPr lang="fi-FI" sz="3200">
                <a:solidFill>
                  <a:srgbClr val="000000"/>
                </a:solidFill>
                <a:latin typeface="Times New Roman"/>
              </a:rPr>
              <a:t>: lopettamisen tuki: vieroitusryhmät, lääkkeet, sairauksien hoito, päihdeongelmaan ja liikennejuopumukseen puuttuminen ja hoito, päihteettömän elämän tukeminen: vapaa-ajan toiminta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504000" y="776880"/>
            <a:ext cx="9071640" cy="67068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PÄIHTEIDEN KÄYTÖN EHKÄISY</a:t>
            </a:r>
            <a:endParaRPr/>
          </a:p>
        </p:txBody>
      </p:sp>
      <p:sp>
        <p:nvSpPr>
          <p:cNvPr id="491" name="TextShape 2"/>
          <p:cNvSpPr txBox="1"/>
          <p:nvPr/>
        </p:nvSpPr>
        <p:spPr>
          <a:xfrm>
            <a:off x="648000" y="1913040"/>
            <a:ext cx="8676000" cy="3071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omic Sans MS"/>
              </a:rPr>
              <a:t>-Arvoihin ja asenteisiin vaikuttaminen (-&gt;valinnat)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omic Sans MS"/>
              </a:rPr>
              <a:t>-Lainsäädäntö - yhteiskunnan ohjaustoimet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omic Sans MS"/>
              </a:rPr>
              <a:t>-Ympäristö ja tuotteet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omic Sans MS"/>
              </a:rPr>
              <a:t>...Muista terveyden edistämisen osa-alueet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/>
          </a:p>
        </p:txBody>
      </p:sp>
      <p:pic>
        <p:nvPicPr>
          <p:cNvPr id="492" name="Kuva 3"/>
          <p:cNvPicPr/>
          <p:nvPr/>
        </p:nvPicPr>
        <p:blipFill>
          <a:blip r:embed="rId4"/>
          <a:stretch>
            <a:fillRect/>
          </a:stretch>
        </p:blipFill>
        <p:spPr>
          <a:xfrm>
            <a:off x="2700360" y="4392000"/>
            <a:ext cx="4571640" cy="2067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52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94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/>
            <a:endParaRPr/>
          </a:p>
        </p:txBody>
      </p:sp>
      <p:sp>
        <p:nvSpPr>
          <p:cNvPr id="494" name="TextShape 2"/>
          <p:cNvSpPr txBox="1"/>
          <p:nvPr/>
        </p:nvSpPr>
        <p:spPr>
          <a:xfrm>
            <a:off x="504000" y="1769040"/>
            <a:ext cx="9071640" cy="5041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-perhepiiri ja ystävien merkitys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-koulu(yhteisö) ja harrastukset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-median (myös sos. media) rooli asennevaikuttajana (mallit ja esimerkit, viihdemaailma)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-kasvatus: neuvonta ja valistus kouluissa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-järjestöjen työ (teemapäivät ja kampanjat, konsertit..)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495" name="TextShape 3"/>
          <p:cNvSpPr txBox="1"/>
          <p:nvPr/>
        </p:nvSpPr>
        <p:spPr>
          <a:xfrm>
            <a:off x="1480320" y="432000"/>
            <a:ext cx="6144480" cy="1134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i-FI" sz="3200" b="1">
                <a:solidFill>
                  <a:srgbClr val="000000"/>
                </a:solidFill>
                <a:latin typeface="Comic Sans MS"/>
                <a:ea typeface="Comic Sans MS"/>
              </a:rPr>
              <a:t>Arvoihin ja asenteisiin vaikuttaminen (-&gt;valinnat</a:t>
            </a:r>
            <a:r>
              <a:rPr lang="fi-FI" sz="3200">
                <a:solidFill>
                  <a:srgbClr val="000000"/>
                </a:solidFill>
                <a:latin typeface="Comic Sans MS"/>
                <a:ea typeface="Comic Sans MS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66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54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96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Riippuvuus</a:t>
            </a:r>
            <a:endParaRPr/>
          </a:p>
        </p:txBody>
      </p:sp>
      <p:sp>
        <p:nvSpPr>
          <p:cNvPr id="509" name="TextShape 2"/>
          <p:cNvSpPr txBox="1"/>
          <p:nvPr/>
        </p:nvSpPr>
        <p:spPr>
          <a:xfrm>
            <a:off x="648000" y="1913039"/>
            <a:ext cx="8676000" cy="5030685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Toiminta tai </a:t>
            </a:r>
            <a:r>
              <a:rPr lang="fi-FI" alt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tietyn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aineen nauttiminen saa aikaiseksi välittäjäaineiden (mm. dopamiinin) vapautumisen aivoissa </a:t>
            </a:r>
          </a:p>
          <a:p>
            <a:pPr lvl="1"/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i-FI" alt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mielihyvän kokeminen ja halu toistaa mielihyvää tuottava toiminta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fi-FI" alt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Tunnuspiirteitä:</a:t>
            </a: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Pakonomaisuus</a:t>
            </a: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pakkomielteet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Aiheuttaja keskeisin asia elämässä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Elämänhallinta katoaa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Kyky hallita aineen käyttöä heikkenee (aloitus, lopetus määrä)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Toiminta jatkuu haitoista huolimatta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Salailu ja haittojen </a:t>
            </a:r>
            <a:r>
              <a:rPr lang="fi-FI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kiistäminen</a:t>
            </a: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-fyysinen, psyykkinen ja sosiaalinen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Lainsäädäntö – yhteiskunnan ohjaustoimet</a:t>
            </a:r>
            <a:endParaRPr/>
          </a:p>
        </p:txBody>
      </p:sp>
      <p:sp>
        <p:nvSpPr>
          <p:cNvPr id="497" name="TextShape 2"/>
          <p:cNvSpPr txBox="1"/>
          <p:nvPr/>
        </p:nvSpPr>
        <p:spPr>
          <a:xfrm>
            <a:off x="648000" y="1913040"/>
            <a:ext cx="8676000" cy="4350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-verotus, hintapolitiikka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-rajoitukset, kiellot, rangaistukset, sakot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-poliittiset päätökset ja resursointi ennaltaehkäisevään toimintaan (liikunta- ja vapaa-ajan toiminnan kehittäminen)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-terveydenhuollon tukitoimet (koulu-terveydenhuolto, valistus…)</a:t>
            </a:r>
            <a:endParaRPr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Ympäristö</a:t>
            </a:r>
            <a:r>
              <a:rPr lang="fi-FI" sz="1600" b="1">
                <a:solidFill>
                  <a:srgbClr val="000000"/>
                </a:solidFill>
                <a:latin typeface="Comic Sans MS"/>
              </a:rPr>
              <a:t> </a:t>
            </a:r>
            <a:r>
              <a:rPr lang="fi-FI" sz="4400">
                <a:solidFill>
                  <a:srgbClr val="000000"/>
                </a:solidFill>
                <a:latin typeface="Arial"/>
              </a:rPr>
              <a:t>ja</a:t>
            </a:r>
            <a:r>
              <a:rPr lang="fi-FI" sz="1600" b="1">
                <a:solidFill>
                  <a:srgbClr val="000000"/>
                </a:solidFill>
                <a:latin typeface="Comic Sans MS"/>
              </a:rPr>
              <a:t> </a:t>
            </a:r>
            <a:r>
              <a:rPr lang="fi-FI" sz="4400">
                <a:solidFill>
                  <a:srgbClr val="000000"/>
                </a:solidFill>
                <a:latin typeface="Arial"/>
              </a:rPr>
              <a:t>tuotteet</a:t>
            </a:r>
            <a:endParaRPr/>
          </a:p>
        </p:txBody>
      </p:sp>
      <p:sp>
        <p:nvSpPr>
          <p:cNvPr id="499" name="TextShape 2"/>
          <p:cNvSpPr txBox="1"/>
          <p:nvPr/>
        </p:nvSpPr>
        <p:spPr>
          <a:xfrm>
            <a:off x="648000" y="1913040"/>
            <a:ext cx="8676000" cy="3777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-rakenteiden kehittäminen (liikunta-, harraste- ja vapaa-ajan paikat, nuorisotoiminta)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-päihteiden käytön paikkojen rajaaminen (tupakkahuone)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-tuotteiden saatavuuden vaikeuttaminen, kiinnostavuuden minimoiminen (varoitustekstit, mainonnan minimointi, esillepano, kiinnostavuuden vähentäminen)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8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43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Päihteet ja yhteiskunta</a:t>
            </a:r>
            <a:endParaRPr/>
          </a:p>
        </p:txBody>
      </p:sp>
      <p:sp>
        <p:nvSpPr>
          <p:cNvPr id="505" name="TextShape 2"/>
          <p:cNvSpPr txBox="1"/>
          <p:nvPr/>
        </p:nvSpPr>
        <p:spPr>
          <a:xfrm>
            <a:off x="648000" y="1913040"/>
            <a:ext cx="8676000" cy="4622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-sairaanhoitoresurssit ja -kustannukset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</a:t>
            </a:r>
            <a:r>
              <a:rPr lang="fi-FI" sz="3200" dirty="0" err="1">
                <a:solidFill>
                  <a:srgbClr val="000000"/>
                </a:solidFill>
                <a:latin typeface="Comic Sans MS"/>
              </a:rPr>
              <a:t>työstäpoissaolot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-työkyvyttömyyden kustannukset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-ympäristön edellyttämät muutokset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-lainsäädäntö ja valvonta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-rajoitukset, kiellot, rangaistukset, suositukset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-valistus ja kasvatus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-median vaikutukset (mainonta)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-liikenne</a:t>
            </a:r>
            <a:endParaRPr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Nuuska</a:t>
            </a:r>
            <a:endParaRPr/>
          </a:p>
        </p:txBody>
      </p:sp>
      <p:sp>
        <p:nvSpPr>
          <p:cNvPr id="507" name="TextShape 2"/>
          <p:cNvSpPr txBox="1"/>
          <p:nvPr/>
        </p:nvSpPr>
        <p:spPr>
          <a:xfrm>
            <a:off x="648000" y="1913040"/>
            <a:ext cx="8676000" cy="44607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-nuuskan myynti ja maahantuonti Suomessa kiellettyä 2000 vuodesta lähtien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-suomalaisista miehistä nuuskaa n. 3 %, ruotsalaisista joka viides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-nuuskaamista esiintyy jonkin verran urheilupiireissä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-sisältää 20 x enemmän nikotiinia kuin tupakka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-imeytyy elimistöön hitaammin kuin tupakoinnissa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-nikotiinipitoisuus laskee hitaammin elimistössä ja kuormittaa näin ollen elimistöä, suorituskyky laskee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Terveys: syöpäriski, </a:t>
            </a:r>
            <a:r>
              <a:rPr lang="en-US" sz="2400" dirty="0" err="1">
                <a:solidFill>
                  <a:srgbClr val="000000"/>
                </a:solidFill>
                <a:latin typeface="Comic Sans MS"/>
              </a:rPr>
              <a:t>nostaa</a:t>
            </a:r>
            <a:r>
              <a:rPr lang="en-US" sz="24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</a:rPr>
              <a:t>verenpainetta</a:t>
            </a:r>
            <a:r>
              <a:rPr lang="en-US" sz="2400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fi-FI" sz="2400" dirty="0">
                <a:solidFill>
                  <a:srgbClr val="000000"/>
                </a:solidFill>
                <a:latin typeface="Comic Sans MS"/>
              </a:rPr>
              <a:t>kiihdyttää sykettä, ärsyttää suun limakalvoja ja syövyttää ienrajaa, heikentää haju- ja makuaistia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 dirty="0">
                <a:solidFill>
                  <a:srgbClr val="000000"/>
                </a:solidFill>
                <a:latin typeface="Arial"/>
              </a:rPr>
              <a:t>Huumausainelaki (yleiskielto</a:t>
            </a:r>
            <a:r>
              <a:rPr lang="fi-FI" sz="4400" dirty="0" smtClean="0">
                <a:solidFill>
                  <a:srgbClr val="000000"/>
                </a:solidFill>
                <a:latin typeface="Arial"/>
              </a:rPr>
              <a:t>) – myös yo tehtävä</a:t>
            </a:r>
            <a:endParaRPr dirty="0"/>
          </a:p>
        </p:txBody>
      </p:sp>
      <p:sp>
        <p:nvSpPr>
          <p:cNvPr id="511" name="TextShape 2"/>
          <p:cNvSpPr txBox="1"/>
          <p:nvPr/>
        </p:nvSpPr>
        <p:spPr>
          <a:xfrm>
            <a:off x="504000" y="1769040"/>
            <a:ext cx="9071640" cy="5046480"/>
          </a:xfrm>
          <a:prstGeom prst="rect">
            <a:avLst/>
          </a:prstGeom>
        </p:spPr>
        <p:txBody>
          <a:bodyPr lIns="0" tIns="0" rIns="0" bIns="0"/>
          <a:lstStyle/>
          <a:p>
            <a:pPr lvl="5">
              <a:lnSpc>
                <a:spcPct val="90000"/>
              </a:lnSpc>
              <a:buSzPct val="2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Huumausaineen </a:t>
            </a:r>
            <a:r>
              <a:rPr lang="fi-FI" sz="2800" b="1" u="sng">
                <a:solidFill>
                  <a:srgbClr val="000000"/>
                </a:solidFill>
                <a:latin typeface="Times New Roman"/>
              </a:rPr>
              <a:t>tuotanto, valmistus, maahantuonti, maastavienti, jakelu, kauppa, hallussapito ja käyttö</a:t>
            </a:r>
            <a:r>
              <a:rPr lang="fi-FI" sz="2800">
                <a:solidFill>
                  <a:srgbClr val="000000"/>
                </a:solidFill>
                <a:latin typeface="Times New Roman"/>
              </a:rPr>
              <a:t> on kielletty muihin kuin lääkinnällisiin, tieteellisiin taikka huumausainerikosten ehkäisemistä tai tutkintaa edistäviin tarkoituksiin. </a:t>
            </a:r>
            <a:r>
              <a:rPr lang="fi-FI" sz="2000">
                <a:solidFill>
                  <a:srgbClr val="000000"/>
                </a:solidFill>
                <a:latin typeface="Times New Roman"/>
              </a:rPr>
              <a:t>Lisäksi on kielletty oopiumiunikon, kokapensaan ja hampun viljely käytettäväksi huumausaineena tai sen raaka-aineena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</a:t>
            </a:r>
            <a:r>
              <a:rPr lang="fi-FI" sz="2800" b="1">
                <a:solidFill>
                  <a:srgbClr val="000000"/>
                </a:solidFill>
                <a:latin typeface="Times New Roman"/>
              </a:rPr>
              <a:t>lain tehtävänä tehostaa valvontaa, ehkäistä laitonta maahantuontia, vientiä, valmistusta, levittämistä ja käyttöä</a:t>
            </a:r>
            <a:r>
              <a:rPr lang="fi-FI" sz="28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-huumeiden käyttö rangaistavaa!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Huumeet globaalina ongelmana</a:t>
            </a:r>
            <a:endParaRPr/>
          </a:p>
        </p:txBody>
      </p:sp>
      <p:sp>
        <p:nvSpPr>
          <p:cNvPr id="513" name="TextShape 2"/>
          <p:cNvSpPr txBox="1"/>
          <p:nvPr/>
        </p:nvSpPr>
        <p:spPr>
          <a:xfrm>
            <a:off x="648000" y="1913040"/>
            <a:ext cx="8676000" cy="4350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Maiden erilainen lainsäädäntö ja viranomaisten eri käytänteet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Viljelyn ympäristöongelmat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Ihmisoikeuskysymykset käytön ympärillä (prostituutio, ihmiskauppa)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Kehitysmaiden demokratian huono kehitys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Huumekaupan lieveilmiöt: rahanpesu, lahjonta, salakuljetus, rikollisuus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Kansanterveysvaikutukset: työkyky, maan vähäiset kehitysmahdollisuudet (BKT)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Kannabis euroopassa</a:t>
            </a:r>
            <a:endParaRPr/>
          </a:p>
        </p:txBody>
      </p:sp>
      <p:sp>
        <p:nvSpPr>
          <p:cNvPr id="515" name="TextShape 2"/>
          <p:cNvSpPr txBox="1"/>
          <p:nvPr/>
        </p:nvSpPr>
        <p:spPr>
          <a:xfrm>
            <a:off x="648000" y="1913040"/>
            <a:ext cx="86760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16" name="Kuva 3"/>
          <p:cNvPicPr/>
          <p:nvPr/>
        </p:nvPicPr>
        <p:blipFill>
          <a:blip r:embed="rId4"/>
          <a:stretch>
            <a:fillRect/>
          </a:stretch>
        </p:blipFill>
        <p:spPr>
          <a:xfrm>
            <a:off x="648000" y="2197800"/>
            <a:ext cx="8927640" cy="45608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Riippuvuuden kehittyminen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5945" y="2459949"/>
            <a:ext cx="8316516" cy="3787688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Aluksi käytetty aine tai toiminta tuottaa nautintoa-&gt;</a:t>
            </a:r>
          </a:p>
          <a:p>
            <a:pPr>
              <a:lnSpc>
                <a:spcPct val="90000"/>
              </a:lnSpc>
              <a:buClr>
                <a:srgbClr val="009999"/>
              </a:buClr>
              <a:buNone/>
            </a:pPr>
            <a:endParaRPr lang="fi-FI" altLang="fi-FI" sz="1654" dirty="0"/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Aine tai toiminta alkaa hallita muuta elämää syrjäyttäen</a:t>
            </a:r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muut tärkeät elämänalueet ja tarpeet-&gt;</a:t>
            </a:r>
          </a:p>
          <a:p>
            <a:pPr>
              <a:lnSpc>
                <a:spcPct val="90000"/>
              </a:lnSpc>
              <a:buClr>
                <a:srgbClr val="009999"/>
              </a:buClr>
              <a:buNone/>
            </a:pPr>
            <a:endParaRPr lang="fi-FI" altLang="fi-FI" sz="1654" dirty="0"/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Riippuvuussairaus: normaalin olotilan ja</a:t>
            </a:r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toimintakykyisyyden ylläpitäminen edellyttää sen aineen</a:t>
            </a:r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nauttimista tai toiminnon suorittamista, johon riippuvuus on syntynyt</a:t>
            </a:r>
          </a:p>
          <a:p>
            <a:pPr lvl="1">
              <a:lnSpc>
                <a:spcPct val="90000"/>
              </a:lnSpc>
              <a:buNone/>
            </a:pPr>
            <a:endParaRPr lang="fi-FI" altLang="fi-FI" sz="1654" b="1" dirty="0"/>
          </a:p>
          <a:p>
            <a:pPr lvl="1">
              <a:lnSpc>
                <a:spcPct val="90000"/>
              </a:lnSpc>
              <a:buNone/>
            </a:pPr>
            <a:endParaRPr lang="fi-FI" altLang="fi-FI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nuoli 3"/>
          <p:cNvSpPr/>
          <p:nvPr/>
        </p:nvSpPr>
        <p:spPr>
          <a:xfrm>
            <a:off x="3066781" y="2766576"/>
            <a:ext cx="37802" cy="223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88"/>
          </a:p>
        </p:txBody>
      </p:sp>
      <p:sp>
        <p:nvSpPr>
          <p:cNvPr id="5" name="Alanuoli 4"/>
          <p:cNvSpPr/>
          <p:nvPr/>
        </p:nvSpPr>
        <p:spPr>
          <a:xfrm>
            <a:off x="2768622" y="3545011"/>
            <a:ext cx="53242" cy="26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88"/>
          </a:p>
        </p:txBody>
      </p:sp>
      <p:pic>
        <p:nvPicPr>
          <p:cNvPr id="1026" name="Picture 2" descr="Kuvahaun tulos haulle riippuvu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01" y="5257324"/>
            <a:ext cx="3717230" cy="9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504000" y="776880"/>
            <a:ext cx="9071640" cy="67068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Tupakka numeroina</a:t>
            </a:r>
            <a:endParaRPr/>
          </a:p>
        </p:txBody>
      </p:sp>
      <p:sp>
        <p:nvSpPr>
          <p:cNvPr id="480" name="TextShape 2"/>
          <p:cNvSpPr txBox="1"/>
          <p:nvPr/>
        </p:nvSpPr>
        <p:spPr>
          <a:xfrm>
            <a:off x="648000" y="1461240"/>
            <a:ext cx="8676000" cy="52545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-Suomessa vuosittain kuolee 4000-6000, maailmalla n. 5 milj.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-Suomessa 15-64v. polttaa n. </a:t>
            </a:r>
            <a:r>
              <a:rPr lang="fi-FI" sz="2600" dirty="0" smtClean="0">
                <a:solidFill>
                  <a:srgbClr val="000000"/>
                </a:solidFill>
                <a:latin typeface="Arial"/>
              </a:rPr>
              <a:t>17% </a:t>
            </a:r>
            <a:r>
              <a:rPr lang="fi-FI" sz="2600" dirty="0">
                <a:solidFill>
                  <a:srgbClr val="000000"/>
                </a:solidFill>
                <a:latin typeface="Arial"/>
              </a:rPr>
              <a:t>miehistä, </a:t>
            </a:r>
            <a:r>
              <a:rPr lang="fi-FI" sz="2600" dirty="0" smtClean="0">
                <a:solidFill>
                  <a:srgbClr val="000000"/>
                </a:solidFill>
                <a:latin typeface="Arial"/>
              </a:rPr>
              <a:t>14 </a:t>
            </a:r>
            <a:r>
              <a:rPr lang="fi-FI" sz="2600" dirty="0">
                <a:solidFill>
                  <a:srgbClr val="000000"/>
                </a:solidFill>
                <a:latin typeface="Arial"/>
              </a:rPr>
              <a:t>% naisista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-Suomessa poltetaan vuosittain 4,8 miljardia savuketta, 80 milj. sikaria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-tupakointi aiheuttaa n. 90% keuhkosyövistä, 30% muista syövistä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-tupakkaverosta Suomelle 600 milj., tupakkasairauksien kokonaiskustannukset n. 2 miljardia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-1977 tupakkamainonta ja tupakointi yleisissä tiloissa kiellettiin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Kuva 1"/>
          <p:cNvPicPr/>
          <p:nvPr/>
        </p:nvPicPr>
        <p:blipFill>
          <a:blip r:embed="rId3"/>
          <a:stretch>
            <a:fillRect/>
          </a:stretch>
        </p:blipFill>
        <p:spPr>
          <a:xfrm>
            <a:off x="899280" y="2023560"/>
            <a:ext cx="7480080" cy="4572000"/>
          </a:xfrm>
          <a:prstGeom prst="rect">
            <a:avLst/>
          </a:prstGeom>
          <a:ln w="12600">
            <a:noFill/>
          </a:ln>
        </p:spPr>
      </p:pic>
      <p:sp>
        <p:nvSpPr>
          <p:cNvPr id="482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Päivittäin tupakoivat 2013</a:t>
            </a:r>
            <a:endParaRPr/>
          </a:p>
        </p:txBody>
      </p:sp>
      <p:sp>
        <p:nvSpPr>
          <p:cNvPr id="483" name="TextShape 2"/>
          <p:cNvSpPr txBox="1"/>
          <p:nvPr/>
        </p:nvSpPr>
        <p:spPr>
          <a:xfrm>
            <a:off x="648000" y="1913040"/>
            <a:ext cx="86760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Tupakan fyysisiä terveysvaikutuksia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Ks. Oppikirjat - Virtaa, Terve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261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Tupakkalakia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yle.fi/uutiset/3-6617509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Katso Terve kirja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6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/>
          </p:nvPr>
        </p:nvSpPr>
        <p:spPr>
          <a:xfrm>
            <a:off x="704025" y="1379535"/>
            <a:ext cx="9072000" cy="4384440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1026" name="Picture 2" descr="Kuvahaun tulos haulle tupakkalaki kehit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63480"/>
            <a:ext cx="7743825" cy="54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Tupakka yo 2013 syksy - jokeritehtävä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fi-FI" dirty="0"/>
              <a:t>a) </a:t>
            </a:r>
          </a:p>
          <a:p>
            <a:r>
              <a:rPr lang="fi-FI" dirty="0"/>
              <a:t>Esittele keskeiset tupakkapolitiikan keinot, joita on käytetty tupakoinnin ehkäisemiseksi ja </a:t>
            </a:r>
          </a:p>
          <a:p>
            <a:r>
              <a:rPr lang="fi-FI" dirty="0"/>
              <a:t>vähentämiseksi Suomessa. (5 p.)</a:t>
            </a:r>
          </a:p>
          <a:p>
            <a:r>
              <a:rPr lang="fi-FI" dirty="0"/>
              <a:t>b) </a:t>
            </a:r>
          </a:p>
          <a:p>
            <a:r>
              <a:rPr lang="fi-FI" dirty="0"/>
              <a:t>Arvioi eri tupakkapoliittisten keinojen toteuttamismahdollisuuksia ja vaikuttavuutta. (4 p.)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5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ksi">
  <a:themeElements>
    <a:clrScheme name="Parallaksi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ksi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ks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986</Words>
  <Application>Microsoft Office PowerPoint</Application>
  <PresentationFormat>Mukautettu</PresentationFormat>
  <Paragraphs>156</Paragraphs>
  <Slides>26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Corbel</vt:lpstr>
      <vt:lpstr>DejaVu Sans</vt:lpstr>
      <vt:lpstr>Lucida Sans Unicode</vt:lpstr>
      <vt:lpstr>StarSymbol</vt:lpstr>
      <vt:lpstr>Times New Roman</vt:lpstr>
      <vt:lpstr>Wingdings</vt:lpstr>
      <vt:lpstr>Wingdings 2</vt:lpstr>
      <vt:lpstr>HDOfficeLightV0</vt:lpstr>
      <vt:lpstr>Parallaksi</vt:lpstr>
      <vt:lpstr>Päihteet</vt:lpstr>
      <vt:lpstr>PowerPoint-esitys</vt:lpstr>
      <vt:lpstr>Riippuvuuden kehittyminen</vt:lpstr>
      <vt:lpstr>PowerPoint-esitys</vt:lpstr>
      <vt:lpstr>PowerPoint-esitys</vt:lpstr>
      <vt:lpstr>Tupakan fyysisiä terveysvaikutuksia</vt:lpstr>
      <vt:lpstr>Tupakkalakia</vt:lpstr>
      <vt:lpstr>PowerPoint-esitys</vt:lpstr>
      <vt:lpstr>Tupakka yo 2013 syksy - jokeritehtävä</vt:lpstr>
      <vt:lpstr>Yo kevät 2011</vt:lpstr>
      <vt:lpstr>PowerPoint-esitys</vt:lpstr>
      <vt:lpstr>Alkoholinkäytön vaikutuksia yksilöön</vt:lpstr>
      <vt:lpstr>Yo syksy 2011</vt:lpstr>
      <vt:lpstr>PowerPoint-esitys</vt:lpstr>
      <vt:lpstr>PowerPoint-esitys</vt:lpstr>
      <vt:lpstr>Yo 2010 syksy Kannabiksen käytön vaikutuksia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Päihteet</dc:title>
  <dc:creator>Mäkelä Toni</dc:creator>
  <cp:lastModifiedBy>Mari Rantalainen</cp:lastModifiedBy>
  <cp:revision>14</cp:revision>
  <dcterms:modified xsi:type="dcterms:W3CDTF">2019-08-07T10:55:14Z</dcterms:modified>
</cp:coreProperties>
</file>