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notesMasterIdLst>
    <p:notesMasterId r:id="rId44"/>
  </p:notesMasterIdLst>
  <p:sldIdLst>
    <p:sldId id="256" r:id="rId2"/>
    <p:sldId id="290" r:id="rId3"/>
    <p:sldId id="263" r:id="rId4"/>
    <p:sldId id="282" r:id="rId5"/>
    <p:sldId id="294" r:id="rId6"/>
    <p:sldId id="283" r:id="rId7"/>
    <p:sldId id="266" r:id="rId8"/>
    <p:sldId id="267" r:id="rId9"/>
    <p:sldId id="268" r:id="rId10"/>
    <p:sldId id="276" r:id="rId11"/>
    <p:sldId id="280" r:id="rId12"/>
    <p:sldId id="281" r:id="rId13"/>
    <p:sldId id="269" r:id="rId14"/>
    <p:sldId id="270" r:id="rId15"/>
    <p:sldId id="271" r:id="rId16"/>
    <p:sldId id="295" r:id="rId17"/>
    <p:sldId id="273" r:id="rId18"/>
    <p:sldId id="284" r:id="rId19"/>
    <p:sldId id="272" r:id="rId20"/>
    <p:sldId id="285" r:id="rId21"/>
    <p:sldId id="286" r:id="rId22"/>
    <p:sldId id="292" r:id="rId23"/>
    <p:sldId id="293" r:id="rId24"/>
    <p:sldId id="296" r:id="rId25"/>
    <p:sldId id="297" r:id="rId26"/>
    <p:sldId id="298" r:id="rId27"/>
    <p:sldId id="291" r:id="rId28"/>
    <p:sldId id="287" r:id="rId29"/>
    <p:sldId id="257" r:id="rId30"/>
    <p:sldId id="258" r:id="rId31"/>
    <p:sldId id="259" r:id="rId32"/>
    <p:sldId id="260" r:id="rId33"/>
    <p:sldId id="261" r:id="rId34"/>
    <p:sldId id="262" r:id="rId35"/>
    <p:sldId id="264" r:id="rId36"/>
    <p:sldId id="274" r:id="rId37"/>
    <p:sldId id="275" r:id="rId38"/>
    <p:sldId id="288" r:id="rId39"/>
    <p:sldId id="289" r:id="rId40"/>
    <p:sldId id="277" r:id="rId41"/>
    <p:sldId id="278" r:id="rId42"/>
    <p:sldId id="279" r:id="rId4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B899B-CF0F-49AB-BAA3-54BAD2E50DB8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58AE4B-EC6C-4B28-BF53-A95B5B47C5D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0861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73A2B2D1-9A79-4E18-B36B-8BAB5C418A7D}" type="slidenum">
              <a:rPr lang="fi-FI" sz="1400">
                <a:solidFill>
                  <a:srgbClr val="000000"/>
                </a:solidFill>
                <a:latin typeface="Times New Roman"/>
                <a:ea typeface="Lucida Sans Unicode"/>
              </a:rPr>
              <a:t>5</a:t>
            </a:fld>
            <a:endParaRPr/>
          </a:p>
        </p:txBody>
      </p:sp>
      <p:sp>
        <p:nvSpPr>
          <p:cNvPr id="969" name="PlaceHolder 2"/>
          <p:cNvSpPr>
            <a:spLocks noGrp="1"/>
          </p:cNvSpPr>
          <p:nvPr>
            <p:ph type="body"/>
          </p:nvPr>
        </p:nvSpPr>
        <p:spPr>
          <a:xfrm>
            <a:off x="756000" y="507816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2315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D0F294B0-E715-4FB2-8FB0-5D48EFD0CB7D}" type="slidenum">
              <a:rPr lang="fi-FI" sz="1400">
                <a:solidFill>
                  <a:srgbClr val="000000"/>
                </a:solidFill>
                <a:latin typeface="Times New Roman"/>
                <a:ea typeface="Lucida Sans Unicode"/>
              </a:rPr>
              <a:t>16</a:t>
            </a:fld>
            <a:endParaRPr/>
          </a:p>
        </p:txBody>
      </p:sp>
      <p:sp>
        <p:nvSpPr>
          <p:cNvPr id="971" name="PlaceHolder 2"/>
          <p:cNvSpPr>
            <a:spLocks noGrp="1"/>
          </p:cNvSpPr>
          <p:nvPr>
            <p:ph type="body"/>
          </p:nvPr>
        </p:nvSpPr>
        <p:spPr>
          <a:xfrm>
            <a:off x="756000" y="507816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91556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3F115E19-8F88-41F8-829B-BC373F0CCF91}" type="slidenum">
              <a:rPr lang="fi-FI" sz="1400">
                <a:solidFill>
                  <a:srgbClr val="000000"/>
                </a:solidFill>
                <a:latin typeface="Times New Roman"/>
                <a:ea typeface="Lucida Sans Unicode"/>
              </a:rPr>
              <a:t>24</a:t>
            </a:fld>
            <a:endParaRPr/>
          </a:p>
        </p:txBody>
      </p:sp>
      <p:sp>
        <p:nvSpPr>
          <p:cNvPr id="977" name="PlaceHolder 2"/>
          <p:cNvSpPr>
            <a:spLocks noGrp="1"/>
          </p:cNvSpPr>
          <p:nvPr>
            <p:ph type="body"/>
          </p:nvPr>
        </p:nvSpPr>
        <p:spPr>
          <a:xfrm>
            <a:off x="756000" y="507816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23649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8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856B6EEC-1AC5-4B48-BD5F-1CBD1C7C7EF5}" type="slidenum">
              <a:rPr lang="fi-FI" sz="1400">
                <a:solidFill>
                  <a:srgbClr val="000000"/>
                </a:solidFill>
                <a:latin typeface="Times New Roman"/>
                <a:ea typeface="Lucida Sans Unicode"/>
              </a:rPr>
              <a:t>25</a:t>
            </a:fld>
            <a:endParaRPr/>
          </a:p>
        </p:txBody>
      </p:sp>
      <p:sp>
        <p:nvSpPr>
          <p:cNvPr id="979" name="PlaceHolder 2"/>
          <p:cNvSpPr>
            <a:spLocks noGrp="1"/>
          </p:cNvSpPr>
          <p:nvPr>
            <p:ph type="body"/>
          </p:nvPr>
        </p:nvSpPr>
        <p:spPr>
          <a:xfrm>
            <a:off x="756000" y="507816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92027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065C-DB6A-49F1-88D7-A21475F19771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49C33C1-FAFD-4D0E-9D61-72C7C1E87D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9498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065C-DB6A-49F1-88D7-A21475F19771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9C33C1-FAFD-4D0E-9D61-72C7C1E87D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7773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065C-DB6A-49F1-88D7-A21475F19771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9C33C1-FAFD-4D0E-9D61-72C7C1E87D34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7538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065C-DB6A-49F1-88D7-A21475F19771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9C33C1-FAFD-4D0E-9D61-72C7C1E87D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3148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065C-DB6A-49F1-88D7-A21475F19771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9C33C1-FAFD-4D0E-9D61-72C7C1E87D34}" type="slidenum">
              <a:rPr lang="fi-FI" smtClean="0"/>
              <a:t>‹#›</a:t>
            </a:fld>
            <a:endParaRPr lang="fi-FI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7847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065C-DB6A-49F1-88D7-A21475F19771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9C33C1-FAFD-4D0E-9D61-72C7C1E87D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0385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065C-DB6A-49F1-88D7-A21475F19771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33C1-FAFD-4D0E-9D61-72C7C1E87D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1940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065C-DB6A-49F1-88D7-A21475F19771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33C1-FAFD-4D0E-9D61-72C7C1E87D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8321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065C-DB6A-49F1-88D7-A21475F19771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33C1-FAFD-4D0E-9D61-72C7C1E87D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8392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065C-DB6A-49F1-88D7-A21475F19771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9C33C1-FAFD-4D0E-9D61-72C7C1E87D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5717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065C-DB6A-49F1-88D7-A21475F19771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9C33C1-FAFD-4D0E-9D61-72C7C1E87D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62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065C-DB6A-49F1-88D7-A21475F19771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9C33C1-FAFD-4D0E-9D61-72C7C1E87D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7408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065C-DB6A-49F1-88D7-A21475F19771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33C1-FAFD-4D0E-9D61-72C7C1E87D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5238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065C-DB6A-49F1-88D7-A21475F19771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33C1-FAFD-4D0E-9D61-72C7C1E87D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750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065C-DB6A-49F1-88D7-A21475F19771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33C1-FAFD-4D0E-9D61-72C7C1E87D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979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065C-DB6A-49F1-88D7-A21475F19771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9C33C1-FAFD-4D0E-9D61-72C7C1E87D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296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4065C-DB6A-49F1-88D7-A21475F19771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49C33C1-FAFD-4D0E-9D61-72C7C1E87D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8549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unainenristi.fi/ensiapuohjeet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peda.net/keuruu/lukio/oppiaineet/terveystieto/te4/jvyjhvjhkv/nimet%C3%B6n-989f/ts0:file/download/57f1f600d5b3a53b11dd431c6d412c81c582e7fe/terveystiedon_pisteytysohjeet%20syksy%2007.pdf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Turvallisuus ja ensiapu</a:t>
            </a:r>
            <a:endParaRPr lang="fi-FI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9882" y="1388319"/>
            <a:ext cx="2466975" cy="1847850"/>
          </a:xfrm>
          <a:prstGeom prst="rect">
            <a:avLst/>
          </a:prstGeom>
        </p:spPr>
      </p:pic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18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Fyysinen, psyykkinen ja sosiaalinen turvallisuus/turvattomuus</a:t>
            </a:r>
            <a:endParaRPr lang="fi-FI" b="1" dirty="0"/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u="sng" dirty="0" smtClean="0"/>
              <a:t>Fyysinen:</a:t>
            </a:r>
            <a:r>
              <a:rPr lang="fi-FI" dirty="0" smtClean="0"/>
              <a:t> tapaturmat, vamma, terveys, sairaus, kuolema, väkivalta, onnettomuudet, elintavat </a:t>
            </a:r>
          </a:p>
          <a:p>
            <a:r>
              <a:rPr lang="fi-FI" b="1" u="sng" dirty="0" smtClean="0"/>
              <a:t>Psyykkinen:</a:t>
            </a:r>
            <a:r>
              <a:rPr lang="fi-FI" dirty="0" smtClean="0"/>
              <a:t> henkinen hyvin/pahoinvointi, epätasapaino, masennus, epävarmuus, syrjäytyminen, työttömyys, epävarma talous, stressi, henkinen väkivalta, pettymykset tai epäonnistuminen elämässä, tavoitteiden/unelmien romahtaminen  </a:t>
            </a:r>
          </a:p>
          <a:p>
            <a:r>
              <a:rPr lang="fi-FI" b="1" u="sng" dirty="0" smtClean="0"/>
              <a:t>Sosiaalinen:</a:t>
            </a:r>
            <a:r>
              <a:rPr lang="fi-FI" dirty="0" smtClean="0"/>
              <a:t> ihmissuhteet ja niiden onnistuminen/epäonnistuminen, ystävyyssuhteet, parisuhde, vanhempi-lapsi suhde, perheväkivalta, koulukiusaaminen, ero, </a:t>
            </a:r>
            <a:r>
              <a:rPr lang="fi-FI" dirty="0" err="1" smtClean="0"/>
              <a:t>leskiys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777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31640"/>
            <a:ext cx="8229600" cy="5310336"/>
          </a:xfrm>
        </p:spPr>
        <p:txBody>
          <a:bodyPr>
            <a:normAutofit/>
          </a:bodyPr>
          <a:lstStyle/>
          <a:p>
            <a:r>
              <a:rPr lang="fi-FI" sz="2400" b="1" u="sng" dirty="0"/>
              <a:t>yksilötaso</a:t>
            </a:r>
          </a:p>
          <a:p>
            <a:pPr lvl="1"/>
            <a:r>
              <a:rPr lang="fi-FI" dirty="0"/>
              <a:t>perustuu omaan käyttäytymiseen ja lähiympäristöön</a:t>
            </a:r>
          </a:p>
          <a:p>
            <a:pPr lvl="2"/>
            <a:r>
              <a:rPr lang="fi-FI" dirty="0"/>
              <a:t>terveelliset elämäntavat</a:t>
            </a:r>
          </a:p>
          <a:p>
            <a:pPr lvl="2"/>
            <a:r>
              <a:rPr lang="fi-FI" dirty="0"/>
              <a:t>sääntöjen noudattaminen</a:t>
            </a:r>
          </a:p>
          <a:p>
            <a:pPr lvl="2"/>
            <a:r>
              <a:rPr lang="fi-FI" dirty="0"/>
              <a:t>hyvät sosiaaliset taidot</a:t>
            </a:r>
          </a:p>
          <a:p>
            <a:pPr lvl="2"/>
            <a:r>
              <a:rPr lang="fi-FI" dirty="0"/>
              <a:t>ympäristöstä huolehtiminen (esim. valaistus ja palovaroittimet)</a:t>
            </a:r>
          </a:p>
          <a:p>
            <a:pPr marL="914400" lvl="2" indent="0">
              <a:buNone/>
            </a:pPr>
            <a:r>
              <a:rPr lang="fi-FI" dirty="0"/>
              <a:t> </a:t>
            </a:r>
          </a:p>
          <a:p>
            <a:r>
              <a:rPr lang="fi-FI" sz="2400" b="1" u="sng" dirty="0"/>
              <a:t>yhteisötaso</a:t>
            </a:r>
          </a:p>
          <a:p>
            <a:pPr lvl="1"/>
            <a:r>
              <a:rPr lang="fi-FI" dirty="0"/>
              <a:t>perustuu yhteisön huolenpitoon ja vastuuseen jokaisen terveydestä, hyvinvoinnista ja toimintakyvystä  </a:t>
            </a:r>
          </a:p>
          <a:p>
            <a:pPr lvl="2"/>
            <a:r>
              <a:rPr lang="fi-FI" dirty="0"/>
              <a:t>mm. kiusaamistilanteisiin puuttuminen</a:t>
            </a:r>
          </a:p>
          <a:p>
            <a:pPr lvl="2"/>
            <a:r>
              <a:rPr lang="fi-FI" dirty="0"/>
              <a:t>syrjäytymisen ehkäiseminen </a:t>
            </a:r>
          </a:p>
          <a:p>
            <a:pPr marL="914400" lvl="2" indent="0"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945C518-7AE1-4E08-ADA5-7D1FDE336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1143000"/>
          </a:xfrm>
        </p:spPr>
        <p:txBody>
          <a:bodyPr>
            <a:normAutofit/>
          </a:bodyPr>
          <a:lstStyle/>
          <a:p>
            <a:r>
              <a:rPr lang="fi-FI" b="1" dirty="0"/>
              <a:t>Turvallisuuden tasot (1/2)</a:t>
            </a:r>
          </a:p>
        </p:txBody>
      </p:sp>
    </p:spTree>
    <p:extLst>
      <p:ext uri="{BB962C8B-B14F-4D97-AF65-F5344CB8AC3E}">
        <p14:creationId xmlns:p14="http://schemas.microsoft.com/office/powerpoint/2010/main" val="3920067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24744"/>
            <a:ext cx="8229600" cy="5472608"/>
          </a:xfrm>
        </p:spPr>
        <p:txBody>
          <a:bodyPr>
            <a:normAutofit fontScale="70000" lnSpcReduction="20000"/>
          </a:bodyPr>
          <a:lstStyle/>
          <a:p>
            <a:r>
              <a:rPr lang="fi-FI" sz="2900" b="1" u="sng" dirty="0"/>
              <a:t>yhteiskuntataso</a:t>
            </a:r>
          </a:p>
          <a:p>
            <a:pPr lvl="1"/>
            <a:r>
              <a:rPr lang="fi-FI" sz="2700" b="1" dirty="0"/>
              <a:t>sisäinen turvallisuus</a:t>
            </a:r>
            <a:r>
              <a:rPr lang="fi-FI" sz="2700" dirty="0"/>
              <a:t>: perustuu oikeusjärjestelmän mukaisiin oikeuksiin ja velvollisuuksiin</a:t>
            </a:r>
          </a:p>
          <a:p>
            <a:pPr lvl="2"/>
            <a:r>
              <a:rPr lang="fi-FI" sz="2200" dirty="0"/>
              <a:t>säännöt, sopimukset, lait ja asetukset</a:t>
            </a:r>
          </a:p>
          <a:p>
            <a:pPr lvl="2"/>
            <a:r>
              <a:rPr lang="fi-FI" sz="2200" dirty="0"/>
              <a:t>mm. vesi- ja ruokahuolto, </a:t>
            </a:r>
            <a:r>
              <a:rPr lang="fi-FI" sz="2200" dirty="0" err="1"/>
              <a:t>sosiaali</a:t>
            </a:r>
            <a:r>
              <a:rPr lang="fi-FI" sz="2200" dirty="0"/>
              <a:t>- ja terveydenhuoltopalvelut sekä kaupunkisuunnittelu</a:t>
            </a:r>
          </a:p>
          <a:p>
            <a:pPr lvl="2"/>
            <a:r>
              <a:rPr lang="fi-FI" sz="2200" dirty="0"/>
              <a:t>pelastustoimi ja Puolustusvoimat</a:t>
            </a:r>
          </a:p>
          <a:p>
            <a:pPr lvl="1"/>
            <a:r>
              <a:rPr lang="fi-FI" sz="2700" b="1" dirty="0"/>
              <a:t>ulkoinen turvallisuus</a:t>
            </a:r>
            <a:r>
              <a:rPr lang="fi-FI" sz="2700" dirty="0"/>
              <a:t>: muodostuu ulkopolitiikasta ja sotilaallisesta maanpuolustuksesta</a:t>
            </a:r>
          </a:p>
          <a:p>
            <a:pPr lvl="1"/>
            <a:r>
              <a:rPr lang="fi-FI" sz="2700" b="1" dirty="0"/>
              <a:t>kokonaisturvallisuus</a:t>
            </a:r>
            <a:r>
              <a:rPr lang="fi-FI" sz="2700" dirty="0"/>
              <a:t>: kaikki toiminnot, joilla Suomen turvallisuustilanne pyritään pitämään vakaana ja joilla turvallisuus saadaan palautettua häiriö- tai poikkeusoloissa</a:t>
            </a:r>
          </a:p>
          <a:p>
            <a:pPr lvl="1"/>
            <a:endParaRPr lang="fi-FI" sz="2700" dirty="0"/>
          </a:p>
          <a:p>
            <a:r>
              <a:rPr lang="fi-FI" sz="2900" b="1" u="sng" dirty="0"/>
              <a:t>kansainvälinen taso</a:t>
            </a:r>
          </a:p>
          <a:p>
            <a:pPr lvl="1"/>
            <a:r>
              <a:rPr lang="fi-FI" sz="2700" dirty="0"/>
              <a:t>perustuu kansainvälisten järjestöjen, valtioiden, yritysten ja kansalaisten tavoitteellisesta yhteistyöstä</a:t>
            </a:r>
          </a:p>
          <a:p>
            <a:pPr lvl="2"/>
            <a:r>
              <a:rPr lang="fi-FI" sz="2200" dirty="0"/>
              <a:t>mm. sotien ja konfliktien ehkäiseminen, kriisinhallinta </a:t>
            </a:r>
          </a:p>
          <a:p>
            <a:pPr lvl="2"/>
            <a:r>
              <a:rPr lang="fi-FI" sz="2200" dirty="0"/>
              <a:t>taloudellisen ja sosiaalisen eriarvoisuuden ehkäiseminen </a:t>
            </a:r>
          </a:p>
          <a:p>
            <a:endParaRPr lang="fi-FI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945C518-7AE1-4E08-ADA5-7D1FDE336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1008112"/>
          </a:xfrm>
        </p:spPr>
        <p:txBody>
          <a:bodyPr>
            <a:normAutofit/>
          </a:bodyPr>
          <a:lstStyle/>
          <a:p>
            <a:r>
              <a:rPr lang="fi-FI" b="1" dirty="0"/>
              <a:t>Turvallisuuden tasot (2/2)</a:t>
            </a:r>
          </a:p>
        </p:txBody>
      </p:sp>
    </p:spTree>
    <p:extLst>
      <p:ext uri="{BB962C8B-B14F-4D97-AF65-F5344CB8AC3E}">
        <p14:creationId xmlns:p14="http://schemas.microsoft.com/office/powerpoint/2010/main" val="318279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kehys 3"/>
          <p:cNvSpPr txBox="1">
            <a:spLocks noChangeArrowheads="1"/>
          </p:cNvSpPr>
          <p:nvPr/>
        </p:nvSpPr>
        <p:spPr bwMode="auto">
          <a:xfrm>
            <a:off x="1524000" y="260351"/>
            <a:ext cx="9144000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i-FI" altLang="fi-FI" sz="4400" b="1" dirty="0">
                <a:latin typeface="Comic Sans MS" panose="030F0702030302020204" pitchFamily="66" charset="0"/>
              </a:rPr>
              <a:t>  </a:t>
            </a:r>
            <a:r>
              <a:rPr lang="fi-FI" altLang="fi-FI" sz="4400" b="1" dirty="0" smtClean="0">
                <a:latin typeface="Comic Sans MS" panose="030F0702030302020204" pitchFamily="66" charset="0"/>
              </a:rPr>
              <a:t>LIIKENNE - </a:t>
            </a:r>
            <a:r>
              <a:rPr lang="fi-FI" altLang="fi-FI" sz="4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ehkäisyä</a:t>
            </a:r>
            <a:endParaRPr lang="fi-FI" altLang="fi-FI" sz="4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eaLnBrk="1" hangingPunct="1"/>
            <a:endParaRPr lang="fi-FI" altLang="fi-FI" sz="1600" b="1" dirty="0">
              <a:latin typeface="Comic Sans MS" panose="030F0702030302020204" pitchFamily="66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fi-FI" altLang="fi-FI" sz="3200" dirty="0">
                <a:latin typeface="Comic Sans MS" panose="030F0702030302020204" pitchFamily="66" charset="0"/>
              </a:rPr>
              <a:t>Rattijuopumus -&gt; </a:t>
            </a:r>
            <a:r>
              <a:rPr lang="fi-FI" altLang="fi-FI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valistus, valvonta</a:t>
            </a:r>
            <a:endParaRPr lang="fi-FI" altLang="fi-FI" sz="3200" dirty="0">
              <a:latin typeface="Comic Sans MS" panose="030F0702030302020204" pitchFamily="66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fi-FI" altLang="fi-FI" sz="3200" dirty="0">
                <a:latin typeface="Comic Sans MS" panose="030F0702030302020204" pitchFamily="66" charset="0"/>
              </a:rPr>
              <a:t>Ylinopeus -&gt; </a:t>
            </a:r>
            <a:r>
              <a:rPr lang="fi-FI" altLang="fi-FI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nopeusrajoitukset, automaattinen nopeusvalvonta </a:t>
            </a:r>
            <a:endParaRPr lang="fi-FI" altLang="fi-FI" sz="3200" dirty="0">
              <a:latin typeface="Comic Sans MS" panose="030F0702030302020204" pitchFamily="66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fi-FI" altLang="fi-FI" sz="3200" dirty="0">
                <a:latin typeface="Comic Sans MS" panose="030F0702030302020204" pitchFamily="66" charset="0"/>
              </a:rPr>
              <a:t>Turvavöiden käyttämättömyys -&gt;</a:t>
            </a:r>
            <a:r>
              <a:rPr lang="fi-FI" altLang="fi-FI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 valvonta, seuranta</a:t>
            </a:r>
            <a:endParaRPr lang="fi-FI" altLang="fi-FI" sz="3200" dirty="0">
              <a:latin typeface="Comic Sans MS" panose="030F0702030302020204" pitchFamily="66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fi-FI" altLang="fi-FI" sz="3200" dirty="0">
                <a:latin typeface="Comic Sans MS" panose="030F0702030302020204" pitchFamily="66" charset="0"/>
              </a:rPr>
              <a:t>Kännykät -&gt; </a:t>
            </a:r>
            <a:r>
              <a:rPr lang="fi-FI" altLang="fi-FI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valvonta, valistus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fi-FI" altLang="fi-FI" sz="3200" dirty="0">
                <a:latin typeface="Comic Sans MS" panose="030F0702030302020204" pitchFamily="66" charset="0"/>
              </a:rPr>
              <a:t>Väsymys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fi-FI" altLang="fi-FI" sz="3200" dirty="0">
                <a:latin typeface="Comic Sans MS" panose="030F0702030302020204" pitchFamily="66" charset="0"/>
              </a:rPr>
              <a:t>Ajoneuvojen kunto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fi-FI" altLang="fi-FI" sz="3200" dirty="0">
                <a:latin typeface="Comic Sans MS" panose="030F0702030302020204" pitchFamily="66" charset="0"/>
              </a:rPr>
              <a:t>Liikennemiljöö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fi-FI" altLang="fi-FI" sz="3200" dirty="0">
                <a:latin typeface="Comic Sans MS" panose="030F0702030302020204" pitchFamily="66" charset="0"/>
              </a:rPr>
              <a:t>Muu liikenne -&gt; </a:t>
            </a:r>
            <a:r>
              <a:rPr lang="fi-FI" altLang="fi-FI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heijastin, pyöräilykypärä</a:t>
            </a:r>
            <a:endParaRPr lang="fi-FI" altLang="fi-FI" sz="3200" dirty="0">
              <a:latin typeface="Comic Sans MS" panose="030F0702030302020204" pitchFamily="66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fi-FI" altLang="fi-FI" sz="40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764" y="3213100"/>
            <a:ext cx="2916237" cy="233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93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kehys 1"/>
          <p:cNvSpPr txBox="1"/>
          <p:nvPr/>
        </p:nvSpPr>
        <p:spPr>
          <a:xfrm>
            <a:off x="1524000" y="260351"/>
            <a:ext cx="9144000" cy="6340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i-FI" sz="3600" b="1" dirty="0">
                <a:latin typeface="Comic Sans MS" pitchFamily="66" charset="0"/>
              </a:rPr>
              <a:t>KOTI-JA VAPAA-AJAN TAPATURMAT</a:t>
            </a:r>
          </a:p>
          <a:p>
            <a:pPr>
              <a:defRPr/>
            </a:pPr>
            <a:endParaRPr lang="fi-FI" sz="1400" b="1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fi-FI" sz="3200" dirty="0">
                <a:latin typeface="Comic Sans MS" pitchFamily="66" charset="0"/>
              </a:rPr>
              <a:t>80%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fi-FI" sz="3200" b="1" dirty="0">
                <a:latin typeface="Comic Sans MS" pitchFamily="66" charset="0"/>
              </a:rPr>
              <a:t>Kaatumis-, liukastumis- ja</a:t>
            </a:r>
          </a:p>
          <a:p>
            <a:pPr lvl="1">
              <a:defRPr/>
            </a:pPr>
            <a:r>
              <a:rPr lang="fi-FI" sz="3200" b="1" dirty="0">
                <a:latin typeface="Comic Sans MS" pitchFamily="66" charset="0"/>
              </a:rPr>
              <a:t> putoamistapaturmat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fi-FI" sz="3200" dirty="0">
                <a:latin typeface="+mj-lt"/>
              </a:rPr>
              <a:t>Tavaroiden organisointi, tukevat tikkaat, liukuesteet,  kaiteet, portit, riittävä valaistus, hiekoitus, pitävät jalkineet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fi-FI" sz="3600" b="1" dirty="0">
                <a:latin typeface="+mj-lt"/>
              </a:rPr>
              <a:t>Myrkytystapaturmat</a:t>
            </a:r>
            <a:endParaRPr lang="fi-FI" sz="3600" dirty="0">
              <a:latin typeface="+mj-lt"/>
            </a:endParaRPr>
          </a:p>
          <a:p>
            <a:pPr lvl="2">
              <a:buFont typeface="Arial" pitchFamily="34" charset="0"/>
              <a:buChar char="•"/>
              <a:defRPr/>
            </a:pPr>
            <a:r>
              <a:rPr lang="fi-FI" sz="3200" dirty="0">
                <a:latin typeface="+mj-lt"/>
              </a:rPr>
              <a:t>Kemikaalien ja lääkkeiden turvallinen säilytys, myrkyttömät kasvit, ongelmajätteiden oikeanlainen hävittäminen, alkoholi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fi-FI" sz="3600" b="1" dirty="0">
                <a:latin typeface="+mj-lt"/>
              </a:rPr>
              <a:t>Liikuntatapaturmat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25" y="836613"/>
            <a:ext cx="1944688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041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kehys 2"/>
          <p:cNvSpPr txBox="1">
            <a:spLocks noChangeArrowheads="1"/>
          </p:cNvSpPr>
          <p:nvPr/>
        </p:nvSpPr>
        <p:spPr bwMode="auto">
          <a:xfrm>
            <a:off x="1847851" y="476251"/>
            <a:ext cx="8569325" cy="569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fi-FI" altLang="fi-FI" sz="3600" b="1">
                <a:latin typeface="Comic Sans MS" panose="030F0702030302020204" pitchFamily="66" charset="0"/>
              </a:rPr>
              <a:t>Paloturvallisuus ja sähkötapaturmat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fi-FI" altLang="fi-FI" sz="3200">
                <a:latin typeface="Comic Sans MS" panose="030F0702030302020204" pitchFamily="66" charset="0"/>
              </a:rPr>
              <a:t>Palovaroittimet + niiden sijoittelu ja huolto, huomio tupakointiin, kynttilöitten polttoon, tulisijoihin, lieden ylikuumenemis- ja kaatumissuojat, turvalliset sähkölaitteet, pistorasiasuojat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fi-FI" altLang="fi-FI" sz="3600" b="1">
                <a:latin typeface="Comic Sans MS" panose="030F0702030302020204" pitchFamily="66" charset="0"/>
              </a:rPr>
              <a:t>Tukehtumistapaturmat</a:t>
            </a:r>
            <a:endParaRPr lang="fi-FI" altLang="fi-FI" sz="3600">
              <a:latin typeface="Comic Sans MS" panose="030F0702030302020204" pitchFamily="66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fi-FI" altLang="fi-FI" sz="3200">
                <a:latin typeface="Comic Sans MS" panose="030F0702030302020204" pitchFamily="66" charset="0"/>
              </a:rPr>
              <a:t>Lelujen koko ja kunto, ruuan koostumus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fi-FI" altLang="fi-FI" sz="3600" b="1">
                <a:latin typeface="Comic Sans MS" panose="030F0702030302020204" pitchFamily="66" charset="0"/>
              </a:rPr>
              <a:t>Hukkumistapaturmat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fi-FI" altLang="fi-FI" sz="3200">
                <a:latin typeface="Comic Sans MS" panose="030F0702030302020204" pitchFamily="66" charset="0"/>
              </a:rPr>
              <a:t>Valvonta, pelastusliivit, </a:t>
            </a:r>
          </a:p>
          <a:p>
            <a:pPr lvl="1" eaLnBrk="1" hangingPunct="1"/>
            <a:r>
              <a:rPr lang="fi-FI" altLang="fi-FI" sz="3200">
                <a:latin typeface="Comic Sans MS" panose="030F0702030302020204" pitchFamily="66" charset="0"/>
              </a:rPr>
              <a:t>  uimataito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0" y="5013325"/>
            <a:ext cx="3683000" cy="162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1148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" name="TextShape 1"/>
          <p:cNvSpPr txBox="1"/>
          <p:nvPr/>
        </p:nvSpPr>
        <p:spPr>
          <a:xfrm>
            <a:off x="1980740" y="273352"/>
            <a:ext cx="8229627" cy="1145009"/>
          </a:xfrm>
          <a:prstGeom prst="rect">
            <a:avLst/>
          </a:prstGeom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</a:pPr>
            <a:r>
              <a:rPr lang="fi-FI" sz="4245" b="1">
                <a:solidFill>
                  <a:srgbClr val="000080"/>
                </a:solidFill>
                <a:latin typeface="Arial"/>
              </a:rPr>
              <a:t>Turvallisuuden parantaminen</a:t>
            </a:r>
            <a:endParaRPr sz="1633"/>
          </a:p>
        </p:txBody>
      </p:sp>
      <p:sp>
        <p:nvSpPr>
          <p:cNvPr id="952" name="TextShape 2"/>
          <p:cNvSpPr txBox="1"/>
          <p:nvPr/>
        </p:nvSpPr>
        <p:spPr>
          <a:xfrm>
            <a:off x="1980740" y="1604841"/>
            <a:ext cx="8229627" cy="4526475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  <a:buSzPct val="25000"/>
            </a:pPr>
            <a:r>
              <a:rPr lang="fi-FI" sz="2903" dirty="0" smtClean="0">
                <a:solidFill>
                  <a:srgbClr val="000000"/>
                </a:solidFill>
                <a:latin typeface="Arial"/>
              </a:rPr>
              <a:t>-Omien </a:t>
            </a:r>
            <a:r>
              <a:rPr lang="fi-FI" sz="2903" dirty="0">
                <a:solidFill>
                  <a:srgbClr val="000000"/>
                </a:solidFill>
                <a:latin typeface="Arial"/>
              </a:rPr>
              <a:t>kykyjen ja taitojen ymmärtäminen</a:t>
            </a:r>
            <a:endParaRPr sz="1633" dirty="0"/>
          </a:p>
          <a:p>
            <a:pPr>
              <a:lnSpc>
                <a:spcPct val="100000"/>
              </a:lnSpc>
              <a:buSzPct val="25000"/>
            </a:pPr>
            <a:r>
              <a:rPr lang="fi-FI" sz="2903" dirty="0" smtClean="0">
                <a:solidFill>
                  <a:srgbClr val="000000"/>
                </a:solidFill>
                <a:latin typeface="Arial"/>
              </a:rPr>
              <a:t>-Harkinta</a:t>
            </a:r>
            <a:endParaRPr sz="1633" dirty="0"/>
          </a:p>
          <a:p>
            <a:pPr>
              <a:lnSpc>
                <a:spcPct val="100000"/>
              </a:lnSpc>
              <a:buSzPct val="25000"/>
            </a:pPr>
            <a:r>
              <a:rPr lang="fi-FI" sz="2903" dirty="0" smtClean="0">
                <a:solidFill>
                  <a:srgbClr val="000000"/>
                </a:solidFill>
                <a:latin typeface="Arial"/>
              </a:rPr>
              <a:t>-Väkivallaton </a:t>
            </a:r>
            <a:r>
              <a:rPr lang="fi-FI" sz="2903" dirty="0">
                <a:solidFill>
                  <a:srgbClr val="000000"/>
                </a:solidFill>
                <a:latin typeface="Arial"/>
              </a:rPr>
              <a:t>viestintä</a:t>
            </a:r>
            <a:endParaRPr sz="1633" dirty="0"/>
          </a:p>
          <a:p>
            <a:pPr>
              <a:lnSpc>
                <a:spcPct val="100000"/>
              </a:lnSpc>
              <a:buSzPct val="25000"/>
            </a:pPr>
            <a:r>
              <a:rPr lang="fi-FI" sz="2903" dirty="0" smtClean="0">
                <a:solidFill>
                  <a:srgbClr val="000000"/>
                </a:solidFill>
                <a:latin typeface="Arial"/>
              </a:rPr>
              <a:t>-Suojavarusteet</a:t>
            </a:r>
            <a:endParaRPr sz="1633" dirty="0"/>
          </a:p>
          <a:p>
            <a:pPr>
              <a:lnSpc>
                <a:spcPct val="100000"/>
              </a:lnSpc>
              <a:buSzPct val="25000"/>
            </a:pPr>
            <a:r>
              <a:rPr lang="fi-FI" sz="2903" dirty="0" smtClean="0">
                <a:solidFill>
                  <a:srgbClr val="000000"/>
                </a:solidFill>
                <a:latin typeface="Arial"/>
              </a:rPr>
              <a:t>-Säännöt</a:t>
            </a:r>
            <a:r>
              <a:rPr lang="fi-FI" sz="2903" dirty="0">
                <a:solidFill>
                  <a:srgbClr val="000000"/>
                </a:solidFill>
                <a:latin typeface="Arial"/>
              </a:rPr>
              <a:t>, sopimukset ja lait</a:t>
            </a:r>
            <a:endParaRPr sz="1633" dirty="0"/>
          </a:p>
          <a:p>
            <a:pPr>
              <a:lnSpc>
                <a:spcPct val="100000"/>
              </a:lnSpc>
              <a:buSzPct val="25000"/>
            </a:pPr>
            <a:r>
              <a:rPr lang="fi-FI" sz="2903" dirty="0" smtClean="0">
                <a:solidFill>
                  <a:srgbClr val="000000"/>
                </a:solidFill>
                <a:latin typeface="Arial"/>
              </a:rPr>
              <a:t>-Toimeentulo</a:t>
            </a:r>
            <a:r>
              <a:rPr lang="fi-FI" sz="2903" dirty="0">
                <a:solidFill>
                  <a:srgbClr val="000000"/>
                </a:solidFill>
                <a:latin typeface="Arial"/>
              </a:rPr>
              <a:t>, työ</a:t>
            </a:r>
            <a:endParaRPr sz="1633" dirty="0"/>
          </a:p>
          <a:p>
            <a:pPr>
              <a:lnSpc>
                <a:spcPct val="100000"/>
              </a:lnSpc>
              <a:buSzPct val="25000"/>
            </a:pPr>
            <a:r>
              <a:rPr lang="fi-FI" sz="2903" dirty="0" smtClean="0">
                <a:solidFill>
                  <a:srgbClr val="000000"/>
                </a:solidFill>
                <a:latin typeface="Arial"/>
              </a:rPr>
              <a:t>-Sosiaaliset </a:t>
            </a:r>
            <a:r>
              <a:rPr lang="fi-FI" sz="2903" dirty="0">
                <a:solidFill>
                  <a:srgbClr val="000000"/>
                </a:solidFill>
                <a:latin typeface="Arial"/>
              </a:rPr>
              <a:t>suhteet</a:t>
            </a:r>
            <a:endParaRPr sz="1633" dirty="0"/>
          </a:p>
        </p:txBody>
      </p:sp>
    </p:spTree>
    <p:extLst>
      <p:ext uri="{BB962C8B-B14F-4D97-AF65-F5344CB8AC3E}">
        <p14:creationId xmlns:p14="http://schemas.microsoft.com/office/powerpoint/2010/main" val="6207739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kstikehys 1"/>
          <p:cNvSpPr txBox="1">
            <a:spLocks noChangeArrowheads="1"/>
          </p:cNvSpPr>
          <p:nvPr/>
        </p:nvSpPr>
        <p:spPr bwMode="auto">
          <a:xfrm>
            <a:off x="1703389" y="333375"/>
            <a:ext cx="8785225" cy="634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i-FI" altLang="fi-FI" sz="3600" b="1" dirty="0">
                <a:latin typeface="Calibri" panose="020F0502020204030204" pitchFamily="34" charset="0"/>
              </a:rPr>
              <a:t>Yleisiä </a:t>
            </a:r>
            <a:r>
              <a:rPr lang="fi-FI" altLang="fi-FI" sz="3600" b="1" dirty="0" smtClean="0">
                <a:latin typeface="Calibri" panose="020F0502020204030204" pitchFamily="34" charset="0"/>
              </a:rPr>
              <a:t>ennaltaehkäisykeinoja turvallisuuteen:</a:t>
            </a:r>
            <a:endParaRPr lang="fi-FI" altLang="fi-FI" sz="3600" b="1" dirty="0">
              <a:latin typeface="Calibri" panose="020F0502020204030204" pitchFamily="34" charset="0"/>
            </a:endParaRPr>
          </a:p>
          <a:p>
            <a:pPr eaLnBrk="1" hangingPunct="1"/>
            <a:endParaRPr lang="fi-FI" altLang="fi-FI" sz="1400" b="1" dirty="0">
              <a:latin typeface="Calibri" panose="020F0502020204030204" pitchFamily="34" charset="0"/>
            </a:endParaRPr>
          </a:p>
          <a:p>
            <a:pPr eaLnBrk="1" hangingPunct="1">
              <a:buFontTx/>
              <a:buChar char="-"/>
            </a:pPr>
            <a:r>
              <a:rPr lang="fi-FI" altLang="fi-FI" sz="3200" dirty="0">
                <a:latin typeface="Calibri" panose="020F0502020204030204" pitchFamily="34" charset="0"/>
              </a:rPr>
              <a:t>Asenteiden muokkaaminen (neuvonta, tiedotus, kasvatus  koulutus)</a:t>
            </a:r>
          </a:p>
          <a:p>
            <a:pPr eaLnBrk="1" hangingPunct="1">
              <a:buFontTx/>
              <a:buChar char="-"/>
            </a:pPr>
            <a:r>
              <a:rPr lang="fi-FI" altLang="fi-FI" sz="3200" dirty="0">
                <a:latin typeface="Calibri" panose="020F0502020204030204" pitchFamily="34" charset="0"/>
              </a:rPr>
              <a:t>Kiusaamiseen puuttuminen, tukeminen</a:t>
            </a:r>
          </a:p>
          <a:p>
            <a:pPr eaLnBrk="1" hangingPunct="1">
              <a:buFontTx/>
              <a:buChar char="-"/>
            </a:pPr>
            <a:r>
              <a:rPr lang="fi-FI" altLang="fi-FI" sz="3200" dirty="0">
                <a:latin typeface="Calibri" panose="020F0502020204030204" pitchFamily="34" charset="0"/>
              </a:rPr>
              <a:t>Valvonta</a:t>
            </a:r>
          </a:p>
          <a:p>
            <a:pPr eaLnBrk="1" hangingPunct="1">
              <a:buFontTx/>
              <a:buChar char="-"/>
            </a:pPr>
            <a:r>
              <a:rPr lang="fi-FI" altLang="fi-FI" sz="3200" dirty="0">
                <a:latin typeface="Calibri" panose="020F0502020204030204" pitchFamily="34" charset="0"/>
              </a:rPr>
              <a:t>Maltillinen alkoholin käyttö</a:t>
            </a:r>
          </a:p>
          <a:p>
            <a:pPr eaLnBrk="1" hangingPunct="1">
              <a:buFontTx/>
              <a:buChar char="-"/>
            </a:pPr>
            <a:r>
              <a:rPr lang="fi-FI" altLang="fi-FI" sz="3200" dirty="0">
                <a:latin typeface="Calibri" panose="020F0502020204030204" pitchFamily="34" charset="0"/>
              </a:rPr>
              <a:t>Riittävä lepo</a:t>
            </a:r>
          </a:p>
          <a:p>
            <a:pPr eaLnBrk="1" hangingPunct="1">
              <a:buFontTx/>
              <a:buChar char="-"/>
            </a:pPr>
            <a:r>
              <a:rPr lang="fi-FI" altLang="fi-FI" sz="3200" dirty="0">
                <a:latin typeface="Calibri" panose="020F0502020204030204" pitchFamily="34" charset="0"/>
              </a:rPr>
              <a:t>Turvallisuuden huomioiminen</a:t>
            </a:r>
          </a:p>
          <a:p>
            <a:pPr eaLnBrk="1" hangingPunct="1"/>
            <a:r>
              <a:rPr lang="fi-FI" altLang="fi-FI" sz="3200" dirty="0">
                <a:latin typeface="Calibri" panose="020F0502020204030204" pitchFamily="34" charset="0"/>
              </a:rPr>
              <a:t> asuntojen/työpaikkojen/ympäristön suunnittelussa</a:t>
            </a:r>
          </a:p>
          <a:p>
            <a:pPr eaLnBrk="1" hangingPunct="1">
              <a:buFontTx/>
              <a:buChar char="-"/>
            </a:pPr>
            <a:r>
              <a:rPr lang="fi-FI" altLang="fi-FI" sz="3200" dirty="0">
                <a:latin typeface="Calibri" panose="020F0502020204030204" pitchFamily="34" charset="0"/>
              </a:rPr>
              <a:t>Yhteiskunnan lainsäädäntö ja kontrolli</a:t>
            </a:r>
          </a:p>
          <a:p>
            <a:pPr eaLnBrk="1" hangingPunct="1">
              <a:buFontTx/>
              <a:buChar char="-"/>
            </a:pPr>
            <a:r>
              <a:rPr lang="fi-FI" altLang="fi-FI" sz="3200" dirty="0">
                <a:latin typeface="Calibri" panose="020F0502020204030204" pitchFamily="34" charset="0"/>
              </a:rPr>
              <a:t>Siisteys</a:t>
            </a:r>
          </a:p>
        </p:txBody>
      </p:sp>
    </p:spTree>
    <p:extLst>
      <p:ext uri="{BB962C8B-B14F-4D97-AF65-F5344CB8AC3E}">
        <p14:creationId xmlns:p14="http://schemas.microsoft.com/office/powerpoint/2010/main" val="286439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D0945-558C-44D4-8382-8581C03401BB}"/>
              </a:ext>
            </a:extLst>
          </p:cNvPr>
          <p:cNvSpPr txBox="1">
            <a:spLocks/>
          </p:cNvSpPr>
          <p:nvPr/>
        </p:nvSpPr>
        <p:spPr>
          <a:xfrm>
            <a:off x="1956454" y="116632"/>
            <a:ext cx="8229600" cy="75277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 dirty="0"/>
              <a:t>Väkivalta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7AEB2-6973-49AF-829E-7424B0DF5F02}"/>
              </a:ext>
            </a:extLst>
          </p:cNvPr>
          <p:cNvSpPr txBox="1">
            <a:spLocks/>
          </p:cNvSpPr>
          <p:nvPr/>
        </p:nvSpPr>
        <p:spPr>
          <a:xfrm>
            <a:off x="1970487" y="1026899"/>
            <a:ext cx="8435280" cy="5799958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800" b="1" dirty="0"/>
              <a:t>kaikki teot tai tekemättä jättämiset, jotka aiheuttavat kohteessaan pelkoa ja turvattomuutta</a:t>
            </a:r>
          </a:p>
          <a:p>
            <a:r>
              <a:rPr lang="fi-FI" sz="2800" dirty="0"/>
              <a:t>voi kohdistua itseen, toiseen ihmiseen, ihmisryhmään tai yhteisöön</a:t>
            </a:r>
          </a:p>
          <a:p>
            <a:r>
              <a:rPr lang="fi-FI" sz="2800" u="sng" dirty="0"/>
              <a:t>fyysisen voiman tai vallan tahallista käyttöä tai sillä uhkaamista</a:t>
            </a:r>
          </a:p>
          <a:p>
            <a:pPr lvl="1"/>
            <a:r>
              <a:rPr lang="fi-FI" sz="2600" u="sng" dirty="0"/>
              <a:t>myös psyykkistä, henkistä, taloudellista ja seksuaalista väkivaltaa</a:t>
            </a:r>
          </a:p>
          <a:p>
            <a:r>
              <a:rPr lang="fi-FI" sz="2800" b="1" dirty="0"/>
              <a:t>voi johtaa kuolemaan, fyysisen tai psyykkisen vamman syntymiseen, kehityksen häiriytymiseen tai perustarpeiden tyydyttämättä jättämiseen</a:t>
            </a:r>
          </a:p>
          <a:p>
            <a:r>
              <a:rPr lang="fi-FI" sz="2800" dirty="0"/>
              <a:t>globaali yksilöiden ja kansanterveyden ongelma</a:t>
            </a:r>
          </a:p>
          <a:p>
            <a:r>
              <a:rPr lang="fi-FI" sz="2800" b="1" dirty="0"/>
              <a:t>piilevä väkivalta = </a:t>
            </a:r>
            <a:r>
              <a:rPr lang="fi-FI" sz="2800" dirty="0"/>
              <a:t>ei näkyvää, eläminen jatkuvan väkivallan uhan alla </a:t>
            </a:r>
          </a:p>
          <a:p>
            <a:r>
              <a:rPr lang="fi-FI" sz="2800" b="1" dirty="0"/>
              <a:t>perhe ja lähisuhdeväkivalta </a:t>
            </a:r>
            <a:r>
              <a:rPr lang="fi-FI" sz="2800" dirty="0"/>
              <a:t>= perheen sisällä tai lähisuhteessa tapahtuva väkivalta tai sen uhka</a:t>
            </a:r>
          </a:p>
          <a:p>
            <a:pPr lvl="1"/>
            <a:r>
              <a:rPr lang="fi-FI" sz="2600" dirty="0"/>
              <a:t>tekijänä perheenjäsen tai muu läheinen ihminen</a:t>
            </a:r>
          </a:p>
          <a:p>
            <a:pPr lvl="1"/>
            <a:r>
              <a:rPr lang="fi-FI" sz="2600" dirty="0"/>
              <a:t>vakavat seuraukset, sillä koskee luottamuksen väärinkäyttöä </a:t>
            </a:r>
          </a:p>
          <a:p>
            <a:pPr lvl="1"/>
            <a:r>
              <a:rPr lang="fi-FI" sz="2600" dirty="0"/>
              <a:t>voi olla vaikea tunnistaa ja jää usein ilmoittamatta viranomaisille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94678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kstikehys 1"/>
          <p:cNvSpPr txBox="1">
            <a:spLocks noChangeArrowheads="1"/>
          </p:cNvSpPr>
          <p:nvPr/>
        </p:nvSpPr>
        <p:spPr bwMode="auto">
          <a:xfrm>
            <a:off x="1919289" y="333376"/>
            <a:ext cx="8497887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i-FI" altLang="fi-FI" sz="4400" b="1" dirty="0" smtClean="0">
                <a:latin typeface="Comic Sans MS" panose="030F0702030302020204" pitchFamily="66" charset="0"/>
              </a:rPr>
              <a:t>VÄKIVALTA – esim.:</a:t>
            </a:r>
            <a:endParaRPr lang="fi-FI" altLang="fi-FI" sz="4400" b="1" dirty="0">
              <a:latin typeface="Comic Sans MS" panose="030F0702030302020204" pitchFamily="66" charset="0"/>
            </a:endParaRPr>
          </a:p>
          <a:p>
            <a:pPr eaLnBrk="1" hangingPunct="1"/>
            <a:endParaRPr lang="fi-FI" altLang="fi-FI" sz="2400" b="1" dirty="0">
              <a:latin typeface="Comic Sans MS" panose="030F0702030302020204" pitchFamily="66" charset="0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fi-FI" altLang="fi-FI" sz="3200" b="1" dirty="0">
                <a:latin typeface="Comic Sans MS" panose="030F0702030302020204" pitchFamily="66" charset="0"/>
              </a:rPr>
              <a:t>Fyysinen väkivalta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fi-FI" altLang="fi-FI" sz="2400" b="1" dirty="0">
                <a:latin typeface="Comic Sans MS" panose="030F0702030302020204" pitchFamily="66" charset="0"/>
              </a:rPr>
              <a:t>Lyöminen, potkiminen, aseella uhkailu,</a:t>
            </a:r>
          </a:p>
          <a:p>
            <a:pPr lvl="1" eaLnBrk="1" hangingPunct="1"/>
            <a:r>
              <a:rPr lang="fi-FI" altLang="fi-FI" sz="2400" b="1" dirty="0">
                <a:latin typeface="Comic Sans MS" panose="030F0702030302020204" pitchFamily="66" charset="0"/>
              </a:rPr>
              <a:t> kuristaminen…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fi-FI" altLang="fi-FI" sz="3200" b="1" dirty="0">
                <a:latin typeface="Comic Sans MS" panose="030F0702030302020204" pitchFamily="66" charset="0"/>
              </a:rPr>
              <a:t>Psyykkinen väkivalta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fi-FI" altLang="fi-FI" sz="2400" b="1" dirty="0">
                <a:latin typeface="Comic Sans MS" panose="030F0702030302020204" pitchFamily="66" charset="0"/>
              </a:rPr>
              <a:t>Pelottelu, uhkailu, vähättely, nöyryyttäminen, alistaminen, sairaalloinen mustasukkaisuus,</a:t>
            </a:r>
          </a:p>
          <a:p>
            <a:pPr lvl="1" eaLnBrk="1" hangingPunct="1"/>
            <a:r>
              <a:rPr lang="fi-FI" altLang="fi-FI" sz="2400" b="1" dirty="0">
                <a:latin typeface="Comic Sans MS" panose="030F0702030302020204" pitchFamily="66" charset="0"/>
              </a:rPr>
              <a:t>torjuminen, hoidon laiminlyönti…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fi-FI" altLang="fi-FI" sz="2400" b="1" dirty="0">
                <a:latin typeface="Comic Sans MS" panose="030F0702030302020204" pitchFamily="66" charset="0"/>
              </a:rPr>
              <a:t>Kiusaaminen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fi-FI" altLang="fi-FI" sz="3200" b="1" dirty="0">
                <a:latin typeface="Comic Sans MS" panose="030F0702030302020204" pitchFamily="66" charset="0"/>
              </a:rPr>
              <a:t>Seksuaalinen väkivalta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fi-FI" altLang="fi-FI" sz="2400" b="1" dirty="0">
                <a:latin typeface="Comic Sans MS" panose="030F0702030302020204" pitchFamily="66" charset="0"/>
              </a:rPr>
              <a:t>Pahoinpitely, raiskaukset, naiskauppa, tyttölasten surmaaminen, omassa tiedossa oleva sukupuolitautien levittäminen, seksuaalinen hyväksikäyttö, pedofilia, lapsiprostituutio, naisten ympärileikkaus…</a:t>
            </a: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563" y="188914"/>
            <a:ext cx="2220912" cy="200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168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Kertaa ainakin nämä…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89212" y="1506829"/>
            <a:ext cx="8915400" cy="4404394"/>
          </a:xfrm>
        </p:spPr>
        <p:txBody>
          <a:bodyPr>
            <a:normAutofit/>
          </a:bodyPr>
          <a:lstStyle/>
          <a:p>
            <a:r>
              <a:rPr lang="fi-FI" sz="2800" dirty="0" smtClean="0"/>
              <a:t>Tapaturmat eri ympäristöissä ja niiden ehkäisy</a:t>
            </a:r>
          </a:p>
          <a:p>
            <a:r>
              <a:rPr lang="fi-FI" sz="2800" dirty="0" smtClean="0"/>
              <a:t>Kiusaaminen ilmiönä</a:t>
            </a:r>
          </a:p>
          <a:p>
            <a:r>
              <a:rPr lang="fi-FI" sz="2800" dirty="0" smtClean="0"/>
              <a:t>Väkivalta</a:t>
            </a:r>
            <a:r>
              <a:rPr lang="fi-FI" sz="2800" dirty="0"/>
              <a:t> </a:t>
            </a:r>
            <a:r>
              <a:rPr lang="fi-FI" sz="2800" dirty="0" smtClean="0"/>
              <a:t>– eri muodot, vaikutukset, ehkäisy</a:t>
            </a:r>
          </a:p>
          <a:p>
            <a:r>
              <a:rPr lang="fi-FI" sz="2800" dirty="0" smtClean="0"/>
              <a:t>Turvallisuus –  uhat, liikenne- ja työturvallisuus</a:t>
            </a:r>
          </a:p>
          <a:p>
            <a:r>
              <a:rPr lang="fi-FI" sz="2800" dirty="0" smtClean="0"/>
              <a:t>Keinot turvalliseen elämään ja ympäristöön</a:t>
            </a:r>
          </a:p>
          <a:p>
            <a:r>
              <a:rPr lang="fi-FI" sz="2800" dirty="0" smtClean="0"/>
              <a:t>Hätäensiapu, elvytys</a:t>
            </a:r>
          </a:p>
          <a:p>
            <a:r>
              <a:rPr lang="fi-FI" sz="2800" dirty="0" smtClean="0"/>
              <a:t>Toiminta onnettomuustilanteessa</a:t>
            </a:r>
          </a:p>
          <a:p>
            <a:r>
              <a:rPr lang="fi-FI" sz="2800" dirty="0" smtClean="0"/>
              <a:t>Yleisimpien vammojen ensiavun pääperiaatteet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8856060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21980-EA98-4B39-A098-AFE37C591F51}"/>
              </a:ext>
            </a:extLst>
          </p:cNvPr>
          <p:cNvSpPr txBox="1">
            <a:spLocks/>
          </p:cNvSpPr>
          <p:nvPr/>
        </p:nvSpPr>
        <p:spPr>
          <a:xfrm>
            <a:off x="1817607" y="188640"/>
            <a:ext cx="8496944" cy="85675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 dirty="0"/>
              <a:t>Väkivallan ehkäisy (1/2)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693A9-0A0E-4B1D-A94C-F9F296F5E877}"/>
              </a:ext>
            </a:extLst>
          </p:cNvPr>
          <p:cNvSpPr txBox="1">
            <a:spLocks/>
          </p:cNvSpPr>
          <p:nvPr/>
        </p:nvSpPr>
        <p:spPr>
          <a:xfrm>
            <a:off x="1879271" y="1268760"/>
            <a:ext cx="8435280" cy="468052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/>
              <a:t>perustuu aggressiivisen käyttäytymisen ja sellaisten tilanteiden </a:t>
            </a:r>
            <a:r>
              <a:rPr lang="fi-FI" u="sng" dirty="0"/>
              <a:t>tunnistamiseen</a:t>
            </a:r>
            <a:r>
              <a:rPr lang="fi-FI" dirty="0"/>
              <a:t>, joissa aggressiivinen käytös saattaa laueta</a:t>
            </a:r>
          </a:p>
          <a:p>
            <a:pPr lvl="1"/>
            <a:r>
              <a:rPr lang="fi-FI" sz="2700" dirty="0"/>
              <a:t>tunnetaidot, vihanhallinta</a:t>
            </a:r>
          </a:p>
          <a:p>
            <a:r>
              <a:rPr lang="fi-FI" dirty="0"/>
              <a:t>väestötasolla voidaan seurata ja parantaa julkisten tilojen turvallisuutta</a:t>
            </a:r>
          </a:p>
          <a:p>
            <a:pPr lvl="1"/>
            <a:r>
              <a:rPr lang="fi-FI" sz="2700" dirty="0"/>
              <a:t>mm. valvontakamerat, kulunvalvonta, vartiointipalvelut, poliisi</a:t>
            </a:r>
          </a:p>
          <a:p>
            <a:r>
              <a:rPr lang="fi-FI" dirty="0"/>
              <a:t>väkivaltaan puututtava varhaisessa vaiheessa</a:t>
            </a:r>
          </a:p>
          <a:p>
            <a:pPr lvl="1"/>
            <a:r>
              <a:rPr lang="fi-FI" sz="2700" dirty="0"/>
              <a:t>itsen ja muiden suojeleminen</a:t>
            </a:r>
          </a:p>
          <a:p>
            <a:pPr lvl="1"/>
            <a:r>
              <a:rPr lang="fi-FI" sz="2700" dirty="0"/>
              <a:t>avun hälyttäminen ja väkivallan uhrista huolehtiminen</a:t>
            </a:r>
          </a:p>
          <a:p>
            <a:pPr lvl="1"/>
            <a:r>
              <a:rPr lang="fi-FI" sz="2700" dirty="0"/>
              <a:t>myös sivullisten ja auttajien jälkihoito</a:t>
            </a:r>
          </a:p>
          <a:p>
            <a:pPr marL="914400" lvl="2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23800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21980-EA98-4B39-A098-AFE37C591F51}"/>
              </a:ext>
            </a:extLst>
          </p:cNvPr>
          <p:cNvSpPr txBox="1">
            <a:spLocks/>
          </p:cNvSpPr>
          <p:nvPr/>
        </p:nvSpPr>
        <p:spPr>
          <a:xfrm>
            <a:off x="1817607" y="188640"/>
            <a:ext cx="8496944" cy="85675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 dirty="0"/>
              <a:t>Väkivallan ehkäisy (2/2)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693A9-0A0E-4B1D-A94C-F9F296F5E877}"/>
              </a:ext>
            </a:extLst>
          </p:cNvPr>
          <p:cNvSpPr txBox="1">
            <a:spLocks/>
          </p:cNvSpPr>
          <p:nvPr/>
        </p:nvSpPr>
        <p:spPr>
          <a:xfrm>
            <a:off x="1817608" y="1196752"/>
            <a:ext cx="8609217" cy="5479950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dirty="0"/>
              <a:t>WHO: n terveyden edistämisen periaatteiden mukaisia väkivallan ehkäisykeinoja:</a:t>
            </a:r>
          </a:p>
          <a:p>
            <a:pPr marL="514350" indent="-514350">
              <a:buFont typeface="+mj-lt"/>
              <a:buAutoNum type="arabicPeriod"/>
            </a:pPr>
            <a:r>
              <a:rPr lang="fi-FI" b="1" dirty="0"/>
              <a:t>Terveysosaamisen kehittäminen</a:t>
            </a:r>
          </a:p>
          <a:p>
            <a:pPr marL="400050" lvl="1" indent="0">
              <a:buNone/>
            </a:pPr>
            <a:r>
              <a:rPr lang="fi-FI" dirty="0"/>
              <a:t>─ </a:t>
            </a:r>
            <a:r>
              <a:rPr lang="fi-FI" sz="2700" dirty="0"/>
              <a:t>väkivallan vastainen asennekasvatus</a:t>
            </a:r>
          </a:p>
          <a:p>
            <a:pPr marL="400050" lvl="1" indent="0">
              <a:buNone/>
            </a:pPr>
            <a:r>
              <a:rPr lang="fi-FI" sz="2700" dirty="0"/>
              <a:t>─ kampanjointi väkivallan vaaroista ja seurauksista </a:t>
            </a:r>
          </a:p>
          <a:p>
            <a:pPr marL="514350" indent="-514350">
              <a:buFont typeface="+mj-lt"/>
              <a:buAutoNum type="arabicPeriod"/>
            </a:pPr>
            <a:r>
              <a:rPr lang="fi-FI" b="1" dirty="0"/>
              <a:t>Yhteiskunnallinen päätöksenteko</a:t>
            </a:r>
          </a:p>
          <a:p>
            <a:pPr marL="0" indent="0">
              <a:buNone/>
            </a:pPr>
            <a:r>
              <a:rPr lang="fi-FI" dirty="0"/>
              <a:t>     ─ </a:t>
            </a:r>
            <a:r>
              <a:rPr lang="fi-FI" sz="2700" dirty="0"/>
              <a:t>lainsäädäntö ja väkivaltarikoksia koskevat rangaistukset</a:t>
            </a:r>
          </a:p>
          <a:p>
            <a:pPr marL="514350" indent="-514350">
              <a:buAutoNum type="arabicPeriod" startAt="3"/>
            </a:pPr>
            <a:r>
              <a:rPr lang="fi-FI" b="1" dirty="0"/>
              <a:t>Terveyttä tukevat ympäristöt</a:t>
            </a:r>
          </a:p>
          <a:p>
            <a:pPr marL="400050" lvl="1" indent="0">
              <a:buNone/>
            </a:pPr>
            <a:r>
              <a:rPr lang="fi-FI" dirty="0"/>
              <a:t>─ </a:t>
            </a:r>
            <a:r>
              <a:rPr lang="fi-FI" sz="2700" dirty="0"/>
              <a:t>turvattomien ympäristöjen korjaaminen</a:t>
            </a:r>
          </a:p>
          <a:p>
            <a:pPr marL="400050" lvl="1" indent="0">
              <a:buNone/>
            </a:pPr>
            <a:r>
              <a:rPr lang="fi-FI" sz="2700" dirty="0"/>
              <a:t>─ turvallisuutta korostava kaupunkisuunnittelu</a:t>
            </a:r>
          </a:p>
          <a:p>
            <a:pPr marL="514350" indent="-514350">
              <a:buAutoNum type="arabicPeriod" startAt="4"/>
            </a:pPr>
            <a:r>
              <a:rPr lang="fi-FI" b="1" dirty="0"/>
              <a:t>Terveydenhuolto</a:t>
            </a:r>
          </a:p>
          <a:p>
            <a:pPr marL="400050" lvl="1" indent="0">
              <a:buNone/>
            </a:pPr>
            <a:r>
              <a:rPr lang="fi-FI" dirty="0"/>
              <a:t>─ </a:t>
            </a:r>
            <a:r>
              <a:rPr lang="fi-FI" sz="2700" dirty="0"/>
              <a:t>viranomaisten moniammatillinen yhteistyö</a:t>
            </a:r>
          </a:p>
          <a:p>
            <a:pPr marL="400050" lvl="1" indent="0">
              <a:buNone/>
            </a:pPr>
            <a:r>
              <a:rPr lang="fi-FI" sz="2700" dirty="0"/>
              <a:t>─ palveluiden hyvä saatavuus ja saavutettavuus</a:t>
            </a:r>
          </a:p>
          <a:p>
            <a:pPr marL="514350" indent="-514350">
              <a:buAutoNum type="arabicPeriod" startAt="5"/>
            </a:pPr>
            <a:r>
              <a:rPr lang="fi-FI" b="1" dirty="0"/>
              <a:t>Yhteisöllisyys</a:t>
            </a:r>
          </a:p>
          <a:p>
            <a:pPr marL="400050" lvl="1" indent="0">
              <a:buNone/>
            </a:pPr>
            <a:r>
              <a:rPr lang="fi-FI" dirty="0"/>
              <a:t>─ </a:t>
            </a:r>
            <a:r>
              <a:rPr lang="fi-FI" sz="2700" dirty="0"/>
              <a:t>yhteisöllisyyden ja vertaistukipalveluiden kehittäminen</a:t>
            </a:r>
          </a:p>
          <a:p>
            <a:pPr marL="514350" indent="-514350">
              <a:buFont typeface="+mj-lt"/>
              <a:buAutoNum type="arabicPeriod"/>
            </a:pPr>
            <a:endParaRPr lang="fi-FI" dirty="0"/>
          </a:p>
          <a:p>
            <a:pPr marL="914400" lvl="2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13137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Koulukiusaaminen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8382" y="1390918"/>
            <a:ext cx="7596050" cy="5062418"/>
          </a:xfrm>
        </p:spPr>
        <p:txBody>
          <a:bodyPr>
            <a:normAutofit fontScale="92500" lnSpcReduction="20000"/>
          </a:bodyPr>
          <a:lstStyle/>
          <a:p>
            <a:r>
              <a:rPr lang="fi-FI" b="1" dirty="0" smtClean="0"/>
              <a:t>merkittävä </a:t>
            </a:r>
            <a:r>
              <a:rPr lang="fi-FI" b="1" u="sng" dirty="0"/>
              <a:t>fyysisen, psyykkisen ja sosiaalisen </a:t>
            </a:r>
            <a:r>
              <a:rPr lang="fi-FI" b="1" dirty="0"/>
              <a:t>väkivallan muoto lasten ja nuorten </a:t>
            </a:r>
            <a:r>
              <a:rPr lang="fi-FI" b="1" dirty="0" smtClean="0"/>
              <a:t>parissa – muodot vaihtelevat</a:t>
            </a:r>
          </a:p>
          <a:p>
            <a:r>
              <a:rPr lang="fi-FI" u="sng" dirty="0" smtClean="0"/>
              <a:t>toistuvaa</a:t>
            </a:r>
            <a:r>
              <a:rPr lang="fi-FI" dirty="0" smtClean="0"/>
              <a:t> - johtaa </a:t>
            </a:r>
            <a:r>
              <a:rPr lang="fi-FI" dirty="0"/>
              <a:t>usein siihen, että </a:t>
            </a:r>
            <a:r>
              <a:rPr lang="fi-FI" dirty="0" smtClean="0"/>
              <a:t>kiusattu/kiusatut </a:t>
            </a:r>
            <a:r>
              <a:rPr lang="fi-FI" dirty="0"/>
              <a:t>eristetään luokan tai ryhmän sosiaalisesta </a:t>
            </a:r>
            <a:r>
              <a:rPr lang="fi-FI" dirty="0" smtClean="0"/>
              <a:t>kanssakäymisestä</a:t>
            </a:r>
          </a:p>
          <a:p>
            <a:r>
              <a:rPr lang="fi-FI" dirty="0"/>
              <a:t>v</a:t>
            </a:r>
            <a:r>
              <a:rPr lang="fi-FI" dirty="0" smtClean="0"/>
              <a:t>akavimmillaan rikollista toimintaa</a:t>
            </a:r>
          </a:p>
          <a:p>
            <a:r>
              <a:rPr lang="fi-FI" b="1" dirty="0" smtClean="0"/>
              <a:t>valitettavan yleistä</a:t>
            </a:r>
          </a:p>
          <a:p>
            <a:pPr lvl="1"/>
            <a:r>
              <a:rPr lang="fi-FI" dirty="0" smtClean="0"/>
              <a:t>Suomessa noin </a:t>
            </a:r>
            <a:r>
              <a:rPr lang="fi-FI" dirty="0"/>
              <a:t>10 % koululaisista kokee olevansa </a:t>
            </a:r>
            <a:r>
              <a:rPr lang="fi-FI" dirty="0" smtClean="0"/>
              <a:t>koulukiusaamisen uhreja</a:t>
            </a:r>
          </a:p>
          <a:p>
            <a:pPr lvl="1"/>
            <a:r>
              <a:rPr lang="fi-FI" dirty="0" smtClean="0"/>
              <a:t>yksi </a:t>
            </a:r>
            <a:r>
              <a:rPr lang="fi-FI" dirty="0"/>
              <a:t>merkittävimpiä kouluviihtyvyyttä heikentäviä </a:t>
            </a:r>
            <a:r>
              <a:rPr lang="fi-FI" dirty="0" smtClean="0"/>
              <a:t>tekijöitä</a:t>
            </a:r>
          </a:p>
          <a:p>
            <a:r>
              <a:rPr lang="fi-FI" u="sng" dirty="0" smtClean="0"/>
              <a:t>luokkayhteisö </a:t>
            </a:r>
            <a:r>
              <a:rPr lang="fi-FI" u="sng" dirty="0"/>
              <a:t>tai -ryhmä jakautuu </a:t>
            </a:r>
            <a:r>
              <a:rPr lang="fi-FI" dirty="0"/>
              <a:t>kiusaamistilanteissa </a:t>
            </a:r>
            <a:r>
              <a:rPr lang="fi-FI" b="1" dirty="0"/>
              <a:t>erilaisiin </a:t>
            </a:r>
            <a:r>
              <a:rPr lang="fi-FI" b="1" dirty="0" smtClean="0"/>
              <a:t>ryhmiin</a:t>
            </a:r>
          </a:p>
          <a:p>
            <a:pPr lvl="1"/>
            <a:r>
              <a:rPr lang="fi-FI" b="1" dirty="0"/>
              <a:t>v</a:t>
            </a:r>
            <a:r>
              <a:rPr lang="fi-FI" b="1" dirty="0" smtClean="0"/>
              <a:t>astakkain </a:t>
            </a:r>
            <a:r>
              <a:rPr lang="fi-FI" b="1" dirty="0"/>
              <a:t>ovat kiusaaja tai kiusaajat sekä kiusattu tai </a:t>
            </a:r>
            <a:r>
              <a:rPr lang="fi-FI" b="1" dirty="0" smtClean="0"/>
              <a:t>kiusatut</a:t>
            </a:r>
          </a:p>
          <a:p>
            <a:pPr lvl="1"/>
            <a:r>
              <a:rPr lang="fi-FI" dirty="0"/>
              <a:t>k</a:t>
            </a:r>
            <a:r>
              <a:rPr lang="fi-FI" dirty="0" smtClean="0"/>
              <a:t>iusaajaa </a:t>
            </a:r>
            <a:r>
              <a:rPr lang="fi-FI" dirty="0"/>
              <a:t>voivat tukea yllyttäjät tai ainakin kiusaamisen hiljaiset </a:t>
            </a:r>
            <a:r>
              <a:rPr lang="fi-FI" dirty="0" smtClean="0"/>
              <a:t>hyväksyjät</a:t>
            </a:r>
          </a:p>
          <a:p>
            <a:pPr lvl="1"/>
            <a:r>
              <a:rPr lang="fi-FI" dirty="0" smtClean="0"/>
              <a:t>kiusatun </a:t>
            </a:r>
            <a:r>
              <a:rPr lang="fi-FI" dirty="0"/>
              <a:t>puolella ovat </a:t>
            </a:r>
            <a:r>
              <a:rPr lang="fi-FI" dirty="0" smtClean="0"/>
              <a:t>auttajat</a:t>
            </a:r>
          </a:p>
          <a:p>
            <a:pPr lvl="1"/>
            <a:r>
              <a:rPr lang="fi-FI" dirty="0" smtClean="0"/>
              <a:t>passiivisia </a:t>
            </a:r>
            <a:r>
              <a:rPr lang="fi-FI" dirty="0"/>
              <a:t>sivullisia, jotka eivät joko tiedä tai huomaa kiusaamista tai jättäytyvät tarkoituksella kiusaamisen </a:t>
            </a:r>
            <a:r>
              <a:rPr lang="fi-FI" dirty="0" smtClean="0"/>
              <a:t>ulkopuolelle </a:t>
            </a:r>
          </a:p>
          <a:p>
            <a:pPr marL="457200" lvl="1" indent="0">
              <a:buNone/>
            </a:pPr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b="1" dirty="0" smtClean="0"/>
              <a:t>koko </a:t>
            </a:r>
            <a:r>
              <a:rPr lang="fi-FI" b="1" dirty="0"/>
              <a:t>yhteisön </a:t>
            </a:r>
            <a:r>
              <a:rPr lang="fi-FI" b="1" dirty="0" smtClean="0"/>
              <a:t>asia </a:t>
            </a:r>
            <a:r>
              <a:rPr lang="fi-FI" b="1" dirty="0"/>
              <a:t>ja </a:t>
            </a:r>
            <a:r>
              <a:rPr lang="fi-FI" b="1" dirty="0" smtClean="0"/>
              <a:t>puuttuminen </a:t>
            </a:r>
            <a:r>
              <a:rPr lang="fi-FI" b="1" dirty="0"/>
              <a:t>edellyttää toimintaa </a:t>
            </a:r>
            <a:r>
              <a:rPr lang="fi-FI" b="1" dirty="0" smtClean="0"/>
              <a:t>yhteisötasolla 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370165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Koulukiusaamisen vähentäminen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29555"/>
            <a:ext cx="8915400" cy="5009882"/>
          </a:xfrm>
        </p:spPr>
        <p:txBody>
          <a:bodyPr>
            <a:noAutofit/>
          </a:bodyPr>
          <a:lstStyle/>
          <a:p>
            <a:r>
              <a:rPr lang="fi-FI" sz="2400" b="1" dirty="0" smtClean="0"/>
              <a:t>voidaan </a:t>
            </a:r>
            <a:r>
              <a:rPr lang="fi-FI" sz="2400" b="1" dirty="0"/>
              <a:t>vähentää vain </a:t>
            </a:r>
            <a:r>
              <a:rPr lang="fi-FI" sz="2400" b="1" u="sng" dirty="0" smtClean="0"/>
              <a:t>puuttumalla</a:t>
            </a:r>
          </a:p>
          <a:p>
            <a:pPr lvl="1"/>
            <a:r>
              <a:rPr lang="fi-FI" sz="2400" u="sng" dirty="0"/>
              <a:t>t</a:t>
            </a:r>
            <a:r>
              <a:rPr lang="fi-FI" sz="2400" u="sng" dirty="0" smtClean="0"/>
              <a:t>ilanteiden avoin käsittely, ilmiön avaaminen</a:t>
            </a:r>
          </a:p>
          <a:p>
            <a:pPr lvl="1"/>
            <a:r>
              <a:rPr lang="fi-FI" sz="2400" u="sng" dirty="0" smtClean="0"/>
              <a:t>opiskelijoiden terveen itsetunnon kehittäminen, suvaitsevaisuuden </a:t>
            </a:r>
            <a:r>
              <a:rPr lang="fi-FI" sz="2400" u="sng" dirty="0"/>
              <a:t>ja </a:t>
            </a:r>
            <a:r>
              <a:rPr lang="fi-FI" sz="2400" u="sng" dirty="0" smtClean="0"/>
              <a:t>tasa-arvon lisääminen, syrjäytymiskehityksen ehkäiseminen</a:t>
            </a:r>
          </a:p>
          <a:p>
            <a:pPr lvl="1"/>
            <a:r>
              <a:rPr lang="fi-FI" sz="2400" u="sng" dirty="0" smtClean="0"/>
              <a:t>luokka- </a:t>
            </a:r>
            <a:r>
              <a:rPr lang="fi-FI" sz="2400" u="sng" dirty="0"/>
              <a:t>tai </a:t>
            </a:r>
            <a:r>
              <a:rPr lang="fi-FI" sz="2400" u="sng" dirty="0" smtClean="0"/>
              <a:t>ryhmähengen parantaminen</a:t>
            </a:r>
          </a:p>
          <a:p>
            <a:pPr lvl="1"/>
            <a:r>
              <a:rPr lang="fi-FI" sz="2400" dirty="0"/>
              <a:t>k</a:t>
            </a:r>
            <a:r>
              <a:rPr lang="fi-FI" sz="2400" dirty="0" smtClean="0"/>
              <a:t>oulun </a:t>
            </a:r>
            <a:r>
              <a:rPr lang="fi-FI" sz="2400" dirty="0"/>
              <a:t>ja kodin välitön </a:t>
            </a:r>
            <a:r>
              <a:rPr lang="fi-FI" sz="2400" dirty="0" smtClean="0"/>
              <a:t>yhteistyö</a:t>
            </a:r>
          </a:p>
          <a:p>
            <a:pPr lvl="1"/>
            <a:r>
              <a:rPr lang="fi-FI" sz="2400" dirty="0" smtClean="0"/>
              <a:t>koko </a:t>
            </a:r>
            <a:r>
              <a:rPr lang="fi-FI" sz="2400" dirty="0"/>
              <a:t>yhteiskunnan </a:t>
            </a:r>
            <a:r>
              <a:rPr lang="fi-FI" sz="2400" dirty="0" smtClean="0"/>
              <a:t>kehittäminen </a:t>
            </a:r>
            <a:r>
              <a:rPr lang="fi-FI" sz="2400" dirty="0"/>
              <a:t>väkivallattomampaan </a:t>
            </a:r>
            <a:r>
              <a:rPr lang="fi-FI" sz="2400" dirty="0" smtClean="0"/>
              <a:t>suuntaan</a:t>
            </a:r>
          </a:p>
          <a:p>
            <a:r>
              <a:rPr lang="fi-FI" sz="2400" b="1" dirty="0" smtClean="0"/>
              <a:t>jos </a:t>
            </a:r>
            <a:r>
              <a:rPr lang="fi-FI" sz="2400" b="1" dirty="0"/>
              <a:t>kiusaamiseen tai väkivaltaiseen käyttäytymiseen ei puututa, siitä tulee helposti pysyvä </a:t>
            </a:r>
            <a:r>
              <a:rPr lang="fi-FI" sz="2400" b="1" dirty="0" smtClean="0"/>
              <a:t>ilmiö</a:t>
            </a:r>
            <a:endParaRPr lang="fi-FI" sz="2400" b="1" dirty="0"/>
          </a:p>
          <a:p>
            <a:pPr lvl="1"/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55360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" name="TextShape 1"/>
          <p:cNvSpPr txBox="1"/>
          <p:nvPr/>
        </p:nvSpPr>
        <p:spPr>
          <a:xfrm>
            <a:off x="1980740" y="273352"/>
            <a:ext cx="8229627" cy="1145009"/>
          </a:xfrm>
          <a:prstGeom prst="rect">
            <a:avLst/>
          </a:prstGeom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</a:pPr>
            <a:r>
              <a:rPr lang="fi-FI" sz="4245" b="1">
                <a:solidFill>
                  <a:srgbClr val="000080"/>
                </a:solidFill>
                <a:latin typeface="Arial"/>
              </a:rPr>
              <a:t>Turvallisuus koulussa</a:t>
            </a:r>
            <a:endParaRPr sz="1633"/>
          </a:p>
        </p:txBody>
      </p:sp>
      <p:sp>
        <p:nvSpPr>
          <p:cNvPr id="958" name="TextShape 2"/>
          <p:cNvSpPr txBox="1"/>
          <p:nvPr/>
        </p:nvSpPr>
        <p:spPr>
          <a:xfrm>
            <a:off x="1107584" y="1418361"/>
            <a:ext cx="9102784" cy="4712955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  <a:buSzPct val="25000"/>
            </a:pPr>
            <a:r>
              <a:rPr lang="fi-FI" sz="3200" dirty="0" smtClean="0">
                <a:solidFill>
                  <a:srgbClr val="000000"/>
                </a:solidFill>
              </a:rPr>
              <a:t>-</a:t>
            </a:r>
            <a:r>
              <a:rPr lang="fi-FI" sz="3200" dirty="0">
                <a:solidFill>
                  <a:srgbClr val="000000"/>
                </a:solidFill>
              </a:rPr>
              <a:t>turvalliset koulutilat ja välituntialueet</a:t>
            </a:r>
            <a:endParaRPr sz="3200" dirty="0"/>
          </a:p>
          <a:p>
            <a:pPr>
              <a:lnSpc>
                <a:spcPct val="100000"/>
              </a:lnSpc>
              <a:buSzPct val="25000"/>
            </a:pPr>
            <a:r>
              <a:rPr lang="fi-FI" sz="3200" dirty="0">
                <a:solidFill>
                  <a:srgbClr val="000000"/>
                </a:solidFill>
              </a:rPr>
              <a:t>-turvalliset välineet ja materiaalit</a:t>
            </a:r>
            <a:endParaRPr sz="3200" dirty="0"/>
          </a:p>
          <a:p>
            <a:pPr>
              <a:lnSpc>
                <a:spcPct val="100000"/>
              </a:lnSpc>
              <a:buSzPct val="25000"/>
            </a:pPr>
            <a:r>
              <a:rPr lang="fi-FI" sz="3200" dirty="0">
                <a:solidFill>
                  <a:srgbClr val="000000"/>
                </a:solidFill>
              </a:rPr>
              <a:t>-koulumatkojen ja kuljetusten turvallisuus</a:t>
            </a:r>
            <a:endParaRPr sz="3200" dirty="0"/>
          </a:p>
          <a:p>
            <a:pPr>
              <a:lnSpc>
                <a:spcPct val="100000"/>
              </a:lnSpc>
              <a:buSzPct val="25000"/>
            </a:pPr>
            <a:r>
              <a:rPr lang="fi-FI" sz="3200" dirty="0" smtClean="0">
                <a:solidFill>
                  <a:srgbClr val="000000"/>
                </a:solidFill>
              </a:rPr>
              <a:t>-koulun </a:t>
            </a:r>
            <a:r>
              <a:rPr lang="fi-FI" sz="3200" dirty="0">
                <a:solidFill>
                  <a:srgbClr val="000000"/>
                </a:solidFill>
              </a:rPr>
              <a:t>ulkopuolisten tapahtumien kuten esim. opintoretkien </a:t>
            </a:r>
            <a:r>
              <a:rPr lang="fi-FI" sz="3200" dirty="0" smtClean="0">
                <a:solidFill>
                  <a:srgbClr val="000000"/>
                </a:solidFill>
              </a:rPr>
              <a:t>turvallisuus</a:t>
            </a:r>
          </a:p>
          <a:p>
            <a:pPr>
              <a:lnSpc>
                <a:spcPct val="100000"/>
              </a:lnSpc>
              <a:buSzPct val="25000"/>
            </a:pPr>
            <a:r>
              <a:rPr lang="fi-FI" sz="3200" dirty="0" smtClean="0">
                <a:solidFill>
                  <a:srgbClr val="000000"/>
                </a:solidFill>
              </a:rPr>
              <a:t>-palo- ja pelastussuunnitelmat</a:t>
            </a:r>
          </a:p>
          <a:p>
            <a:pPr>
              <a:lnSpc>
                <a:spcPct val="100000"/>
              </a:lnSpc>
              <a:buSzPct val="25000"/>
            </a:pPr>
            <a:r>
              <a:rPr lang="fi-FI" sz="3200" dirty="0" smtClean="0">
                <a:solidFill>
                  <a:srgbClr val="000000"/>
                </a:solidFill>
              </a:rPr>
              <a:t>-rakenteet, ilmanvaihto</a:t>
            </a:r>
          </a:p>
          <a:p>
            <a:pPr>
              <a:lnSpc>
                <a:spcPct val="100000"/>
              </a:lnSpc>
              <a:buSzPct val="25000"/>
            </a:pPr>
            <a:r>
              <a:rPr lang="fi-FI" sz="3200" dirty="0" smtClean="0">
                <a:solidFill>
                  <a:srgbClr val="000000"/>
                </a:solidFill>
              </a:rPr>
              <a:t>-ergonomia</a:t>
            </a:r>
          </a:p>
          <a:p>
            <a:pPr>
              <a:buSzPct val="25000"/>
            </a:pPr>
            <a:r>
              <a:rPr lang="fi-FI" sz="3200" dirty="0" smtClean="0"/>
              <a:t>-Sosiaaliset </a:t>
            </a:r>
            <a:r>
              <a:rPr lang="fi-FI" sz="3200" dirty="0"/>
              <a:t>suhteet </a:t>
            </a:r>
            <a:r>
              <a:rPr lang="fi-FI" sz="3200" dirty="0" smtClean="0"/>
              <a:t>(oppilas-oppilas, ope-oppilas</a:t>
            </a:r>
            <a:r>
              <a:rPr lang="fi-FI" sz="3200" dirty="0"/>
              <a:t>, koulu-koti, kiusaaminen, yhteisöllisyys)</a:t>
            </a:r>
          </a:p>
          <a:p>
            <a:pPr>
              <a:lnSpc>
                <a:spcPct val="100000"/>
              </a:lnSpc>
              <a:buSzPct val="25000"/>
              <a:buFont typeface="StarSymbol"/>
              <a:buChar char=""/>
            </a:pPr>
            <a:endParaRPr sz="3200" dirty="0"/>
          </a:p>
          <a:p>
            <a:pPr>
              <a:lnSpc>
                <a:spcPct val="100000"/>
              </a:lnSpc>
              <a:buSzPct val="25000"/>
              <a:buFont typeface="StarSymbol"/>
              <a:buChar char=""/>
            </a:pPr>
            <a:endParaRPr sz="1633" dirty="0"/>
          </a:p>
        </p:txBody>
      </p:sp>
    </p:spTree>
    <p:extLst>
      <p:ext uri="{BB962C8B-B14F-4D97-AF65-F5344CB8AC3E}">
        <p14:creationId xmlns:p14="http://schemas.microsoft.com/office/powerpoint/2010/main" val="14303224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TextShape 1"/>
          <p:cNvSpPr txBox="1"/>
          <p:nvPr/>
        </p:nvSpPr>
        <p:spPr>
          <a:xfrm>
            <a:off x="1980740" y="273352"/>
            <a:ext cx="8229627" cy="1145009"/>
          </a:xfrm>
          <a:prstGeom prst="rect">
            <a:avLst/>
          </a:prstGeom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</a:pPr>
            <a:r>
              <a:rPr lang="fi-FI" sz="4245" b="1">
                <a:solidFill>
                  <a:srgbClr val="000080"/>
                </a:solidFill>
                <a:latin typeface="Arial"/>
              </a:rPr>
              <a:t>Turvallisuus koulussa</a:t>
            </a:r>
            <a:endParaRPr sz="1633"/>
          </a:p>
        </p:txBody>
      </p:sp>
      <p:sp>
        <p:nvSpPr>
          <p:cNvPr id="960" name="TextShape 2"/>
          <p:cNvSpPr txBox="1"/>
          <p:nvPr/>
        </p:nvSpPr>
        <p:spPr>
          <a:xfrm>
            <a:off x="1980740" y="1604841"/>
            <a:ext cx="8229627" cy="4526475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fi-FI" sz="2177">
                <a:solidFill>
                  <a:srgbClr val="000000"/>
                </a:solidFill>
                <a:latin typeface="Comic Sans MS"/>
              </a:rPr>
              <a:t>-Koulutuksen järjestäjä (yleensä kunta) huolehtii oppilaitoksissa mm. paloturvallisuudesta, rakenteiden turvallisuudesta, pelastautumissuunnitelmasta ja ensiavusta</a:t>
            </a:r>
            <a:endParaRPr sz="1633"/>
          </a:p>
          <a:p>
            <a:pPr>
              <a:lnSpc>
                <a:spcPct val="100000"/>
              </a:lnSpc>
              <a:buSzPct val="25000"/>
              <a:buFont typeface="StarSymbol"/>
              <a:buChar char=""/>
            </a:pPr>
            <a:endParaRPr sz="1633"/>
          </a:p>
          <a:p>
            <a:pPr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fi-FI" sz="2177">
                <a:solidFill>
                  <a:srgbClr val="000000"/>
                </a:solidFill>
                <a:latin typeface="Comic Sans MS"/>
              </a:rPr>
              <a:t>-psyykkinen turvallisuus kouluissa (suomen perustuslaki)</a:t>
            </a:r>
            <a:endParaRPr sz="1633"/>
          </a:p>
          <a:p>
            <a:pPr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fi-FI" sz="2177">
                <a:solidFill>
                  <a:srgbClr val="000000"/>
                </a:solidFill>
                <a:latin typeface="Comic Sans MS"/>
              </a:rPr>
              <a:t>-ketään ei saa asettaa eriarvoiseen asemaan… iän, sp:n, alkuperän, kielen, uskonnon, vakaumuksen, mielipiteen, vammaisuuden, terveydentilan tai muun henkilöön liittyvän syyn perusteella (tasa-arvolaki)</a:t>
            </a:r>
            <a:endParaRPr sz="1633"/>
          </a:p>
        </p:txBody>
      </p:sp>
    </p:spTree>
    <p:extLst>
      <p:ext uri="{BB962C8B-B14F-4D97-AF65-F5344CB8AC3E}">
        <p14:creationId xmlns:p14="http://schemas.microsoft.com/office/powerpoint/2010/main" val="21563289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95597"/>
          </a:xfrm>
        </p:spPr>
        <p:txBody>
          <a:bodyPr/>
          <a:lstStyle/>
          <a:p>
            <a:r>
              <a:rPr lang="fi-FI" dirty="0" smtClean="0"/>
              <a:t>Väkivallaton viestintä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89212" y="1648496"/>
            <a:ext cx="8915400" cy="4262726"/>
          </a:xfrm>
        </p:spPr>
        <p:txBody>
          <a:bodyPr>
            <a:noAutofit/>
          </a:bodyPr>
          <a:lstStyle/>
          <a:p>
            <a:r>
              <a:rPr lang="fi-FI" sz="2400" dirty="0" smtClean="0"/>
              <a:t>Toisten ihmisten kunnioittaminen ja arvostaminen</a:t>
            </a:r>
          </a:p>
          <a:p>
            <a:r>
              <a:rPr lang="fi-FI" sz="2400" dirty="0" smtClean="0"/>
              <a:t>Tasa-arvo, oikeudenmukaisuus, ihmisyys</a:t>
            </a:r>
          </a:p>
          <a:p>
            <a:r>
              <a:rPr lang="fi-FI" sz="2400" dirty="0" err="1" smtClean="0"/>
              <a:t>Sosioemotionaaliset</a:t>
            </a:r>
            <a:r>
              <a:rPr lang="fi-FI" sz="2400" dirty="0" smtClean="0"/>
              <a:t> taidot</a:t>
            </a:r>
          </a:p>
          <a:p>
            <a:pPr lvl="1"/>
            <a:r>
              <a:rPr lang="fi-FI" sz="2400" dirty="0" smtClean="0"/>
              <a:t>Tunnetaidot</a:t>
            </a:r>
          </a:p>
          <a:p>
            <a:pPr lvl="1"/>
            <a:r>
              <a:rPr lang="fi-FI" sz="2400" dirty="0" smtClean="0"/>
              <a:t>Sosiaaliset taidot</a:t>
            </a:r>
          </a:p>
          <a:p>
            <a:r>
              <a:rPr lang="fi-FI" sz="2400" dirty="0" smtClean="0"/>
              <a:t>Vuorovaikutustyylit ja niiden tunnistaminen</a:t>
            </a:r>
            <a:endParaRPr lang="fi-FI" sz="2400" dirty="0"/>
          </a:p>
          <a:p>
            <a:r>
              <a:rPr lang="fi-FI" sz="2400" dirty="0" smtClean="0"/>
              <a:t>Aggression hallinta (liikennevalomalli, </a:t>
            </a:r>
            <a:r>
              <a:rPr lang="fi-FI" sz="2400" dirty="0" err="1" smtClean="0"/>
              <a:t>SuTuHaKa</a:t>
            </a:r>
            <a:r>
              <a:rPr lang="fi-FI" sz="2400" dirty="0" smtClean="0"/>
              <a:t>)</a:t>
            </a:r>
          </a:p>
          <a:p>
            <a:r>
              <a:rPr lang="fi-FI" sz="2400" dirty="0" smtClean="0"/>
              <a:t>Empatia</a:t>
            </a:r>
          </a:p>
          <a:p>
            <a:r>
              <a:rPr lang="fi-FI" sz="2400" dirty="0" smtClean="0"/>
              <a:t>Havainto – tunne –tarve -pyyntö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5486315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Aggressio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8382" y="1390918"/>
            <a:ext cx="6345260" cy="5467082"/>
          </a:xfrm>
        </p:spPr>
        <p:txBody>
          <a:bodyPr>
            <a:normAutofit fontScale="25000" lnSpcReduction="20000"/>
          </a:bodyPr>
          <a:lstStyle/>
          <a:p>
            <a:r>
              <a:rPr lang="fi-FI" sz="7200" dirty="0"/>
              <a:t>yhteisnimitys monille haastaville tunteille (esim. ärsyyntyminen, suuttumus, kateus, viha, raivo, kostonhimo) – taustalta voi löytyä mustasukkaisuutta, pelkoa, häpeää tai turvattomuutta</a:t>
            </a:r>
          </a:p>
          <a:p>
            <a:r>
              <a:rPr lang="fi-FI" sz="7200" dirty="0"/>
              <a:t>myös positiivinen voimavara (esim. sisuuntuminen antaa voimaa ryhtyä tekemään erilaisia asioita) </a:t>
            </a:r>
          </a:p>
          <a:p>
            <a:r>
              <a:rPr lang="fi-FI" sz="7200" dirty="0"/>
              <a:t>voi kanavoitua ja purkautua eri tavoin</a:t>
            </a:r>
          </a:p>
          <a:p>
            <a:r>
              <a:rPr lang="fi-FI" sz="7200" b="1" dirty="0"/>
              <a:t>aggressiivisuus:</a:t>
            </a:r>
            <a:r>
              <a:rPr lang="fi-FI" sz="7200" dirty="0"/>
              <a:t> aggression tunne purkautuu väkivallan keinoin</a:t>
            </a:r>
          </a:p>
          <a:p>
            <a:pPr lvl="1"/>
            <a:r>
              <a:rPr lang="fi-FI" sz="7200" dirty="0"/>
              <a:t>kaikki tunteet sallittuja, tunteiden vallassa tehdyt teot tai loukkaavasti sanotut sanat eivät ole</a:t>
            </a:r>
          </a:p>
          <a:p>
            <a:pPr lvl="1"/>
            <a:r>
              <a:rPr lang="fi-FI" sz="7200" dirty="0"/>
              <a:t>hyvin usein terveyttä heikentäviä ja jopa henkeä uhkaavia vakavia seurauksia itselle ja muille</a:t>
            </a:r>
          </a:p>
          <a:p>
            <a:r>
              <a:rPr lang="fi-FI" sz="7200" dirty="0"/>
              <a:t>aggressiivisuutta ja väkivaltaa voidaan </a:t>
            </a:r>
            <a:r>
              <a:rPr lang="fi-FI" sz="7200" u="sng" dirty="0"/>
              <a:t>ennaltaehkäistä</a:t>
            </a:r>
            <a:endParaRPr lang="fi-FI" sz="7200" dirty="0"/>
          </a:p>
          <a:p>
            <a:pPr lvl="1"/>
            <a:r>
              <a:rPr lang="fi-FI" sz="7200" dirty="0"/>
              <a:t>yksilötasolla: sääntöjen kertomista, tunteiden ymmärtämistä ja toimintamallien opettelemista ennen väkivaltaa (kasvatus)</a:t>
            </a:r>
          </a:p>
          <a:p>
            <a:pPr lvl="1"/>
            <a:r>
              <a:rPr lang="fi-FI" sz="7200" dirty="0"/>
              <a:t>esim. liikennevalomalli, SUTUHAKA-malli</a:t>
            </a:r>
          </a:p>
          <a:p>
            <a:pPr lvl="1"/>
            <a:endParaRPr lang="fi-FI" sz="64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8178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ENSIAPU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HÄTÄILMOITUS JA HÄTÄENSIAPU</a:t>
            </a:r>
          </a:p>
          <a:p>
            <a:r>
              <a:rPr lang="fi-FI" dirty="0" smtClean="0"/>
              <a:t>TOIMINTA ONNETTOMUUSTILANTEESSA</a:t>
            </a:r>
          </a:p>
          <a:p>
            <a:r>
              <a:rPr lang="fi-FI" dirty="0" smtClean="0"/>
              <a:t>ELVYTYS</a:t>
            </a:r>
          </a:p>
          <a:p>
            <a:r>
              <a:rPr lang="fi-FI" dirty="0" smtClean="0"/>
              <a:t>TAJUTTOMAN ENSIAPU, SOKKIPOTILAAN ENSIAPU</a:t>
            </a:r>
          </a:p>
          <a:p>
            <a:r>
              <a:rPr lang="fi-FI" dirty="0" smtClean="0"/>
              <a:t>HAAVAN ENSIAPU</a:t>
            </a:r>
          </a:p>
          <a:p>
            <a:r>
              <a:rPr lang="fi-FI" dirty="0" smtClean="0"/>
              <a:t>MURTUMA, REVÄHDYS, SIJOILTAANMENO</a:t>
            </a:r>
          </a:p>
          <a:p>
            <a:r>
              <a:rPr lang="fi-FI" dirty="0" smtClean="0"/>
              <a:t>PALELTUMAT JA PALOVAMMAT</a:t>
            </a:r>
          </a:p>
          <a:p>
            <a:r>
              <a:rPr lang="fi-FI" dirty="0" smtClean="0"/>
              <a:t>AIVOVERENKIERRON HÄIRIÖT</a:t>
            </a:r>
          </a:p>
          <a:p>
            <a:endParaRPr lang="fi-FI" dirty="0"/>
          </a:p>
          <a:p>
            <a:r>
              <a:rPr lang="fi-FI" dirty="0">
                <a:hlinkClick r:id="rId2"/>
              </a:rPr>
              <a:t>https://www.punainenristi.fi/ensiapuohjeet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639773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Hätäilmoitus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>
                <a:effectLst/>
              </a:rPr>
              <a:t>Näin teet hätäilmoituksen </a:t>
            </a:r>
          </a:p>
          <a:p>
            <a:r>
              <a:rPr lang="fi-FI" dirty="0" smtClean="0">
                <a:effectLst/>
              </a:rPr>
              <a:t>Soita hätäpuhelu itse, jos voit. 112</a:t>
            </a:r>
          </a:p>
          <a:p>
            <a:r>
              <a:rPr lang="fi-FI" dirty="0" smtClean="0">
                <a:effectLst/>
              </a:rPr>
              <a:t>Kerro, mitä on tapahtunut. </a:t>
            </a:r>
          </a:p>
          <a:p>
            <a:r>
              <a:rPr lang="fi-FI" dirty="0" smtClean="0">
                <a:effectLst/>
              </a:rPr>
              <a:t>Kerro tarkka osoite ja kunta. </a:t>
            </a:r>
          </a:p>
          <a:p>
            <a:r>
              <a:rPr lang="fi-FI" dirty="0" smtClean="0">
                <a:effectLst/>
              </a:rPr>
              <a:t>Vastaa kysymyksiin. Toimi annettujen ohjeiden mukaisesti. </a:t>
            </a:r>
          </a:p>
          <a:p>
            <a:r>
              <a:rPr lang="fi-FI" dirty="0" smtClean="0">
                <a:effectLst/>
              </a:rPr>
              <a:t>Lopeta puhelu vasta saatuasi luvan. Soita uudelleen, mikäli tilanne muuttuu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3827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Yo –kysymyksiä turvallisuus ja ensiapu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89212" y="1401097"/>
            <a:ext cx="8915400" cy="5014451"/>
          </a:xfrm>
        </p:spPr>
        <p:txBody>
          <a:bodyPr>
            <a:normAutofit/>
          </a:bodyPr>
          <a:lstStyle/>
          <a:p>
            <a:r>
              <a:rPr lang="fi-FI" dirty="0"/>
              <a:t>Työpaikkakiusaaminen K07</a:t>
            </a:r>
          </a:p>
          <a:p>
            <a:r>
              <a:rPr lang="fi-FI" dirty="0"/>
              <a:t>Rockyhtye-työhön liittyvät terveysvaikutukset S07</a:t>
            </a:r>
          </a:p>
          <a:p>
            <a:r>
              <a:rPr lang="fi-FI" dirty="0"/>
              <a:t>Paleltuma- ja palovammat K08</a:t>
            </a:r>
          </a:p>
          <a:p>
            <a:r>
              <a:rPr lang="fi-FI" dirty="0"/>
              <a:t>Koti- ja vapaa-ajantapaturmat S09</a:t>
            </a:r>
          </a:p>
          <a:p>
            <a:r>
              <a:rPr lang="fi-FI" dirty="0"/>
              <a:t>Työergonomia S09</a:t>
            </a:r>
          </a:p>
          <a:p>
            <a:r>
              <a:rPr lang="fi-FI" dirty="0"/>
              <a:t>Perhe- ja lähisuhdeväkivalta K11</a:t>
            </a:r>
          </a:p>
          <a:p>
            <a:r>
              <a:rPr lang="fi-FI" dirty="0"/>
              <a:t>Koulukiusaamisen ehkäisy S11</a:t>
            </a:r>
          </a:p>
          <a:p>
            <a:r>
              <a:rPr lang="fi-FI" dirty="0"/>
              <a:t>Veteen vajonneen ensiapu K11</a:t>
            </a:r>
          </a:p>
          <a:p>
            <a:r>
              <a:rPr lang="fi-FI" dirty="0"/>
              <a:t>Epilepsian ja runsaan verenvuodon ensiapu K13</a:t>
            </a:r>
          </a:p>
          <a:p>
            <a:r>
              <a:rPr lang="fi-FI" dirty="0"/>
              <a:t>Ergonomia K14</a:t>
            </a:r>
          </a:p>
          <a:p>
            <a:r>
              <a:rPr lang="fi-FI" dirty="0"/>
              <a:t>Oppilaiden koettu turvallisuuden tunne kouluympäristössä K14</a:t>
            </a:r>
          </a:p>
        </p:txBody>
      </p:sp>
    </p:spTree>
    <p:extLst>
      <p:ext uri="{BB962C8B-B14F-4D97-AF65-F5344CB8AC3E}">
        <p14:creationId xmlns:p14="http://schemas.microsoft.com/office/powerpoint/2010/main" val="43708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Elvytys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fi-FI" dirty="0"/>
          </a:p>
          <a:p>
            <a:r>
              <a:rPr lang="fi-FI" dirty="0"/>
              <a:t> </a:t>
            </a:r>
            <a:r>
              <a:rPr lang="fi-FI" b="1" dirty="0"/>
              <a:t>1. Saatko henkilön hereille? </a:t>
            </a:r>
            <a:endParaRPr lang="fi-FI" b="1" dirty="0" smtClean="0"/>
          </a:p>
          <a:p>
            <a:endParaRPr lang="fi-FI" dirty="0"/>
          </a:p>
          <a:p>
            <a:r>
              <a:rPr lang="fi-FI" dirty="0"/>
              <a:t> </a:t>
            </a:r>
            <a:r>
              <a:rPr lang="fi-FI" b="1" dirty="0"/>
              <a:t>2. Soita hätänumeroon 112. </a:t>
            </a:r>
            <a:endParaRPr lang="fi-FI" b="1" dirty="0" smtClean="0"/>
          </a:p>
          <a:p>
            <a:endParaRPr lang="fi-FI" dirty="0"/>
          </a:p>
          <a:p>
            <a:r>
              <a:rPr lang="fi-FI" dirty="0"/>
              <a:t> </a:t>
            </a:r>
            <a:r>
              <a:rPr lang="fi-FI" b="1" dirty="0"/>
              <a:t>3. Avaa hengitystie </a:t>
            </a:r>
            <a:endParaRPr lang="fi-FI" b="1" dirty="0" smtClean="0"/>
          </a:p>
          <a:p>
            <a:endParaRPr lang="fi-FI" dirty="0"/>
          </a:p>
          <a:p>
            <a:r>
              <a:rPr lang="fi-FI" dirty="0"/>
              <a:t> </a:t>
            </a:r>
            <a:r>
              <a:rPr lang="fi-FI" b="1" dirty="0"/>
              <a:t>4. Aloita paineluelvytys. </a:t>
            </a:r>
            <a:r>
              <a:rPr lang="fi-FI" b="1" dirty="0" smtClean="0"/>
              <a:t>(muista ote)</a:t>
            </a:r>
          </a:p>
          <a:p>
            <a:endParaRPr lang="fi-FI" dirty="0"/>
          </a:p>
          <a:p>
            <a:r>
              <a:rPr lang="fi-FI" dirty="0"/>
              <a:t> </a:t>
            </a:r>
            <a:r>
              <a:rPr lang="fi-FI" b="1" dirty="0"/>
              <a:t>5. Puhalla 2 kertaa. </a:t>
            </a:r>
            <a:endParaRPr lang="fi-FI" b="1" dirty="0" smtClean="0"/>
          </a:p>
          <a:p>
            <a:endParaRPr lang="fi-FI" dirty="0"/>
          </a:p>
          <a:p>
            <a:r>
              <a:rPr lang="fi-FI" dirty="0"/>
              <a:t> </a:t>
            </a:r>
            <a:r>
              <a:rPr lang="fi-FI" b="1" dirty="0"/>
              <a:t>6. Jatka elvytystä tauotta rytmillä 30:2,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7008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Shokkipotilaan ensiapu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>
                <a:effectLst/>
              </a:rPr>
              <a:t>Aseta autettava lepoon, hänelle hyvään asentoon. </a:t>
            </a:r>
          </a:p>
          <a:p>
            <a:r>
              <a:rPr lang="fi-FI" dirty="0" smtClean="0">
                <a:effectLst/>
              </a:rPr>
              <a:t>Soita hätänumeroon 112. </a:t>
            </a:r>
          </a:p>
          <a:p>
            <a:r>
              <a:rPr lang="fi-FI" dirty="0" smtClean="0">
                <a:effectLst/>
              </a:rPr>
              <a:t>Suojaa kylmältä esimerkiksi huovalla tai takilla ja eristä kylmästä alustasta. </a:t>
            </a:r>
          </a:p>
          <a:p>
            <a:r>
              <a:rPr lang="fi-FI" dirty="0" smtClean="0">
                <a:effectLst/>
              </a:rPr>
              <a:t>Rauhoita. </a:t>
            </a:r>
          </a:p>
          <a:p>
            <a:r>
              <a:rPr lang="fi-FI" dirty="0" smtClean="0">
                <a:effectLst/>
              </a:rPr>
              <a:t>Älä tarjoa syötävää tai juotavaa. </a:t>
            </a:r>
          </a:p>
          <a:p>
            <a:r>
              <a:rPr lang="fi-FI" dirty="0" smtClean="0">
                <a:effectLst/>
              </a:rPr>
              <a:t>Seuraa hengitystä ja verenkiertoa. Anna tarvittaessa muu oireenmukainen ensiapu.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8329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Pienen palovamman ensiapu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>
                <a:effectLst/>
              </a:rPr>
              <a:t>Palovammaa jäähdytetään mahdollisimman pian viileällä vedellä 15–20 minuutin ajan.</a:t>
            </a:r>
          </a:p>
          <a:p>
            <a:r>
              <a:rPr lang="fi-FI" dirty="0" smtClean="0">
                <a:effectLst/>
              </a:rPr>
              <a:t> Rakkuloita ei saa puhkaista. </a:t>
            </a:r>
          </a:p>
          <a:p>
            <a:r>
              <a:rPr lang="fi-FI" dirty="0" smtClean="0">
                <a:effectLst/>
              </a:rPr>
              <a:t>Palovamman voi peittää puhtaalla suojasiteellä tai palovammojen hoitoon tarkoitetulla erikoissiteellä.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9442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Murtuman ensiapu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•Yläraajan murtumassa autettava voi itse tukea kipeää raajaansa kehoaan vasten tai tue käsi liikkumattomaksi esimerkiksi kolmioliinalla. Kylkiluiden murtumassa voit tukea rintakehää käsin tai tukisiteellä.   </a:t>
            </a:r>
          </a:p>
          <a:p>
            <a:r>
              <a:rPr lang="fi-FI" dirty="0" smtClean="0"/>
              <a:t>•Mikäli jalassa on murtuma, sitä ei ole syytä lastoittaa, mikäli apu saapuu kohtuuajassa. Autettavan tulee välttää jalan liikuttamista ja painon asettamista kipeälle jalalle.</a:t>
            </a:r>
          </a:p>
          <a:p>
            <a:r>
              <a:rPr lang="fi-FI" dirty="0" smtClean="0"/>
              <a:t>•Jos loukkaantunutta on välttämätöntä liikuttaa, alaraajan murtuman tukemiseen voi käyttää toista jalkaa tai muuta tilapäisvälinettä, kuten esimerkiksi tukevaa lautaa tai keppiä.</a:t>
            </a:r>
          </a:p>
          <a:p>
            <a:r>
              <a:rPr lang="fi-FI" dirty="0" smtClean="0"/>
              <a:t>•Jos epäilet selkärangan murtumaa, liikuta loukkaantunutta vain, jos se on hengen pelastamisen kannalta välttämätöntä.   </a:t>
            </a:r>
          </a:p>
        </p:txBody>
      </p:sp>
    </p:spTree>
    <p:extLst>
      <p:ext uri="{BB962C8B-B14F-4D97-AF65-F5344CB8AC3E}">
        <p14:creationId xmlns:p14="http://schemas.microsoft.com/office/powerpoint/2010/main" val="150190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Haavan ensiapu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>
                <a:effectLst/>
              </a:rPr>
              <a:t>Tyrehdytä mahdollinen verenvuoto. </a:t>
            </a:r>
          </a:p>
          <a:p>
            <a:r>
              <a:rPr lang="fi-FI" dirty="0" smtClean="0">
                <a:effectLst/>
              </a:rPr>
              <a:t>Puhdista haavasta lika juoksevan, viileän veden alla. </a:t>
            </a:r>
          </a:p>
          <a:p>
            <a:r>
              <a:rPr lang="fi-FI" dirty="0" smtClean="0">
                <a:effectLst/>
              </a:rPr>
              <a:t>Sulje pienen viiltohaavan reunat vastakkain haavateipillä. Peitä haava suojasidoksella. </a:t>
            </a:r>
          </a:p>
          <a:p>
            <a:r>
              <a:rPr lang="fi-FI" dirty="0" smtClean="0">
                <a:effectLst/>
              </a:rPr>
              <a:t>Hakeudu tarvittaessa hoitoon. </a:t>
            </a:r>
          </a:p>
          <a:p>
            <a:r>
              <a:rPr lang="fi-FI" dirty="0" smtClean="0">
                <a:effectLst/>
              </a:rPr>
              <a:t>Tarkista, että tetanus- eli jäykkäkouristusrokote on voimassa.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9135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Aivoverenkierron häiriö ja ensiapu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>
                <a:effectLst/>
              </a:rPr>
              <a:t>Oireiden tunnistaminen ja varhainen hoitoon hakeutuminen on tärkeää. </a:t>
            </a:r>
          </a:p>
          <a:p>
            <a:r>
              <a:rPr lang="fi-FI" dirty="0" smtClean="0">
                <a:effectLst/>
              </a:rPr>
              <a:t>Oireina voi olla </a:t>
            </a:r>
            <a:r>
              <a:rPr lang="fi-FI" dirty="0" err="1" smtClean="0">
                <a:effectLst/>
              </a:rPr>
              <a:t>Toispuoleinen</a:t>
            </a:r>
            <a:r>
              <a:rPr lang="fi-FI" dirty="0" smtClean="0">
                <a:effectLst/>
              </a:rPr>
              <a:t> jalan tai käden voimattomuus ja tunnottomuus. </a:t>
            </a:r>
          </a:p>
          <a:p>
            <a:r>
              <a:rPr lang="fi-FI" dirty="0" smtClean="0">
                <a:effectLst/>
              </a:rPr>
              <a:t>Vaikeutunut puhe- ja näkökyky. Huimaus, pahoinvointi, nielemisvaikeudet ja päänsärky. Tajunnan tason muutokset. </a:t>
            </a:r>
          </a:p>
          <a:p>
            <a:r>
              <a:rPr lang="fi-FI" dirty="0" smtClean="0">
                <a:effectLst/>
              </a:rPr>
              <a:t>Ensiapu: Tunnista oireet. Soita heti hätänumeroon 112. Rauhoita autettavaa ja aseta hänet lepoon. Jos autettava menettää tajuntansa, mutta hän hengittää normaalisti, aseta hänet kylkiasentoon. Jos autettava menee elottomaksi, aloita painelu-puhalluselvytys, rytmillä 30 painelua ja 2 puhallusta.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439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Yo-tehtävä syksy 2009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89212" y="1674254"/>
            <a:ext cx="8915400" cy="4236968"/>
          </a:xfrm>
        </p:spPr>
        <p:txBody>
          <a:bodyPr>
            <a:noAutofit/>
          </a:bodyPr>
          <a:lstStyle/>
          <a:p>
            <a:r>
              <a:rPr lang="fi-FI" sz="2800" dirty="0" smtClean="0"/>
              <a:t>Suomessa sattuu vuosittain yli miljoona jonkinasteisen vamman aiheuttavaa tapaturmaa. Näistä jopa useampi kuin neljä viidestä on koti- ja vapaa-ajantapaturmia. Koti- ja vapaa-ajan tapaturmien arvioidaan aiheuttavan Suomessa vuositasolla neljän miljardin euron kustannukset (Koti- ja vapaa-ajan tapaturmat, Tilastokatsaus 2007). Kuvaile erilaisia kotona tapahtuvia tapaturmia ja niiden ennaltaehkäisyä.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57144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Yo tehtävä syksy 2007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3600" dirty="0"/>
              <a:t>Suomessa on tuhansia rockbändejä. Pohdi minkälaisia terveysvaikutuksia </a:t>
            </a:r>
            <a:r>
              <a:rPr lang="fi-FI" sz="3600" dirty="0" smtClean="0"/>
              <a:t>tähän harrastukseen </a:t>
            </a:r>
            <a:r>
              <a:rPr lang="fi-FI" sz="3600" dirty="0"/>
              <a:t>tai työhön voi liittyä</a:t>
            </a:r>
            <a:r>
              <a:rPr lang="fi-FI" sz="3600" dirty="0" smtClean="0"/>
              <a:t>.</a:t>
            </a:r>
          </a:p>
          <a:p>
            <a:r>
              <a:rPr lang="fi-FI" sz="3600" dirty="0" smtClean="0">
                <a:hlinkClick r:id="rId2"/>
              </a:rPr>
              <a:t>Pisteytys</a:t>
            </a: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425572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Yo syksy 2016 - Ensiapu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2800" dirty="0"/>
              <a:t>Olet laskettelemassa. Puolivälissä rinnettä huomaat kaksi nuorta lumilautailijaa </a:t>
            </a:r>
            <a:r>
              <a:rPr lang="fi-FI" sz="2800" dirty="0" smtClean="0"/>
              <a:t>makaamassa </a:t>
            </a:r>
            <a:r>
              <a:rPr lang="fi-FI" sz="2800" dirty="0"/>
              <a:t>liikkumattomana maassa. Toinen heistä makaa selällään, häneltä on lentänyt kypärä </a:t>
            </a:r>
            <a:r>
              <a:rPr lang="fi-FI" sz="2800" dirty="0" smtClean="0"/>
              <a:t>pois päästä</a:t>
            </a:r>
            <a:r>
              <a:rPr lang="fi-FI" sz="2800" dirty="0"/>
              <a:t>, eikä hän reagoi puheeseen. Toisella jalka on vääntynyt reiden kohdalta </a:t>
            </a:r>
            <a:r>
              <a:rPr lang="fi-FI" sz="2800" dirty="0" smtClean="0"/>
              <a:t>luonnottomaan </a:t>
            </a:r>
            <a:r>
              <a:rPr lang="fi-FI" sz="2800" dirty="0"/>
              <a:t>asentoon, hän valittaa kipua ja hengitys on tiheää. Miten toimit? Perustele vastauksesi.</a:t>
            </a:r>
          </a:p>
        </p:txBody>
      </p:sp>
    </p:spTree>
    <p:extLst>
      <p:ext uri="{BB962C8B-B14F-4D97-AF65-F5344CB8AC3E}">
        <p14:creationId xmlns:p14="http://schemas.microsoft.com/office/powerpoint/2010/main" val="39139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EA-pisteytys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89212" y="1326524"/>
            <a:ext cx="8915400" cy="45846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2000" b="1" dirty="0"/>
              <a:t>3 pistettä</a:t>
            </a:r>
          </a:p>
          <a:p>
            <a:pPr marL="0" indent="0">
              <a:buNone/>
            </a:pPr>
            <a:r>
              <a:rPr lang="fi-FI" sz="2000" dirty="0"/>
              <a:t>Vastauksessa kuvataan perustellen, missä järjestyksessä uhreja on ryhdyttävä </a:t>
            </a:r>
            <a:r>
              <a:rPr lang="fi-FI" sz="2000" dirty="0" smtClean="0"/>
              <a:t>auttamaan sekä </a:t>
            </a:r>
            <a:r>
              <a:rPr lang="fi-FI" sz="2000" dirty="0"/>
              <a:t>soittaminen hätänumeroon. Vastauksessa on kuvattu tajuttoman henkilön </a:t>
            </a:r>
            <a:r>
              <a:rPr lang="fi-FI" sz="2000" dirty="0" smtClean="0"/>
              <a:t>ensiavusta kolme </a:t>
            </a:r>
            <a:r>
              <a:rPr lang="fi-FI" sz="2000" dirty="0"/>
              <a:t>asiaa (hengityksen turvaaminen, kylkiasento, mahdollinen niskavamma ja </a:t>
            </a:r>
            <a:r>
              <a:rPr lang="fi-FI" sz="2000" dirty="0" smtClean="0"/>
              <a:t>painelu-puhalluselvytys</a:t>
            </a:r>
            <a:r>
              <a:rPr lang="fi-FI" sz="2000" dirty="0"/>
              <a:t>) sekä jalkavamman ja siitä johtuvan mahdollisen sokin ensiapu </a:t>
            </a:r>
            <a:r>
              <a:rPr lang="fi-FI" sz="2000" dirty="0" smtClean="0"/>
              <a:t>pääpiirteissään.</a:t>
            </a:r>
            <a:endParaRPr lang="fi-FI" sz="2000" dirty="0"/>
          </a:p>
          <a:p>
            <a:pPr marL="0" indent="0">
              <a:buNone/>
            </a:pPr>
            <a:r>
              <a:rPr lang="fi-FI" sz="2000" b="1" dirty="0"/>
              <a:t>5 </a:t>
            </a:r>
            <a:r>
              <a:rPr lang="fi-FI" sz="2000" b="1" dirty="0" smtClean="0"/>
              <a:t>pistettä</a:t>
            </a:r>
            <a:endParaRPr lang="fi-FI" sz="2000" b="1" dirty="0"/>
          </a:p>
          <a:p>
            <a:pPr marL="0" indent="0">
              <a:buNone/>
            </a:pPr>
            <a:r>
              <a:rPr lang="fi-FI" sz="2000" dirty="0"/>
              <a:t>Vastauksessa on kuvattu kattavasti tajuttoman henkilön ensiapu ja jalkavamman ja siitä </a:t>
            </a:r>
            <a:r>
              <a:rPr lang="fi-FI" sz="2000" dirty="0" smtClean="0"/>
              <a:t>johtuvan </a:t>
            </a:r>
            <a:r>
              <a:rPr lang="fi-FI" sz="2000" dirty="0"/>
              <a:t>mahdollisen sokin ensiapu. 6 pisteen vastaus on seikkaperäinen ja perusteleva</a:t>
            </a:r>
            <a:r>
              <a:rPr lang="fi-FI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287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32656"/>
            <a:ext cx="8229600" cy="922114"/>
          </a:xfrm>
        </p:spPr>
        <p:txBody>
          <a:bodyPr>
            <a:normAutofit/>
          </a:bodyPr>
          <a:lstStyle/>
          <a:p>
            <a:r>
              <a:rPr lang="fi-FI" b="1" dirty="0" smtClean="0"/>
              <a:t>Turvallisuus</a:t>
            </a:r>
            <a:endParaRPr lang="fi-FI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81200" y="1484784"/>
            <a:ext cx="8229600" cy="5040560"/>
          </a:xfrm>
        </p:spPr>
        <p:txBody>
          <a:bodyPr>
            <a:normAutofit fontScale="77500" lnSpcReduction="20000"/>
          </a:bodyPr>
          <a:lstStyle/>
          <a:p>
            <a:r>
              <a:rPr lang="fi-FI" sz="2900" b="1" dirty="0"/>
              <a:t>ihmisoikeus</a:t>
            </a:r>
            <a:r>
              <a:rPr lang="fi-FI" sz="2900" dirty="0"/>
              <a:t>, joka Suomen perustuslain mukaan kuuluu kaikille</a:t>
            </a:r>
          </a:p>
          <a:p>
            <a:r>
              <a:rPr lang="fi-FI" sz="2900" dirty="0"/>
              <a:t>yksi keskeisimmistä </a:t>
            </a:r>
            <a:r>
              <a:rPr lang="fi-FI" sz="2900" b="1" dirty="0"/>
              <a:t>perustarpeista</a:t>
            </a:r>
            <a:r>
              <a:rPr lang="fi-FI" sz="2900" dirty="0"/>
              <a:t>  </a:t>
            </a:r>
          </a:p>
          <a:p>
            <a:endParaRPr lang="fi-FI" sz="2900" b="1" dirty="0"/>
          </a:p>
          <a:p>
            <a:r>
              <a:rPr lang="fi-FI" sz="2900" b="1" dirty="0"/>
              <a:t>subjektiivinen turvallisuus </a:t>
            </a:r>
            <a:r>
              <a:rPr lang="fi-FI" sz="2900" dirty="0"/>
              <a:t>= kokemus turvallisuuden tunteesta  </a:t>
            </a:r>
          </a:p>
          <a:p>
            <a:pPr lvl="1"/>
            <a:r>
              <a:rPr lang="fi-FI" sz="2500" dirty="0"/>
              <a:t>yksilöllinen</a:t>
            </a:r>
          </a:p>
          <a:p>
            <a:pPr lvl="1"/>
            <a:r>
              <a:rPr lang="fi-FI" sz="2500" dirty="0"/>
              <a:t>vaikuttaa mm. elämäntilanne, omat ja toisten ihmisten kokemukset ja käsitys omista vaikutusmahdollisuuksista</a:t>
            </a:r>
          </a:p>
          <a:p>
            <a:pPr lvl="1"/>
            <a:r>
              <a:rPr lang="fi-FI" sz="2500" dirty="0"/>
              <a:t>voi vaihdella nopeasti</a:t>
            </a:r>
          </a:p>
          <a:p>
            <a:r>
              <a:rPr lang="fi-FI" sz="2900" b="1" dirty="0"/>
              <a:t>objektiivinen turvallisuus</a:t>
            </a:r>
            <a:r>
              <a:rPr lang="fi-FI" sz="2900" dirty="0"/>
              <a:t> = mitattu turvallisuuden tilanne </a:t>
            </a:r>
          </a:p>
          <a:p>
            <a:pPr lvl="1"/>
            <a:r>
              <a:rPr lang="fi-FI" sz="2500" dirty="0"/>
              <a:t>esim. liikenneonnettomuuksien tai rikosten määrä jollakin alueella</a:t>
            </a:r>
          </a:p>
          <a:p>
            <a:pPr lvl="1"/>
            <a:r>
              <a:rPr lang="fi-FI" sz="2500" dirty="0"/>
              <a:t>kuvaa tiettyä osaa ympäristön turvallisuudesta</a:t>
            </a:r>
          </a:p>
          <a:p>
            <a:endParaRPr lang="fi-FI" dirty="0"/>
          </a:p>
          <a:p>
            <a:pPr marL="40005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68705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Etiikka ja yo-vastaus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Mieti eettisiä tilanteita seuraavien kysymysten kautta… </a:t>
            </a:r>
          </a:p>
          <a:p>
            <a:r>
              <a:rPr lang="fi-FI" dirty="0"/>
              <a:t>-keitä asia koskettaa, osapuolet, yksilö, toinen osapuoli, läheiset, tukijat (sponsorit), mallit? tunteet ja tarpeet?</a:t>
            </a:r>
          </a:p>
          <a:p>
            <a:r>
              <a:rPr lang="fi-FI" dirty="0"/>
              <a:t>- oikein vai väärin , kiellettyä vai sallittua, hyväksyttävää vai tuomittavaa? laki, normit, arvot?</a:t>
            </a:r>
          </a:p>
          <a:p>
            <a:r>
              <a:rPr lang="fi-FI" dirty="0"/>
              <a:t>-mikä on oikeudenmukaista?</a:t>
            </a:r>
          </a:p>
          <a:p>
            <a:r>
              <a:rPr lang="fi-FI" dirty="0"/>
              <a:t>- mitä seurauksia (kenellekin osapuolille)?</a:t>
            </a:r>
          </a:p>
          <a:p>
            <a:r>
              <a:rPr lang="fi-FI" dirty="0"/>
              <a:t>-kuka hyötyy, kenelle haittaa?</a:t>
            </a:r>
          </a:p>
          <a:p>
            <a:r>
              <a:rPr lang="fi-FI" dirty="0"/>
              <a:t>-Miten on aiemmin tehty? johdonmukaisuus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253804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Etiikan teorioita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Oikeudenmukaisuuden etiikka</a:t>
            </a:r>
          </a:p>
          <a:p>
            <a:r>
              <a:rPr lang="fi-FI" dirty="0"/>
              <a:t>Välittämisen etiikka</a:t>
            </a:r>
          </a:p>
          <a:p>
            <a:r>
              <a:rPr lang="fi-FI" dirty="0"/>
              <a:t>Seurausetiikka  </a:t>
            </a:r>
            <a:r>
              <a:rPr lang="fi-FI" dirty="0" smtClean="0"/>
              <a:t>(utilitarismi – hyöty)</a:t>
            </a:r>
            <a:endParaRPr lang="fi-FI" dirty="0"/>
          </a:p>
          <a:p>
            <a:r>
              <a:rPr lang="fi-FI" dirty="0"/>
              <a:t>Hyve-etiikka</a:t>
            </a:r>
          </a:p>
          <a:p>
            <a:r>
              <a:rPr lang="fi-FI" dirty="0"/>
              <a:t>Velvollisuusetiikka</a:t>
            </a:r>
          </a:p>
        </p:txBody>
      </p:sp>
    </p:spTree>
    <p:extLst>
      <p:ext uri="{BB962C8B-B14F-4D97-AF65-F5344CB8AC3E}">
        <p14:creationId xmlns:p14="http://schemas.microsoft.com/office/powerpoint/2010/main" val="40691049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Eettisen ajattelun askeleet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fi-FI" dirty="0" smtClean="0"/>
              <a:t>Havaitse – havaitse eettiset tilanteet</a:t>
            </a:r>
          </a:p>
          <a:p>
            <a:pPr marL="514350" indent="-514350">
              <a:buAutoNum type="arabicPeriod"/>
            </a:pPr>
            <a:r>
              <a:rPr lang="fi-FI" dirty="0" smtClean="0"/>
              <a:t>Tunnista – kaikki tilanteet osapuolet (oikeudet, velvollisuudet, tunteet, tarpeet)</a:t>
            </a:r>
          </a:p>
          <a:p>
            <a:pPr marL="514350" indent="-514350">
              <a:buAutoNum type="arabicPeriod"/>
            </a:pPr>
            <a:r>
              <a:rPr lang="fi-FI" dirty="0" smtClean="0"/>
              <a:t>Pohdi – ratkaisuja ja eri toimintatapoja eri näkökulmista (lait, oikeudenmukaisuus, välittäminen, johdonmukaisuus)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78833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" name="TextShape 1"/>
          <p:cNvSpPr txBox="1"/>
          <p:nvPr/>
        </p:nvSpPr>
        <p:spPr>
          <a:xfrm>
            <a:off x="1980740" y="522211"/>
            <a:ext cx="8229627" cy="647292"/>
          </a:xfrm>
          <a:prstGeom prst="rect">
            <a:avLst/>
          </a:prstGeom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</a:pPr>
            <a:r>
              <a:rPr lang="fi-FI" sz="4245" b="1">
                <a:solidFill>
                  <a:srgbClr val="000080"/>
                </a:solidFill>
                <a:latin typeface="Arial"/>
              </a:rPr>
              <a:t>Turvallisuus</a:t>
            </a:r>
            <a:endParaRPr sz="1633"/>
          </a:p>
        </p:txBody>
      </p:sp>
      <p:sp>
        <p:nvSpPr>
          <p:cNvPr id="950" name="TextShape 2"/>
          <p:cNvSpPr txBox="1"/>
          <p:nvPr/>
        </p:nvSpPr>
        <p:spPr>
          <a:xfrm>
            <a:off x="1262130" y="729592"/>
            <a:ext cx="8948237" cy="6275340"/>
          </a:xfrm>
          <a:prstGeom prst="rect">
            <a:avLst/>
          </a:prstGeom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endParaRPr sz="1633" dirty="0"/>
          </a:p>
          <a:p>
            <a:pPr>
              <a:lnSpc>
                <a:spcPct val="100000"/>
              </a:lnSpc>
            </a:pPr>
            <a:r>
              <a:rPr lang="fi-FI" sz="2177" b="1" dirty="0" smtClean="0">
                <a:solidFill>
                  <a:srgbClr val="000000"/>
                </a:solidFill>
                <a:latin typeface="Comic Sans MS"/>
              </a:rPr>
              <a:t>Suomessa  </a:t>
            </a:r>
            <a:r>
              <a:rPr lang="fi-FI" sz="2177" b="1" dirty="0">
                <a:solidFill>
                  <a:srgbClr val="000000"/>
                </a:solidFill>
                <a:latin typeface="Comic Sans MS"/>
              </a:rPr>
              <a:t>ihmisten turvallisuutta takaavat erilaiset järjestelmät</a:t>
            </a:r>
            <a:r>
              <a:rPr lang="fi-FI" sz="2177" dirty="0">
                <a:solidFill>
                  <a:srgbClr val="000000"/>
                </a:solidFill>
                <a:latin typeface="Comic Sans MS"/>
              </a:rPr>
              <a:t> </a:t>
            </a:r>
            <a:endParaRPr lang="fi-FI" sz="2177" dirty="0" smtClean="0">
              <a:solidFill>
                <a:srgbClr val="000000"/>
              </a:solidFill>
              <a:latin typeface="Comic Sans MS"/>
            </a:endParaRPr>
          </a:p>
          <a:p>
            <a:pPr>
              <a:lnSpc>
                <a:spcPct val="100000"/>
              </a:lnSpc>
            </a:pPr>
            <a:r>
              <a:rPr lang="fi-FI" sz="2177" dirty="0" smtClean="0">
                <a:solidFill>
                  <a:srgbClr val="000000"/>
                </a:solidFill>
                <a:latin typeface="Comic Sans MS"/>
              </a:rPr>
              <a:t>–ministeriöt</a:t>
            </a:r>
            <a:r>
              <a:rPr lang="fi-FI" sz="2177" dirty="0">
                <a:solidFill>
                  <a:srgbClr val="000000"/>
                </a:solidFill>
                <a:latin typeface="Comic Sans MS"/>
              </a:rPr>
              <a:t>, </a:t>
            </a:r>
            <a:endParaRPr lang="fi-FI" sz="2177" dirty="0" smtClean="0">
              <a:solidFill>
                <a:srgbClr val="000000"/>
              </a:solidFill>
              <a:latin typeface="Comic Sans MS"/>
            </a:endParaRPr>
          </a:p>
          <a:p>
            <a:pPr>
              <a:lnSpc>
                <a:spcPct val="100000"/>
              </a:lnSpc>
            </a:pPr>
            <a:r>
              <a:rPr lang="fi-FI" sz="2177" dirty="0">
                <a:solidFill>
                  <a:srgbClr val="000000"/>
                </a:solidFill>
                <a:latin typeface="Comic Sans MS"/>
              </a:rPr>
              <a:t>-</a:t>
            </a:r>
            <a:r>
              <a:rPr lang="fi-FI" sz="2177" dirty="0" smtClean="0">
                <a:solidFill>
                  <a:srgbClr val="000000"/>
                </a:solidFill>
                <a:latin typeface="Comic Sans MS"/>
              </a:rPr>
              <a:t>oikeusturva</a:t>
            </a:r>
            <a:r>
              <a:rPr lang="fi-FI" sz="2177" dirty="0">
                <a:solidFill>
                  <a:srgbClr val="000000"/>
                </a:solidFill>
                <a:latin typeface="Comic Sans MS"/>
              </a:rPr>
              <a:t>, </a:t>
            </a:r>
            <a:endParaRPr lang="fi-FI" sz="2177" dirty="0" smtClean="0">
              <a:solidFill>
                <a:srgbClr val="000000"/>
              </a:solidFill>
              <a:latin typeface="Comic Sans MS"/>
            </a:endParaRPr>
          </a:p>
          <a:p>
            <a:pPr>
              <a:lnSpc>
                <a:spcPct val="100000"/>
              </a:lnSpc>
            </a:pPr>
            <a:r>
              <a:rPr lang="fi-FI" sz="2177" dirty="0">
                <a:solidFill>
                  <a:srgbClr val="000000"/>
                </a:solidFill>
                <a:latin typeface="Comic Sans MS"/>
              </a:rPr>
              <a:t>-</a:t>
            </a:r>
            <a:r>
              <a:rPr lang="fi-FI" sz="2177" dirty="0" smtClean="0">
                <a:solidFill>
                  <a:srgbClr val="000000"/>
                </a:solidFill>
                <a:latin typeface="Comic Sans MS"/>
              </a:rPr>
              <a:t>sosiaalijärjestelmä</a:t>
            </a:r>
            <a:r>
              <a:rPr lang="fi-FI" sz="2177" dirty="0">
                <a:solidFill>
                  <a:srgbClr val="000000"/>
                </a:solidFill>
                <a:latin typeface="Comic Sans MS"/>
              </a:rPr>
              <a:t>, </a:t>
            </a:r>
            <a:endParaRPr lang="fi-FI" sz="2177" dirty="0" smtClean="0">
              <a:solidFill>
                <a:srgbClr val="000000"/>
              </a:solidFill>
              <a:latin typeface="Comic Sans MS"/>
            </a:endParaRPr>
          </a:p>
          <a:p>
            <a:pPr>
              <a:lnSpc>
                <a:spcPct val="100000"/>
              </a:lnSpc>
            </a:pPr>
            <a:r>
              <a:rPr lang="fi-FI" sz="2177" dirty="0">
                <a:solidFill>
                  <a:srgbClr val="000000"/>
                </a:solidFill>
                <a:latin typeface="Comic Sans MS"/>
              </a:rPr>
              <a:t>-</a:t>
            </a:r>
            <a:r>
              <a:rPr lang="fi-FI" sz="2177" dirty="0" smtClean="0">
                <a:solidFill>
                  <a:srgbClr val="000000"/>
                </a:solidFill>
                <a:latin typeface="Comic Sans MS"/>
              </a:rPr>
              <a:t>kansanterveyspalvelut</a:t>
            </a:r>
            <a:r>
              <a:rPr lang="fi-FI" sz="2177" dirty="0">
                <a:solidFill>
                  <a:srgbClr val="000000"/>
                </a:solidFill>
                <a:latin typeface="Comic Sans MS"/>
              </a:rPr>
              <a:t>, </a:t>
            </a:r>
            <a:endParaRPr lang="fi-FI" sz="2177" dirty="0" smtClean="0">
              <a:solidFill>
                <a:srgbClr val="000000"/>
              </a:solidFill>
              <a:latin typeface="Comic Sans MS"/>
            </a:endParaRPr>
          </a:p>
          <a:p>
            <a:pPr>
              <a:lnSpc>
                <a:spcPct val="100000"/>
              </a:lnSpc>
            </a:pPr>
            <a:r>
              <a:rPr lang="fi-FI" sz="2177" dirty="0">
                <a:solidFill>
                  <a:srgbClr val="000000"/>
                </a:solidFill>
                <a:latin typeface="Comic Sans MS"/>
              </a:rPr>
              <a:t>-</a:t>
            </a:r>
            <a:r>
              <a:rPr lang="fi-FI" sz="2177" dirty="0" smtClean="0">
                <a:solidFill>
                  <a:srgbClr val="000000"/>
                </a:solidFill>
                <a:latin typeface="Comic Sans MS"/>
              </a:rPr>
              <a:t>palo- </a:t>
            </a:r>
            <a:r>
              <a:rPr lang="fi-FI" sz="2177" dirty="0">
                <a:solidFill>
                  <a:srgbClr val="000000"/>
                </a:solidFill>
                <a:latin typeface="Comic Sans MS"/>
              </a:rPr>
              <a:t>ja pelastusturva, </a:t>
            </a:r>
            <a:endParaRPr lang="fi-FI" sz="2177" dirty="0" smtClean="0">
              <a:solidFill>
                <a:srgbClr val="000000"/>
              </a:solidFill>
              <a:latin typeface="Comic Sans MS"/>
            </a:endParaRPr>
          </a:p>
          <a:p>
            <a:pPr>
              <a:lnSpc>
                <a:spcPct val="100000"/>
              </a:lnSpc>
            </a:pPr>
            <a:r>
              <a:rPr lang="fi-FI" sz="2177" dirty="0">
                <a:solidFill>
                  <a:srgbClr val="000000"/>
                </a:solidFill>
                <a:latin typeface="Comic Sans MS"/>
              </a:rPr>
              <a:t>-</a:t>
            </a:r>
            <a:r>
              <a:rPr lang="fi-FI" sz="2177" dirty="0" smtClean="0">
                <a:solidFill>
                  <a:srgbClr val="000000"/>
                </a:solidFill>
                <a:latin typeface="Comic Sans MS"/>
              </a:rPr>
              <a:t>poliisi </a:t>
            </a:r>
            <a:r>
              <a:rPr lang="fi-FI" sz="2177" dirty="0">
                <a:solidFill>
                  <a:srgbClr val="000000"/>
                </a:solidFill>
                <a:latin typeface="Comic Sans MS"/>
              </a:rPr>
              <a:t>ja puolustusvoimat</a:t>
            </a:r>
            <a:endParaRPr sz="1633" dirty="0"/>
          </a:p>
          <a:p>
            <a:pPr>
              <a:lnSpc>
                <a:spcPct val="100000"/>
              </a:lnSpc>
            </a:pPr>
            <a:endParaRPr sz="1633" dirty="0"/>
          </a:p>
          <a:p>
            <a:pPr>
              <a:lnSpc>
                <a:spcPct val="100000"/>
              </a:lnSpc>
            </a:pPr>
            <a:r>
              <a:rPr lang="fi-FI" sz="2177" b="1" dirty="0">
                <a:solidFill>
                  <a:srgbClr val="000000"/>
                </a:solidFill>
                <a:latin typeface="Comic Sans MS"/>
              </a:rPr>
              <a:t>Turvallisuuden uhkatekijöitä:</a:t>
            </a:r>
            <a:endParaRPr sz="1633" b="1" dirty="0"/>
          </a:p>
          <a:p>
            <a:pPr>
              <a:lnSpc>
                <a:spcPct val="100000"/>
              </a:lnSpc>
            </a:pPr>
            <a:r>
              <a:rPr lang="fi-FI" sz="2177" dirty="0">
                <a:solidFill>
                  <a:srgbClr val="000000"/>
                </a:solidFill>
                <a:latin typeface="Comic Sans MS"/>
              </a:rPr>
              <a:t>	-tapaturmat (liikenne, työ, liikunta)</a:t>
            </a:r>
            <a:endParaRPr sz="1633" dirty="0"/>
          </a:p>
          <a:p>
            <a:pPr>
              <a:lnSpc>
                <a:spcPct val="100000"/>
              </a:lnSpc>
            </a:pPr>
            <a:r>
              <a:rPr lang="fi-FI" sz="2177" dirty="0">
                <a:solidFill>
                  <a:srgbClr val="000000"/>
                </a:solidFill>
                <a:latin typeface="Comic Sans MS"/>
              </a:rPr>
              <a:t>	-väkivalta ja alkoholi</a:t>
            </a:r>
            <a:endParaRPr sz="1633" dirty="0"/>
          </a:p>
          <a:p>
            <a:pPr>
              <a:lnSpc>
                <a:spcPct val="100000"/>
              </a:lnSpc>
            </a:pPr>
            <a:r>
              <a:rPr lang="fi-FI" sz="2177" dirty="0">
                <a:solidFill>
                  <a:srgbClr val="000000"/>
                </a:solidFill>
                <a:latin typeface="Comic Sans MS"/>
              </a:rPr>
              <a:t>	-</a:t>
            </a:r>
            <a:r>
              <a:rPr lang="fi-FI" sz="2177" dirty="0" smtClean="0">
                <a:solidFill>
                  <a:srgbClr val="000000"/>
                </a:solidFill>
                <a:latin typeface="Comic Sans MS"/>
              </a:rPr>
              <a:t>luonnonilmiöt, tulipalot</a:t>
            </a:r>
            <a:endParaRPr sz="1633" dirty="0"/>
          </a:p>
          <a:p>
            <a:pPr>
              <a:lnSpc>
                <a:spcPct val="100000"/>
              </a:lnSpc>
            </a:pPr>
            <a:r>
              <a:rPr lang="fi-FI" sz="2177" dirty="0">
                <a:solidFill>
                  <a:srgbClr val="000000"/>
                </a:solidFill>
                <a:latin typeface="Comic Sans MS"/>
              </a:rPr>
              <a:t>	-media ja viihde (tv, net, pelit: mallit ja mielikuvat)</a:t>
            </a:r>
            <a:endParaRPr sz="1633" dirty="0"/>
          </a:p>
          <a:p>
            <a:pPr>
              <a:lnSpc>
                <a:spcPct val="100000"/>
              </a:lnSpc>
            </a:pPr>
            <a:r>
              <a:rPr lang="fi-FI" sz="2177" dirty="0">
                <a:solidFill>
                  <a:srgbClr val="000000"/>
                </a:solidFill>
                <a:latin typeface="Comic Sans MS"/>
              </a:rPr>
              <a:t>	-tietoturvallisuus (yksityisyyssuoja, potilastiedot)</a:t>
            </a:r>
            <a:endParaRPr sz="1633" dirty="0"/>
          </a:p>
          <a:p>
            <a:pPr>
              <a:lnSpc>
                <a:spcPct val="100000"/>
              </a:lnSpc>
            </a:pPr>
            <a:endParaRPr sz="1633" dirty="0"/>
          </a:p>
        </p:txBody>
      </p:sp>
    </p:spTree>
    <p:extLst>
      <p:ext uri="{BB962C8B-B14F-4D97-AF65-F5344CB8AC3E}">
        <p14:creationId xmlns:p14="http://schemas.microsoft.com/office/powerpoint/2010/main" val="1611748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60648"/>
            <a:ext cx="8229600" cy="994122"/>
          </a:xfrm>
        </p:spPr>
        <p:txBody>
          <a:bodyPr>
            <a:normAutofit/>
          </a:bodyPr>
          <a:lstStyle/>
          <a:p>
            <a:r>
              <a:rPr lang="fi-FI" b="1" dirty="0"/>
              <a:t>Turvattomuus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9921" y="1412776"/>
            <a:ext cx="8229600" cy="5270574"/>
          </a:xfrm>
        </p:spPr>
        <p:txBody>
          <a:bodyPr>
            <a:normAutofit fontScale="85000" lnSpcReduction="20000"/>
          </a:bodyPr>
          <a:lstStyle/>
          <a:p>
            <a:r>
              <a:rPr lang="fi-FI" sz="2900" u="sng" dirty="0"/>
              <a:t>tunne tai mielikuva </a:t>
            </a:r>
            <a:r>
              <a:rPr lang="fi-FI" sz="2900" dirty="0"/>
              <a:t>turvallisuuden puuttumisesta </a:t>
            </a:r>
            <a:r>
              <a:rPr lang="fi-FI" sz="2900" b="1" dirty="0"/>
              <a:t>tai</a:t>
            </a:r>
            <a:r>
              <a:rPr lang="fi-FI" sz="2900" dirty="0"/>
              <a:t> </a:t>
            </a:r>
            <a:r>
              <a:rPr lang="fi-FI" sz="2900" u="sng" dirty="0"/>
              <a:t>konkreettinen tekijä</a:t>
            </a:r>
            <a:r>
              <a:rPr lang="fi-FI" sz="2900" dirty="0"/>
              <a:t>, joka vähentää mitattua turvallisuutta  </a:t>
            </a:r>
            <a:endParaRPr lang="fi-FI" sz="2900" b="1" dirty="0"/>
          </a:p>
          <a:p>
            <a:pPr lvl="1"/>
            <a:r>
              <a:rPr lang="fi-FI" sz="2500" dirty="0"/>
              <a:t>riippuu tilanteesta, ajasta ja paikasta</a:t>
            </a:r>
          </a:p>
          <a:p>
            <a:pPr lvl="1"/>
            <a:r>
              <a:rPr lang="fi-FI" sz="2500" dirty="0"/>
              <a:t>nopeutunut tiedonvälitys ja media voivat ruokkia kuvaa uhkien ja riskien läsnäolosta </a:t>
            </a:r>
          </a:p>
          <a:p>
            <a:pPr lvl="1"/>
            <a:r>
              <a:rPr lang="fi-FI" sz="2500" dirty="0"/>
              <a:t>yleensä epätoivottavaa, mutta voi olla myös hyödyllistä, jos lisää valppautta ja suojelee vaaroilta</a:t>
            </a:r>
          </a:p>
          <a:p>
            <a:r>
              <a:rPr lang="fi-FI" sz="2900" dirty="0"/>
              <a:t>realistinen kuva ympäristöstä sekä sen riskeistä ja vaaroista lisää turvallisuuden tunnetta</a:t>
            </a:r>
          </a:p>
          <a:p>
            <a:r>
              <a:rPr lang="fi-FI" sz="2900" dirty="0"/>
              <a:t>suomalaisen yhteiskunnan objektiivinen turvallisuustilanne on nykyään erittäin hyvä </a:t>
            </a:r>
          </a:p>
          <a:p>
            <a:pPr lvl="1"/>
            <a:r>
              <a:rPr lang="fi-FI" sz="2500" dirty="0"/>
              <a:t>mm. henkirikosten ja palokuolemien määrä on laskenut </a:t>
            </a:r>
          </a:p>
          <a:p>
            <a:pPr lvl="1"/>
            <a:r>
              <a:rPr lang="fi-FI" sz="2500" dirty="0"/>
              <a:t>työturvallisuus on parantunut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60455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TURVALLISUUS JA UHAT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89212" y="1468192"/>
            <a:ext cx="8915400" cy="44430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 smtClean="0"/>
              <a:t>	</a:t>
            </a:r>
            <a:r>
              <a:rPr lang="fi-FI" sz="3200" dirty="0" smtClean="0"/>
              <a:t>1. Globaalit uhat</a:t>
            </a:r>
          </a:p>
          <a:p>
            <a:pPr marL="0" indent="0">
              <a:buNone/>
            </a:pPr>
            <a:r>
              <a:rPr lang="fi-FI" sz="3200" dirty="0" smtClean="0"/>
              <a:t>	2. Yhteiskunnalliset uhat</a:t>
            </a:r>
          </a:p>
          <a:p>
            <a:pPr lvl="2"/>
            <a:r>
              <a:rPr lang="fi-FI" sz="2800" dirty="0"/>
              <a:t>Liikenneturvallisuus</a:t>
            </a:r>
          </a:p>
          <a:p>
            <a:pPr lvl="2"/>
            <a:r>
              <a:rPr lang="fi-FI" sz="2800" dirty="0"/>
              <a:t>Työturvallisuus</a:t>
            </a:r>
          </a:p>
          <a:p>
            <a:pPr lvl="2"/>
            <a:r>
              <a:rPr lang="fi-FI" sz="2800" dirty="0"/>
              <a:t>Väkivalta</a:t>
            </a:r>
          </a:p>
          <a:p>
            <a:pPr lvl="2"/>
            <a:r>
              <a:rPr lang="fi-FI" sz="2800" dirty="0"/>
              <a:t>Rikollisuus</a:t>
            </a:r>
          </a:p>
          <a:p>
            <a:pPr marL="457200" lvl="1" indent="0">
              <a:buNone/>
            </a:pPr>
            <a:r>
              <a:rPr lang="fi-FI" sz="3200" dirty="0"/>
              <a:t>	3. Koti- ja vapaa-ajan tapaturmat</a:t>
            </a:r>
          </a:p>
          <a:p>
            <a:pPr marL="457200" lvl="1" indent="0">
              <a:buNone/>
            </a:pPr>
            <a:endParaRPr lang="fi-FI" sz="3200" dirty="0"/>
          </a:p>
          <a:p>
            <a:pPr marL="457200" lvl="1" indent="0">
              <a:buNone/>
            </a:pPr>
            <a:endParaRPr lang="fi-FI" dirty="0" smtClean="0"/>
          </a:p>
          <a:p>
            <a:pPr marL="457200" lvl="1" indent="0">
              <a:buNone/>
            </a:pPr>
            <a:endParaRPr lang="fi-FI" dirty="0" smtClean="0"/>
          </a:p>
          <a:p>
            <a:pPr lvl="1"/>
            <a:endParaRPr lang="fi-FI" dirty="0" smtClean="0"/>
          </a:p>
          <a:p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184" y="1705345"/>
            <a:ext cx="2152650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23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b="1" smtClean="0"/>
              <a:t>GLOBAALI TURVALLISUUS - uhkia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774825" y="1600201"/>
            <a:ext cx="8713788" cy="4525963"/>
          </a:xfrm>
        </p:spPr>
        <p:txBody>
          <a:bodyPr/>
          <a:lstStyle/>
          <a:p>
            <a:pPr eaLnBrk="1" hangingPunct="1"/>
            <a:r>
              <a:rPr lang="fi-FI" altLang="fi-FI" b="1"/>
              <a:t>HASARDIT</a:t>
            </a:r>
            <a:r>
              <a:rPr lang="fi-FI" altLang="fi-FI"/>
              <a:t>: maanjäristykset, tulivuoren purkaukset, myrskyt, tulvat, kuivuus, ilmastonmuutos, epidemiat, pandemiat…</a:t>
            </a:r>
          </a:p>
          <a:p>
            <a:pPr lvl="1" eaLnBrk="1" hangingPunct="1"/>
            <a:r>
              <a:rPr lang="fi-FI" altLang="fi-FI"/>
              <a:t>Turvallisuusteknologia (esim. satelliitivalvonta, veden puhdistaminen, taudinaih. tuhoaminen) -&gt;  tuo myös uusia ongelmia  esim. liikenne, ympäristön saastuminen</a:t>
            </a:r>
          </a:p>
          <a:p>
            <a:pPr eaLnBrk="1" hangingPunct="1"/>
            <a:r>
              <a:rPr lang="fi-FI" altLang="fi-FI" b="1"/>
              <a:t>VÄESTÖN KASVU -&gt; </a:t>
            </a:r>
            <a:r>
              <a:rPr lang="fi-FI" altLang="fi-FI" sz="2400"/>
              <a:t>maankäyttö, puhtaan veden puute, nälänhätä, slummit, rikollisuus</a:t>
            </a:r>
          </a:p>
          <a:p>
            <a:pPr eaLnBrk="1" hangingPunct="1"/>
            <a:r>
              <a:rPr lang="fi-FI" altLang="fi-FI" b="1"/>
              <a:t>RIKKAAT  - KÖYHÄT -&gt; </a:t>
            </a:r>
            <a:r>
              <a:rPr lang="fi-FI" altLang="fi-FI" sz="2400"/>
              <a:t>konfliktit, asevarustelukierre, pakolaiset</a:t>
            </a:r>
          </a:p>
          <a:p>
            <a:pPr eaLnBrk="1" hangingPunct="1"/>
            <a:r>
              <a:rPr lang="fi-FI" altLang="fi-FI" b="1"/>
              <a:t>MATKAILU -&gt; </a:t>
            </a:r>
            <a:r>
              <a:rPr lang="fi-FI" altLang="fi-FI" sz="2400"/>
              <a:t>rikollisuus, eliöiden kulkeutuminen</a:t>
            </a:r>
            <a:endParaRPr lang="fi-FI" altLang="fi-FI" b="1"/>
          </a:p>
        </p:txBody>
      </p:sp>
    </p:spTree>
    <p:extLst>
      <p:ext uri="{BB962C8B-B14F-4D97-AF65-F5344CB8AC3E}">
        <p14:creationId xmlns:p14="http://schemas.microsoft.com/office/powerpoint/2010/main" val="214489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b="1" smtClean="0"/>
              <a:t>TYÖ - työturvallisuus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703388" y="1600201"/>
            <a:ext cx="4608512" cy="4525963"/>
          </a:xfrm>
        </p:spPr>
        <p:txBody>
          <a:bodyPr/>
          <a:lstStyle/>
          <a:p>
            <a:pPr eaLnBrk="1" hangingPunct="1"/>
            <a:r>
              <a:rPr lang="fi-FI" altLang="fi-FI" b="1" smtClean="0"/>
              <a:t>FYYSINEN TURVALLISUUS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fi-FI" altLang="fi-FI" sz="2800"/>
              <a:t>TYÖYMPÄRISTÖ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fi-FI" altLang="fi-FI" sz="2800"/>
              <a:t>Työskentelyolosuhteet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fi-FI" altLang="fi-FI" sz="2800"/>
              <a:t>Koneet ja laitteet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fi-FI" altLang="fi-FI" sz="2800"/>
              <a:t>Työvälineet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fi-FI" altLang="fi-FI" sz="2800"/>
              <a:t>Kemikaalit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fi-FI" altLang="fi-FI" sz="2800"/>
              <a:t>Ergonomia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383338" y="1600201"/>
            <a:ext cx="3960812" cy="4525963"/>
          </a:xfrm>
        </p:spPr>
        <p:txBody>
          <a:bodyPr/>
          <a:lstStyle/>
          <a:p>
            <a:pPr eaLnBrk="1" hangingPunct="1"/>
            <a:r>
              <a:rPr lang="fi-FI" altLang="fi-FI" b="1" smtClean="0"/>
              <a:t>PSYYKKINEN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b="1" smtClean="0"/>
              <a:t>     TURVALLISUUS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fi-FI" altLang="fi-FI" smtClean="0"/>
              <a:t>Työn hallinta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fi-FI" altLang="fi-FI" smtClean="0"/>
              <a:t>Työn vaatimukset – työntekijän resurssit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fi-FI" altLang="fi-FI" smtClean="0"/>
              <a:t>Työilmapiiri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fi-FI" altLang="fi-FI" smtClean="0"/>
              <a:t>Kannustus, yhteistyö, sosiaalinen tuki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fi-FI" altLang="fi-FI" smtClean="0"/>
              <a:t>Johtaminen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fi-FI" altLang="fi-FI" smtClean="0"/>
              <a:t>Vastuunanto, itsenäisyys, tasapuolisuus, tuki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fi-FI" altLang="fi-FI" smtClean="0"/>
          </a:p>
        </p:txBody>
      </p:sp>
    </p:spTree>
    <p:extLst>
      <p:ext uri="{BB962C8B-B14F-4D97-AF65-F5344CB8AC3E}">
        <p14:creationId xmlns:p14="http://schemas.microsoft.com/office/powerpoint/2010/main" val="415404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iehkura">
  <a:themeElements>
    <a:clrScheme name="Kiehkur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Kiehkur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iehkur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1243</TotalTime>
  <Words>2228</Words>
  <Application>Microsoft Office PowerPoint</Application>
  <PresentationFormat>Laajakuva</PresentationFormat>
  <Paragraphs>360</Paragraphs>
  <Slides>42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9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42</vt:i4>
      </vt:variant>
    </vt:vector>
  </HeadingPairs>
  <TitlesOfParts>
    <vt:vector size="52" baseType="lpstr">
      <vt:lpstr>Arial</vt:lpstr>
      <vt:lpstr>Calibri</vt:lpstr>
      <vt:lpstr>Century Gothic</vt:lpstr>
      <vt:lpstr>Comic Sans MS</vt:lpstr>
      <vt:lpstr>Lucida Sans Unicode</vt:lpstr>
      <vt:lpstr>StarSymbol</vt:lpstr>
      <vt:lpstr>Times New Roman</vt:lpstr>
      <vt:lpstr>Wingdings</vt:lpstr>
      <vt:lpstr>Wingdings 3</vt:lpstr>
      <vt:lpstr>Kiehkura</vt:lpstr>
      <vt:lpstr>Turvallisuus ja ensiapu</vt:lpstr>
      <vt:lpstr>Kertaa ainakin nämä…</vt:lpstr>
      <vt:lpstr>Yo –kysymyksiä turvallisuus ja ensiapu</vt:lpstr>
      <vt:lpstr>Turvallisuus</vt:lpstr>
      <vt:lpstr>PowerPoint-esitys</vt:lpstr>
      <vt:lpstr>Turvattomuus</vt:lpstr>
      <vt:lpstr>TURVALLISUUS JA UHAT</vt:lpstr>
      <vt:lpstr>GLOBAALI TURVALLISUUS - uhkia</vt:lpstr>
      <vt:lpstr>TYÖ - työturvallisuus</vt:lpstr>
      <vt:lpstr>Fyysinen, psyykkinen ja sosiaalinen turvallisuus/turvattomuus</vt:lpstr>
      <vt:lpstr>Turvallisuuden tasot (1/2)</vt:lpstr>
      <vt:lpstr>Turvallisuuden tasot (2/2)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Koulukiusaaminen</vt:lpstr>
      <vt:lpstr>Koulukiusaamisen vähentäminen</vt:lpstr>
      <vt:lpstr>PowerPoint-esitys</vt:lpstr>
      <vt:lpstr>PowerPoint-esitys</vt:lpstr>
      <vt:lpstr>Väkivallaton viestintä</vt:lpstr>
      <vt:lpstr>Aggressio</vt:lpstr>
      <vt:lpstr>ENSIAPU</vt:lpstr>
      <vt:lpstr>Hätäilmoitus</vt:lpstr>
      <vt:lpstr>Elvytys</vt:lpstr>
      <vt:lpstr>Shokkipotilaan ensiapu</vt:lpstr>
      <vt:lpstr>Pienen palovamman ensiapu</vt:lpstr>
      <vt:lpstr>Murtuman ensiapu</vt:lpstr>
      <vt:lpstr>Haavan ensiapu</vt:lpstr>
      <vt:lpstr>Aivoverenkierron häiriö ja ensiapu</vt:lpstr>
      <vt:lpstr>Yo-tehtävä syksy 2009</vt:lpstr>
      <vt:lpstr>Yo tehtävä syksy 2007</vt:lpstr>
      <vt:lpstr>Yo syksy 2016 - Ensiapu</vt:lpstr>
      <vt:lpstr>EA-pisteytys</vt:lpstr>
      <vt:lpstr>Etiikka ja yo-vastaus</vt:lpstr>
      <vt:lpstr>Etiikan teorioita</vt:lpstr>
      <vt:lpstr>Eettisen ajattelun askeleet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Turvallisuus ja ensiapu</dc:title>
  <dc:creator>Toni Mäkelä</dc:creator>
  <cp:lastModifiedBy>Mari Rantalainen</cp:lastModifiedBy>
  <cp:revision>29</cp:revision>
  <dcterms:created xsi:type="dcterms:W3CDTF">2015-09-21T12:54:19Z</dcterms:created>
  <dcterms:modified xsi:type="dcterms:W3CDTF">2019-08-07T11:00:23Z</dcterms:modified>
</cp:coreProperties>
</file>