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79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75" r:id="rId12"/>
    <p:sldId id="276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278" r:id="rId2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 Ryhtä" userId="7f132c493bfac37e" providerId="LiveId" clId="{3A626227-66EE-4797-A461-D0E6B5F9044C}"/>
    <pc:docChg chg="custSel modSld">
      <pc:chgData name="Timo Ryhtä" userId="7f132c493bfac37e" providerId="LiveId" clId="{3A626227-66EE-4797-A461-D0E6B5F9044C}" dt="2021-08-25T06:19:43.480" v="98" actId="5793"/>
      <pc:docMkLst>
        <pc:docMk/>
      </pc:docMkLst>
      <pc:sldChg chg="modSp mod">
        <pc:chgData name="Timo Ryhtä" userId="7f132c493bfac37e" providerId="LiveId" clId="{3A626227-66EE-4797-A461-D0E6B5F9044C}" dt="2021-08-25T06:19:43.480" v="98" actId="5793"/>
        <pc:sldMkLst>
          <pc:docMk/>
          <pc:sldMk cId="758435047" sldId="273"/>
        </pc:sldMkLst>
        <pc:spChg chg="mod">
          <ac:chgData name="Timo Ryhtä" userId="7f132c493bfac37e" providerId="LiveId" clId="{3A626227-66EE-4797-A461-D0E6B5F9044C}" dt="2021-08-25T06:19:43.480" v="98" actId="5793"/>
          <ac:spMkLst>
            <pc:docMk/>
            <pc:sldMk cId="758435047" sldId="273"/>
            <ac:spMk id="3" creationId="{00000000-0000-0000-0000-000000000000}"/>
          </ac:spMkLst>
        </pc:spChg>
      </pc:sldChg>
      <pc:sldChg chg="modSp mod">
        <pc:chgData name="Timo Ryhtä" userId="7f132c493bfac37e" providerId="LiveId" clId="{3A626227-66EE-4797-A461-D0E6B5F9044C}" dt="2021-08-25T06:18:58.020" v="54" actId="5793"/>
        <pc:sldMkLst>
          <pc:docMk/>
          <pc:sldMk cId="3999957795" sldId="275"/>
        </pc:sldMkLst>
        <pc:spChg chg="mod">
          <ac:chgData name="Timo Ryhtä" userId="7f132c493bfac37e" providerId="LiveId" clId="{3A626227-66EE-4797-A461-D0E6B5F9044C}" dt="2021-08-25T06:18:58.020" v="54" actId="5793"/>
          <ac:spMkLst>
            <pc:docMk/>
            <pc:sldMk cId="3999957795" sldId="275"/>
            <ac:spMk id="3" creationId="{00000000-0000-0000-0000-00000000000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5-03-11T09:31:38.07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-78-351</inkml:trace>
  <inkml:trace contextRef="#ctx0" brushRef="#br0" timeOffset="680.71">-78-351</inkml:trace>
  <inkml:trace contextRef="#ctx0" brushRef="#br0" timeOffset="850.88">-78-351</inkml:trace>
  <inkml:trace contextRef="#ctx0" brushRef="#br0" timeOffset="-773.54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91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0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819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541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31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287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652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36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64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67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81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06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79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48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98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31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1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23EDC0-1A55-4A45-B0D4-C048F3FDC911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215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Terveyttä tutkimassa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03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5300" dirty="0"/>
              <a:t>Kvalitatiivinen</a:t>
            </a:r>
            <a:br>
              <a:rPr lang="fi-FI" b="0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-laadullinen tutkimus, ihmisten kokemukset, merkitykset, ajatukset</a:t>
            </a:r>
          </a:p>
          <a:p>
            <a:r>
              <a:rPr lang="fi-FI" dirty="0" err="1"/>
              <a:t>-usein</a:t>
            </a:r>
            <a:r>
              <a:rPr lang="fi-FI" dirty="0"/>
              <a:t> pienempi tutkimusaineisto</a:t>
            </a:r>
          </a:p>
          <a:p>
            <a:r>
              <a:rPr lang="fi-FI" dirty="0"/>
              <a:t>-tarkempi analyysi, tutkimuskohde tärkeässä asemassa tiedon antajana (subjekti), </a:t>
            </a:r>
            <a:r>
              <a:rPr lang="fi-FI" dirty="0" err="1"/>
              <a:t>case-tutkimus</a:t>
            </a:r>
            <a:endParaRPr lang="fi-FI" dirty="0"/>
          </a:p>
          <a:p>
            <a:r>
              <a:rPr lang="fi-FI" dirty="0" err="1"/>
              <a:t>-esim</a:t>
            </a:r>
            <a:r>
              <a:rPr lang="fi-FI" dirty="0"/>
              <a:t>. kirjallinen aineisto, päiväkirjat, historian tutkimus, avoin haastattelu</a:t>
            </a:r>
          </a:p>
          <a:p>
            <a:r>
              <a:rPr lang="fi-FI" dirty="0"/>
              <a:t>Avoin hypoteesi, tuottaa uusia hypoteeseja</a:t>
            </a:r>
          </a:p>
          <a:p>
            <a:r>
              <a:rPr lang="fi-FI" dirty="0"/>
              <a:t>Päätelmät yksittäisestä yleiseen</a:t>
            </a:r>
          </a:p>
          <a:p>
            <a:r>
              <a:rPr lang="fi-FI" dirty="0" err="1"/>
              <a:t>-Keskeistä</a:t>
            </a:r>
            <a:r>
              <a:rPr lang="fi-FI" dirty="0"/>
              <a:t> havaintojen pelkistäminen ja luokittelu, </a:t>
            </a:r>
            <a:r>
              <a:rPr lang="fi-FI" dirty="0" err="1"/>
              <a:t>määrällistäminen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710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 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4000" dirty="0"/>
              <a:t>Tehtävänäsi on tutkia lukiolaisten nukkumistottumuksia. Miten toteuttaisit tutkimuksesi aineiston keruun soveltamalla sekä määrällistä että laadullista tutkimusotetta? </a:t>
            </a:r>
          </a:p>
          <a:p>
            <a:r>
              <a:rPr lang="fi-FI" sz="4000" dirty="0"/>
              <a:t>MIETI HETKI VASTA SITTEN SEURAAVA DIA…</a:t>
            </a:r>
          </a:p>
        </p:txBody>
      </p:sp>
    </p:spTree>
    <p:extLst>
      <p:ext uri="{BB962C8B-B14F-4D97-AF65-F5344CB8AC3E}">
        <p14:creationId xmlns:p14="http://schemas.microsoft.com/office/powerpoint/2010/main" val="399995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Määrällinen: koulukysely, postikysely, internetkysely, nukkumis-/uni-valvepäiväkirja, mittarit ja laitteet</a:t>
            </a:r>
          </a:p>
          <a:p>
            <a:r>
              <a:rPr lang="fi-FI" sz="3600" dirty="0"/>
              <a:t>Laadullinen: haastattelu, esseet, internetin keskustelupalstat, lehdet/kirjat, oppilaiden käsitekartat, päiväkirjat</a:t>
            </a:r>
          </a:p>
        </p:txBody>
      </p:sp>
    </p:spTree>
    <p:extLst>
      <p:ext uri="{BB962C8B-B14F-4D97-AF65-F5344CB8AC3E}">
        <p14:creationId xmlns:p14="http://schemas.microsoft.com/office/powerpoint/2010/main" val="370760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TUTKIMUSASETELMA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i-FI" dirty="0"/>
              <a:t>1. Pitkittäistutkimus (seurantatutkimus, kohortti)</a:t>
            </a:r>
          </a:p>
          <a:p>
            <a:pPr marL="109728" indent="0">
              <a:buNone/>
            </a:pPr>
            <a:r>
              <a:rPr lang="fi-FI" dirty="0"/>
              <a:t>2. Poikittaistutkimus (sairauksien vallitsevuus, ilmaantuvuus)</a:t>
            </a:r>
          </a:p>
          <a:p>
            <a:pPr marL="109728" indent="0">
              <a:buNone/>
            </a:pPr>
            <a:r>
              <a:rPr lang="fi-FI" dirty="0"/>
              <a:t>3. Kokeellinen tutkimus (vertaileva asetelma, kaksoissokkotutkimus, lääketutkimus)</a:t>
            </a:r>
          </a:p>
          <a:p>
            <a:pPr marL="109728" indent="0">
              <a:buNone/>
            </a:pPr>
            <a:r>
              <a:rPr lang="fi-FI" dirty="0"/>
              <a:t>4. Tapaus-verrokkitutkimus (terve – sairas -ryhmät)</a:t>
            </a:r>
          </a:p>
          <a:p>
            <a:pPr marL="109728" indent="0">
              <a:buNone/>
            </a:pPr>
            <a:r>
              <a:rPr lang="fi-FI" dirty="0"/>
              <a:t>5. Trenditutkimus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/>
              <a:t>Muista myös: katsaukset ja meta-analyysit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53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OTOKSEN VALINTA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fi-FI" b="1" u="sng" dirty="0"/>
              <a:t>Määrällinen tutkimus:</a:t>
            </a:r>
          </a:p>
          <a:p>
            <a:r>
              <a:rPr lang="fi-FI" dirty="0"/>
              <a:t>Otos riittävän iso</a:t>
            </a:r>
          </a:p>
          <a:p>
            <a:r>
              <a:rPr lang="fi-FI" dirty="0"/>
              <a:t>Kuvaa tutkittavaa perusjoukkoa</a:t>
            </a:r>
          </a:p>
          <a:p>
            <a:r>
              <a:rPr lang="fi-FI" dirty="0"/>
              <a:t>Riittävä sukupuolijakauma</a:t>
            </a:r>
          </a:p>
          <a:p>
            <a:r>
              <a:rPr lang="fi-FI" dirty="0"/>
              <a:t>Ikäryhmät/elinympäristöt huomioitu</a:t>
            </a:r>
          </a:p>
          <a:p>
            <a:r>
              <a:rPr lang="fi-FI" dirty="0"/>
              <a:t>Satunnaisotos vai valikoitu otos</a:t>
            </a:r>
          </a:p>
          <a:p>
            <a:endParaRPr lang="fi-FI" dirty="0"/>
          </a:p>
          <a:p>
            <a:pPr marL="109728" indent="0">
              <a:buNone/>
            </a:pPr>
            <a:r>
              <a:rPr lang="fi-FI" dirty="0"/>
              <a:t>-väestötutkimuksissa tuhansia</a:t>
            </a:r>
          </a:p>
          <a:p>
            <a:pPr marL="109728" indent="0">
              <a:buNone/>
            </a:pPr>
            <a:r>
              <a:rPr lang="fi-FI" dirty="0"/>
              <a:t>-tietyissä väestö- ja ikäryhmissä satoja</a:t>
            </a:r>
          </a:p>
          <a:p>
            <a:pPr marL="109728" indent="0">
              <a:buNone/>
            </a:pPr>
            <a:r>
              <a:rPr lang="fi-FI" dirty="0"/>
              <a:t>-pienemmät yhteisöt, kymmeniä</a:t>
            </a:r>
          </a:p>
          <a:p>
            <a:pPr marL="109728" indent="0">
              <a:buNone/>
            </a:pPr>
            <a:r>
              <a:rPr lang="fi-FI" dirty="0"/>
              <a:t>-laadullinen – </a:t>
            </a:r>
            <a:r>
              <a:rPr lang="fi-FI" dirty="0" err="1"/>
              <a:t>Case-tutkimus</a:t>
            </a:r>
            <a:r>
              <a:rPr lang="fi-FI" dirty="0"/>
              <a:t> – jopa vain yksi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544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TUTKIMUKSEN LUOTETTAVUUS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luotettavuuteen vaikuttaa keskeisesti otoksen valinta (kattavuus, </a:t>
            </a:r>
            <a:r>
              <a:rPr lang="fi-FI" dirty="0" err="1"/>
              <a:t>sp</a:t>
            </a:r>
            <a:r>
              <a:rPr lang="fi-FI" dirty="0"/>
              <a:t>, alue...)</a:t>
            </a:r>
          </a:p>
          <a:p>
            <a:r>
              <a:rPr lang="fi-FI" dirty="0"/>
              <a:t>2. mittarin valinta ja sen toimivuus</a:t>
            </a:r>
          </a:p>
          <a:p>
            <a:r>
              <a:rPr lang="fi-FI" dirty="0"/>
              <a:t>-reliabiliteetti - luotettavuus </a:t>
            </a:r>
          </a:p>
          <a:p>
            <a:r>
              <a:rPr lang="fi-FI" dirty="0"/>
              <a:t>-validiteetti - pätevyys</a:t>
            </a:r>
          </a:p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3789040"/>
            <a:ext cx="32575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692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RELIABILITEETTI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'luotettavuus',2. 'käyttövarmuus' </a:t>
            </a:r>
          </a:p>
          <a:p>
            <a:r>
              <a:rPr lang="fi-FI" dirty="0"/>
              <a:t>3. 'toimintavarmuus'.</a:t>
            </a:r>
          </a:p>
          <a:p>
            <a:r>
              <a:rPr lang="fi-FI" dirty="0"/>
              <a:t>-johdonmukaisuus; mittari mittaa aina, kokonaisuudessaan samaa asiaa.</a:t>
            </a:r>
          </a:p>
          <a:p>
            <a:r>
              <a:rPr lang="fi-FI" dirty="0"/>
              <a:t>-mittaustulosten pysyvyys ja johdonmukaisuus.</a:t>
            </a:r>
          </a:p>
          <a:p>
            <a:r>
              <a:rPr lang="fi-FI" dirty="0"/>
              <a:t>-hyvä reliabiliteetti kertoo myös mittauksen toistettavuudesta ja ei-sattumanvaraisuudesta.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204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VALIDITEETTI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-Pätevyys</a:t>
            </a:r>
            <a:r>
              <a:rPr lang="fi-FI" dirty="0"/>
              <a:t>; validiteetilla tarkoitetaan tutkimusmenetelmän kykyä mitata sitä, mitä sillä on tarkoitus mitata. </a:t>
            </a:r>
          </a:p>
          <a:p>
            <a:r>
              <a:rPr lang="fi-FI" dirty="0"/>
              <a:t>-mittaria käytetään oikeaan kohteeseen, oikealla tavalla, oikeaan aikaan.</a:t>
            </a:r>
          </a:p>
          <a:p>
            <a:r>
              <a:rPr lang="fi-FI" dirty="0" err="1"/>
              <a:t>-esim</a:t>
            </a:r>
            <a:r>
              <a:rPr lang="fi-FI" dirty="0"/>
              <a:t>. henkilökemia haastattelussa &gt; (</a:t>
            </a:r>
            <a:r>
              <a:rPr lang="fi-FI" dirty="0" err="1"/>
              <a:t>epä</a:t>
            </a:r>
            <a:r>
              <a:rPr lang="fi-FI" dirty="0"/>
              <a:t>) vs. validi</a:t>
            </a:r>
          </a:p>
          <a:p>
            <a:r>
              <a:rPr lang="fi-FI" dirty="0"/>
              <a:t>-ennustevaliditeetti (pääsykoe &gt; opinto/ammattimenestys 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0840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TIEDONHANKINTAMENETELMÄT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Kysely</a:t>
            </a:r>
          </a:p>
          <a:p>
            <a:r>
              <a:rPr lang="fi-FI" dirty="0"/>
              <a:t>Haastattelu (avoin, strukturoitu, teema)</a:t>
            </a:r>
          </a:p>
          <a:p>
            <a:r>
              <a:rPr lang="fi-FI" dirty="0"/>
              <a:t>Keskustelu</a:t>
            </a:r>
          </a:p>
          <a:p>
            <a:r>
              <a:rPr lang="fi-FI" dirty="0"/>
              <a:t>Havainnointi (osallistuva)</a:t>
            </a:r>
          </a:p>
          <a:p>
            <a:r>
              <a:rPr lang="fi-FI" dirty="0"/>
              <a:t>Mittaukset</a:t>
            </a:r>
          </a:p>
          <a:p>
            <a:r>
              <a:rPr lang="fi-FI" dirty="0"/>
              <a:t>Päiväkirjat ja aineistot</a:t>
            </a:r>
          </a:p>
          <a:p>
            <a:pPr marL="109728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8" y="4365104"/>
            <a:ext cx="2381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561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Tutkimuskohteiden valinta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/>
              <a:t>Mitä tutkitaan</a:t>
            </a:r>
            <a:r>
              <a:rPr lang="fi-FI" dirty="0"/>
              <a:t>?</a:t>
            </a:r>
          </a:p>
          <a:p>
            <a:r>
              <a:rPr lang="fi-FI" dirty="0"/>
              <a:t>Työkykyä? - Fyysinen, psyykkinen, sosiaalinen</a:t>
            </a:r>
          </a:p>
          <a:p>
            <a:r>
              <a:rPr lang="fi-FI" dirty="0"/>
              <a:t>Liikunta-aktiivisuutta? - määrä, muoto, intensiteetti, yksin/ryhmässä, ohjattua/omaehtoisuutta</a:t>
            </a:r>
          </a:p>
          <a:p>
            <a:r>
              <a:rPr lang="fi-FI" dirty="0"/>
              <a:t>Hyvinvointia? terveydentila, ympäristö, olosuhteet, palvelut, sosiaaliset suhteet (ks. yo 2010 kevät)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200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Selvitä ainakin seuraavat asiat terveystutkimuksesta…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Miksi terveyttä tutkitaan ja ketkä siitä hyötyvät?</a:t>
            </a:r>
          </a:p>
          <a:p>
            <a:r>
              <a:rPr lang="fi-FI" dirty="0"/>
              <a:t>Mitä on tieteellinen tieto?</a:t>
            </a:r>
          </a:p>
          <a:p>
            <a:r>
              <a:rPr lang="fi-FI" dirty="0"/>
              <a:t>Mitkä ovat tutkimuksen vaiheet?</a:t>
            </a:r>
          </a:p>
          <a:p>
            <a:r>
              <a:rPr lang="fi-FI" dirty="0"/>
              <a:t>Mikä on tutkimusote? Entä tutkimusasetelma?</a:t>
            </a:r>
          </a:p>
          <a:p>
            <a:r>
              <a:rPr lang="fi-FI" dirty="0"/>
              <a:t>Mitä tiedonhankintamenetelmiä käytetään ja miksi?</a:t>
            </a:r>
          </a:p>
          <a:p>
            <a:r>
              <a:rPr lang="fi-FI" dirty="0"/>
              <a:t>Mitä ovat keskeiset käsitteet tutkimuksessa ja mitä ne tarkoittavat:</a:t>
            </a:r>
          </a:p>
        </p:txBody>
      </p:sp>
    </p:spTree>
    <p:extLst>
      <p:ext uri="{BB962C8B-B14F-4D97-AF65-F5344CB8AC3E}">
        <p14:creationId xmlns:p14="http://schemas.microsoft.com/office/powerpoint/2010/main" val="3256665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Tutkimuksen etiikka - näkökulmia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Tutkimuslupa</a:t>
            </a:r>
          </a:p>
          <a:p>
            <a:r>
              <a:rPr lang="fi-FI" dirty="0"/>
              <a:t>2. Vapaaehtoisuus</a:t>
            </a:r>
          </a:p>
          <a:p>
            <a:r>
              <a:rPr lang="fi-FI" dirty="0"/>
              <a:t>3. Riittävät tiedot tutkimuksesta – haittavaikutuksista on  kerrottava</a:t>
            </a:r>
          </a:p>
          <a:p>
            <a:r>
              <a:rPr lang="fi-FI" dirty="0"/>
              <a:t>4. Koehenkilö saa keskeyttää tutkimuksen</a:t>
            </a:r>
          </a:p>
          <a:p>
            <a:r>
              <a:rPr lang="fi-FI" dirty="0"/>
              <a:t>5. Koe-eläinten käyttö</a:t>
            </a:r>
          </a:p>
          <a:p>
            <a:r>
              <a:rPr lang="fi-FI" dirty="0"/>
              <a:t>6. Raportin eettisyys – anonymiteetti</a:t>
            </a:r>
          </a:p>
          <a:p>
            <a:r>
              <a:rPr lang="fi-FI" dirty="0"/>
              <a:t>7. Objektiivisuus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4659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Yo-tehtävä kevät 2010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Tehtävänä on tutkia hyvinvointia ja turvallisuutta lukiossa. Mitä asioita ja ilmiöitä tutkimuksen kohteena voisi olla, ja minkälaisia tutkimusmenetelmiä tutkimuksessa voidaan soveltaa?</a:t>
            </a:r>
          </a:p>
          <a:p>
            <a:r>
              <a:rPr lang="fi-FI" sz="3200" dirty="0"/>
              <a:t>MIETI HETKI VASTA SITTEN SEURAAVA DIA…</a:t>
            </a:r>
          </a:p>
        </p:txBody>
      </p:sp>
    </p:spTree>
    <p:extLst>
      <p:ext uri="{BB962C8B-B14F-4D97-AF65-F5344CB8AC3E}">
        <p14:creationId xmlns:p14="http://schemas.microsoft.com/office/powerpoint/2010/main" val="7584350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9716"/>
          </a:xfrm>
        </p:spPr>
        <p:txBody>
          <a:bodyPr/>
          <a:lstStyle/>
          <a:p>
            <a:r>
              <a:rPr lang="fi-FI" dirty="0"/>
              <a:t>Vastaukseen….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42434"/>
            <a:ext cx="8946541" cy="4805965"/>
          </a:xfrm>
        </p:spPr>
        <p:txBody>
          <a:bodyPr/>
          <a:lstStyle/>
          <a:p>
            <a:r>
              <a:rPr lang="fi-FI" dirty="0"/>
              <a:t>Mitä /keitä tutkitaan-Tutkimuskohde: </a:t>
            </a:r>
          </a:p>
          <a:p>
            <a:pPr marL="0" indent="0">
              <a:buNone/>
            </a:pPr>
            <a:r>
              <a:rPr lang="fi-FI" dirty="0"/>
              <a:t>opiskelijat, opettajat, henkilökunta, koulurakennus, pihaympäristön fyysiset olosuhteet</a:t>
            </a:r>
          </a:p>
          <a:p>
            <a:r>
              <a:rPr lang="fi-FI" dirty="0"/>
              <a:t>Hyvinvoinnin ja turvallisuuden indikaattoreita: </a:t>
            </a:r>
          </a:p>
          <a:p>
            <a:pPr marL="0" indent="0">
              <a:buNone/>
            </a:pPr>
            <a:r>
              <a:rPr lang="fi-FI" dirty="0"/>
              <a:t>1. Terveydentila (koettu terveys, sairaudet)</a:t>
            </a:r>
          </a:p>
          <a:p>
            <a:pPr marL="0" indent="0">
              <a:buNone/>
            </a:pPr>
            <a:r>
              <a:rPr lang="fi-FI" dirty="0"/>
              <a:t>2. Koulun olosuhteet ja palvelut (fyysinen ympäristö, kouluruokailu, välitunnit, oppilashuolto, ulkoiset tekijät)</a:t>
            </a:r>
          </a:p>
          <a:p>
            <a:pPr marL="0" indent="0">
              <a:buNone/>
            </a:pPr>
            <a:r>
              <a:rPr lang="fi-FI" dirty="0"/>
              <a:t>3. Sosiaaliset suhteet (ope-oppilas, koulu-koti, kiusaaminen, yhteisöllisyys)</a:t>
            </a:r>
          </a:p>
          <a:p>
            <a:pPr marL="0" indent="0">
              <a:buNone/>
            </a:pPr>
            <a:r>
              <a:rPr lang="fi-FI" dirty="0"/>
              <a:t>4. Mahdollisuus itsensä toteuttamiseen (kannustus, rohkaisu, osallistumismahdollisuudet) </a:t>
            </a:r>
          </a:p>
        </p:txBody>
      </p:sp>
    </p:spTree>
    <p:extLst>
      <p:ext uri="{BB962C8B-B14F-4D97-AF65-F5344CB8AC3E}">
        <p14:creationId xmlns:p14="http://schemas.microsoft.com/office/powerpoint/2010/main" val="169427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Vastaukseen…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Määrällinen tutkimusote: lomakekysely, mittaukset, valmiit aineistot</a:t>
            </a:r>
          </a:p>
          <a:p>
            <a:r>
              <a:rPr lang="fi-FI" dirty="0"/>
              <a:t>Laadullinen: haastattelut (yksilö, ryhmä), havainnointi, esseet, päiväkirjat</a:t>
            </a:r>
          </a:p>
          <a:p>
            <a:r>
              <a:rPr lang="fi-FI" dirty="0"/>
              <a:t>Poikkileikkaus vai seurantatutkimus</a:t>
            </a:r>
          </a:p>
          <a:p>
            <a:r>
              <a:rPr lang="fi-FI" dirty="0"/>
              <a:t>Kohdejoukko, kohdekoulut</a:t>
            </a:r>
          </a:p>
        </p:txBody>
      </p:sp>
    </p:spTree>
    <p:extLst>
      <p:ext uri="{BB962C8B-B14F-4D97-AF65-F5344CB8AC3E}">
        <p14:creationId xmlns:p14="http://schemas.microsoft.com/office/powerpoint/2010/main" val="235545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533"/>
          </a:xfrm>
        </p:spPr>
        <p:txBody>
          <a:bodyPr/>
          <a:lstStyle/>
          <a:p>
            <a:r>
              <a:rPr lang="fi-FI" dirty="0"/>
              <a:t>Kertaa käsitteitä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339404"/>
            <a:ext cx="8946541" cy="4908996"/>
          </a:xfrm>
        </p:spPr>
        <p:txBody>
          <a:bodyPr>
            <a:normAutofit/>
          </a:bodyPr>
          <a:lstStyle/>
          <a:p>
            <a:r>
              <a:rPr lang="fi-FI" dirty="0"/>
              <a:t>reliabiliteetti ja validiteetti</a:t>
            </a:r>
          </a:p>
          <a:p>
            <a:r>
              <a:rPr lang="fi-FI" dirty="0"/>
              <a:t> hypoteesi</a:t>
            </a:r>
          </a:p>
          <a:p>
            <a:r>
              <a:rPr lang="fi-FI" dirty="0"/>
              <a:t> tutkimusongelma/-kysymys</a:t>
            </a:r>
          </a:p>
          <a:p>
            <a:r>
              <a:rPr lang="fi-FI" dirty="0"/>
              <a:t> </a:t>
            </a:r>
            <a:r>
              <a:rPr lang="fi-FI" dirty="0" err="1"/>
              <a:t>prevalenssi</a:t>
            </a:r>
            <a:r>
              <a:rPr lang="fi-FI" dirty="0"/>
              <a:t> ja  </a:t>
            </a:r>
            <a:r>
              <a:rPr lang="fi-FI" dirty="0" err="1"/>
              <a:t>insidenssi</a:t>
            </a:r>
            <a:endParaRPr lang="fi-FI" dirty="0"/>
          </a:p>
          <a:p>
            <a:r>
              <a:rPr lang="fi-FI" dirty="0"/>
              <a:t> otos ja kohortti</a:t>
            </a:r>
          </a:p>
          <a:p>
            <a:r>
              <a:rPr lang="fi-FI" dirty="0"/>
              <a:t> epidemiologia</a:t>
            </a:r>
          </a:p>
          <a:p>
            <a:r>
              <a:rPr lang="fi-FI" dirty="0"/>
              <a:t> tapaus-verrokki</a:t>
            </a:r>
          </a:p>
          <a:p>
            <a:r>
              <a:rPr lang="fi-FI" dirty="0"/>
              <a:t> kaksoissokkotutkimus</a:t>
            </a:r>
          </a:p>
          <a:p>
            <a:r>
              <a:rPr lang="fi-FI" dirty="0"/>
              <a:t>poikittaistutkimus ja pitkittäistutkimus, trenditutkimus</a:t>
            </a:r>
          </a:p>
          <a:p>
            <a:r>
              <a:rPr lang="fi-FI" dirty="0" err="1"/>
              <a:t>medikalisaatio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144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Mihin tarvitaan tutkimustietoa terveydestä?</a:t>
            </a:r>
          </a:p>
        </p:txBody>
      </p:sp>
      <p:sp>
        <p:nvSpPr>
          <p:cNvPr id="3" name="Sisällön paikkamerkk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200" dirty="0"/>
              <a:t>Tietoa kansanterveydestä</a:t>
            </a:r>
          </a:p>
          <a:p>
            <a:pPr lvl="0"/>
            <a:r>
              <a:rPr lang="fi-FI" sz="2200" dirty="0"/>
              <a:t>Terveyspoliittisten päätösten tueksi</a:t>
            </a:r>
          </a:p>
          <a:p>
            <a:pPr lvl="0"/>
            <a:r>
              <a:rPr lang="fi-FI" sz="2200" dirty="0"/>
              <a:t>Terveyden edistämiseen</a:t>
            </a:r>
          </a:p>
          <a:p>
            <a:pPr lvl="0"/>
            <a:r>
              <a:rPr lang="fi-FI" sz="2200" dirty="0"/>
              <a:t>Sairauksien ehkäisemiseen ja hoitamiseen</a:t>
            </a:r>
          </a:p>
          <a:p>
            <a:pPr lvl="0"/>
            <a:r>
              <a:rPr lang="fi-FI" sz="2200" dirty="0"/>
              <a:t>Terveyspalvelujen suuntaamiseen</a:t>
            </a:r>
          </a:p>
          <a:p>
            <a:pPr lvl="0"/>
            <a:r>
              <a:rPr lang="fi-FI" sz="2200" dirty="0"/>
              <a:t>Terveyskasvatuksen ja –koulutuksen tueksi</a:t>
            </a:r>
          </a:p>
          <a:p>
            <a:pPr lvl="0"/>
            <a:r>
              <a:rPr lang="fi-FI" sz="2200" dirty="0"/>
              <a:t>Terveysteknologian avuksi</a:t>
            </a:r>
          </a:p>
          <a:p>
            <a:pPr lvl="0"/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40046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Tieteellinen tieto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Täsmällinen terminologia ja käsitteet</a:t>
            </a:r>
          </a:p>
          <a:p>
            <a:r>
              <a:rPr lang="fi-FI" dirty="0"/>
              <a:t>Systemaattinen ja suunniteltu tiedonhankinta</a:t>
            </a:r>
          </a:p>
          <a:p>
            <a:r>
              <a:rPr lang="fi-FI" dirty="0"/>
              <a:t>Tutkimusmenetelmien tarkka kuvaus</a:t>
            </a:r>
          </a:p>
          <a:p>
            <a:r>
              <a:rPr lang="fi-FI" dirty="0"/>
              <a:t>Tulosten ja saadun informaation luotettavuuden arviointi</a:t>
            </a:r>
          </a:p>
          <a:p>
            <a:r>
              <a:rPr lang="fi-FI" dirty="0"/>
              <a:t>Puolueettomuus ja objektiivisuus</a:t>
            </a:r>
          </a:p>
          <a:p>
            <a:r>
              <a:rPr lang="fi-FI" dirty="0"/>
              <a:t>Eettisten näkökulmien huomiointi</a:t>
            </a:r>
          </a:p>
          <a:p>
            <a:r>
              <a:rPr lang="fi-FI" dirty="0"/>
              <a:t>Kumulatiivisuus</a:t>
            </a:r>
          </a:p>
        </p:txBody>
      </p:sp>
    </p:spTree>
    <p:extLst>
      <p:ext uri="{BB962C8B-B14F-4D97-AF65-F5344CB8AC3E}">
        <p14:creationId xmlns:p14="http://schemas.microsoft.com/office/powerpoint/2010/main" val="223647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TUTKIMUSPROSESSI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fi-FI" dirty="0"/>
              <a:t>1.  AIHEEN  VALINTA (kiinnostus, tutkimusteeman tärkeys, ajankohtaisuus)</a:t>
            </a:r>
          </a:p>
          <a:p>
            <a:pPr marL="82296" indent="0">
              <a:buNone/>
            </a:pPr>
            <a:r>
              <a:rPr lang="fi-FI" dirty="0"/>
              <a:t>2. </a:t>
            </a:r>
            <a:r>
              <a:rPr lang="fi-FI"/>
              <a:t>TUTKIMUSONGELMIEN/TUTKIMUSKYSYMYKSIEN </a:t>
            </a:r>
            <a:r>
              <a:rPr lang="fi-FI" dirty="0"/>
              <a:t>ASETTAMINEN</a:t>
            </a:r>
          </a:p>
          <a:p>
            <a:pPr marL="82296" indent="0">
              <a:buNone/>
            </a:pPr>
            <a:r>
              <a:rPr lang="fi-FI" dirty="0"/>
              <a:t>3. TEORIAAN TUTUSTUMINEN</a:t>
            </a:r>
          </a:p>
          <a:p>
            <a:pPr marL="82296" indent="0">
              <a:buNone/>
            </a:pPr>
            <a:r>
              <a:rPr lang="fi-FI" dirty="0"/>
              <a:t>4. TUTKIMUSOTTEEN, -ASETELMAN JA -MENETELMÄN VALINTA</a:t>
            </a:r>
          </a:p>
          <a:p>
            <a:pPr marL="82296" indent="0">
              <a:buNone/>
            </a:pPr>
            <a:r>
              <a:rPr lang="fi-FI" dirty="0"/>
              <a:t>5. MENETELMÄN SUUNNITTELU JA KEHITTÄMINEN</a:t>
            </a:r>
          </a:p>
          <a:p>
            <a:pPr marL="82296" indent="0">
              <a:buNone/>
            </a:pPr>
            <a:r>
              <a:rPr lang="fi-FI" dirty="0"/>
              <a:t>6. TUTKIMUKSEN SUORITTAMINEN , AINEISTON HANKINTA</a:t>
            </a:r>
          </a:p>
          <a:p>
            <a:pPr marL="82296" indent="0">
              <a:buNone/>
            </a:pPr>
            <a:r>
              <a:rPr lang="fi-FI" dirty="0"/>
              <a:t>7. AINEISTON KÄSITTELY JA TULKINTA</a:t>
            </a:r>
          </a:p>
          <a:p>
            <a:pPr marL="82296" indent="0">
              <a:buNone/>
            </a:pPr>
            <a:r>
              <a:rPr lang="fi-FI" dirty="0"/>
              <a:t>8. TULOSTEN ESITTÄMINEN JA KIRJOITTAMINEN</a:t>
            </a:r>
          </a:p>
          <a:p>
            <a:pPr marL="82296" indent="0">
              <a:buNone/>
            </a:pPr>
            <a:r>
              <a:rPr lang="fi-FI" dirty="0"/>
              <a:t>9. POHDINNAN JA JOHTOPÄÄTÖSTEN TEKEMINEN </a:t>
            </a:r>
          </a:p>
          <a:p>
            <a:pPr marL="82296" indent="0">
              <a:buNone/>
            </a:pPr>
            <a:r>
              <a:rPr lang="fi-FI" dirty="0"/>
              <a:t>10. KOKO TUTKIMUKSEN RAPORTOINTI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Käsinkirjoitus 5"/>
              <p14:cNvContentPartPr/>
              <p14:nvPr/>
            </p14:nvContentPartPr>
            <p14:xfrm>
              <a:off x="5884929" y="2293145"/>
              <a:ext cx="28440" cy="126720"/>
            </p14:xfrm>
          </p:contentPart>
        </mc:Choice>
        <mc:Fallback xmlns="">
          <p:pic>
            <p:nvPicPr>
              <p:cNvPr id="6" name="Käsinkirjoitus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3049" y="2281265"/>
                <a:ext cx="52200" cy="1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3778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Tutkimushypoteesi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Olettamus tutkittavasta asiasta</a:t>
            </a:r>
          </a:p>
          <a:p>
            <a:r>
              <a:rPr lang="fi-FI" dirty="0"/>
              <a:t>Voi vaikuttaa aiheen valintaa</a:t>
            </a:r>
          </a:p>
          <a:p>
            <a:r>
              <a:rPr lang="fi-FI" dirty="0"/>
              <a:t>Ei saa vaikuttaa tutkimusmenetelmien laadintaan eikä tuloksiin</a:t>
            </a:r>
          </a:p>
          <a:p>
            <a:r>
              <a:rPr lang="fi-FI" dirty="0"/>
              <a:t>Tutkijan objektiivisuus</a:t>
            </a:r>
          </a:p>
          <a:p>
            <a:pPr marL="82296" indent="0">
              <a:buNone/>
            </a:pP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4293096"/>
            <a:ext cx="3448050" cy="180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12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Tutkimusote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/>
              <a:t>Halutaanko kuvailevaa tietoa vai numeroita?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1. Kvantitatiivinen eli määrällinen tutkimus</a:t>
            </a:r>
          </a:p>
          <a:p>
            <a:endParaRPr lang="fi-FI" dirty="0"/>
          </a:p>
          <a:p>
            <a:r>
              <a:rPr lang="fi-FI" dirty="0"/>
              <a:t>2. Kvalitatiivinen eli laadullinen tutkimus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083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 dirty="0"/>
              <a:t>Kvantitatiivinen</a:t>
            </a:r>
            <a:br>
              <a:rPr lang="fi-FI" sz="4800" dirty="0"/>
            </a:br>
            <a:endParaRPr lang="fi-FI" sz="4800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-Määrällinen tutkimus, kyselyt ja mittaukset, rekisterit</a:t>
            </a:r>
          </a:p>
          <a:p>
            <a:r>
              <a:rPr lang="fi-FI" dirty="0" err="1"/>
              <a:t>-yleensä</a:t>
            </a:r>
            <a:r>
              <a:rPr lang="fi-FI" dirty="0"/>
              <a:t> suurempi tutkimusjoukko tai aineisto </a:t>
            </a:r>
          </a:p>
          <a:p>
            <a:r>
              <a:rPr lang="fi-FI" dirty="0" err="1"/>
              <a:t>-selvitetään</a:t>
            </a:r>
            <a:r>
              <a:rPr lang="fi-FI" dirty="0"/>
              <a:t> ilmiöiden tai asioiden välisiä yhteyksiä (kausaalisuhteet) </a:t>
            </a:r>
          </a:p>
          <a:p>
            <a:r>
              <a:rPr lang="fi-FI" dirty="0" err="1"/>
              <a:t>-pyrkii</a:t>
            </a:r>
            <a:r>
              <a:rPr lang="fi-FI" dirty="0"/>
              <a:t> objektiiviseen tietoon, tarkoin rajattu tutkimuskohde</a:t>
            </a:r>
          </a:p>
          <a:p>
            <a:r>
              <a:rPr lang="fi-FI" dirty="0"/>
              <a:t>-käyttää numeerisia mittauksia ja numeerisia menetelmiä </a:t>
            </a:r>
          </a:p>
          <a:p>
            <a:r>
              <a:rPr lang="fi-FI" dirty="0"/>
              <a:t>-tulokset ja johtopäätökset perustuvat yleensä tilastollisiin menetelmiin, keskiarvot</a:t>
            </a:r>
          </a:p>
          <a:p>
            <a:r>
              <a:rPr lang="fi-FI" dirty="0"/>
              <a:t>Päätelmät yleisestä yksittäistapauksiin</a:t>
            </a:r>
          </a:p>
          <a:p>
            <a:r>
              <a:rPr lang="fi-FI" dirty="0"/>
              <a:t>Testaa hypoteesia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487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731</TotalTime>
  <Words>870</Words>
  <Application>Microsoft Office PowerPoint</Application>
  <PresentationFormat>Laajakuva</PresentationFormat>
  <Paragraphs>153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Ioni</vt:lpstr>
      <vt:lpstr>Terveyttä tutkimassa</vt:lpstr>
      <vt:lpstr>Selvitä ainakin seuraavat asiat terveystutkimuksesta…</vt:lpstr>
      <vt:lpstr>Kertaa käsitteitä</vt:lpstr>
      <vt:lpstr>Mihin tarvitaan tutkimustietoa terveydestä?</vt:lpstr>
      <vt:lpstr>Tieteellinen tieto</vt:lpstr>
      <vt:lpstr>TUTKIMUSPROSESSI</vt:lpstr>
      <vt:lpstr>Tutkimushypoteesi</vt:lpstr>
      <vt:lpstr>Tutkimusote</vt:lpstr>
      <vt:lpstr>Kvantitatiivinen </vt:lpstr>
      <vt:lpstr>Kvalitatiivinen </vt:lpstr>
      <vt:lpstr>Yo tehtävä</vt:lpstr>
      <vt:lpstr>Vastaus</vt:lpstr>
      <vt:lpstr>TUTKIMUSASETELMA</vt:lpstr>
      <vt:lpstr>OTOKSEN VALINTA</vt:lpstr>
      <vt:lpstr>TUTKIMUKSEN LUOTETTAVUUS</vt:lpstr>
      <vt:lpstr>RELIABILITEETTI</vt:lpstr>
      <vt:lpstr>VALIDITEETTI</vt:lpstr>
      <vt:lpstr>TIEDONHANKINTAMENETELMÄT</vt:lpstr>
      <vt:lpstr>Tutkimuskohteiden valinta</vt:lpstr>
      <vt:lpstr>Tutkimuksen etiikka - näkökulmia</vt:lpstr>
      <vt:lpstr>Yo-tehtävä kevät 2010</vt:lpstr>
      <vt:lpstr>Vastaukseen….</vt:lpstr>
      <vt:lpstr>Vastaukseen…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Terveyttä tutkimassa</dc:title>
  <dc:creator>Toni Mäkelä</dc:creator>
  <cp:lastModifiedBy>Timo Ryhtä</cp:lastModifiedBy>
  <cp:revision>20</cp:revision>
  <dcterms:created xsi:type="dcterms:W3CDTF">2015-09-14T14:32:36Z</dcterms:created>
  <dcterms:modified xsi:type="dcterms:W3CDTF">2021-08-25T06:19:57Z</dcterms:modified>
</cp:coreProperties>
</file>