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04"/>
  </p:normalViewPr>
  <p:slideViewPr>
    <p:cSldViewPr snapToGrid="0" snapToObjects="1">
      <p:cViewPr varScale="1">
        <p:scale>
          <a:sx n="120" d="100"/>
          <a:sy n="120" d="100"/>
        </p:scale>
        <p:origin x="8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4200"/>
            </a:lvl1pPr>
            <a:lvl2pPr lvl="1">
              <a:spcBef>
                <a:spcPts val="0"/>
              </a:spcBef>
              <a:buSzPct val="100000"/>
              <a:defRPr sz="4200"/>
            </a:lvl2pPr>
            <a:lvl3pPr lvl="2">
              <a:spcBef>
                <a:spcPts val="0"/>
              </a:spcBef>
              <a:buSzPct val="100000"/>
              <a:defRPr sz="4200"/>
            </a:lvl3pPr>
            <a:lvl4pPr lvl="3">
              <a:spcBef>
                <a:spcPts val="0"/>
              </a:spcBef>
              <a:buSzPct val="100000"/>
              <a:defRPr sz="4200"/>
            </a:lvl4pPr>
            <a:lvl5pPr lvl="4">
              <a:spcBef>
                <a:spcPts val="0"/>
              </a:spcBef>
              <a:buSzPct val="100000"/>
              <a:defRPr sz="4200"/>
            </a:lvl5pPr>
            <a:lvl6pPr lvl="5">
              <a:spcBef>
                <a:spcPts val="0"/>
              </a:spcBef>
              <a:buSzPct val="100000"/>
              <a:defRPr sz="4200"/>
            </a:lvl6pPr>
            <a:lvl7pPr lvl="6">
              <a:spcBef>
                <a:spcPts val="0"/>
              </a:spcBef>
              <a:buSzPct val="100000"/>
              <a:defRPr sz="4200"/>
            </a:lvl7pPr>
            <a:lvl8pPr lvl="7">
              <a:spcBef>
                <a:spcPts val="0"/>
              </a:spcBef>
              <a:buSzPct val="100000"/>
              <a:defRPr sz="4200"/>
            </a:lvl8pPr>
            <a:lvl9pPr lvl="8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400"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>
                <a:solidFill>
                  <a:schemeClr val="lt1"/>
                </a:solidFill>
              </a:rPr>
              <a:t>‹#›</a:t>
            </a:fld>
            <a:endParaRPr lang="fi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311700" y="743000"/>
            <a:ext cx="8520600" cy="20064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buSzPct val="100000"/>
              <a:buFont typeface="Source Sans Pro"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311700" y="2845181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>
                <a:solidFill>
                  <a:schemeClr val="lt1"/>
                </a:solidFill>
              </a:rPr>
              <a:t>‹#›</a:t>
            </a:fld>
            <a:endParaRPr lang="fi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/>
          <p:nvPr/>
        </p:nvSpPr>
        <p:spPr>
          <a:xfrm>
            <a:off x="80700" y="2651100"/>
            <a:ext cx="8982600" cy="241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3600"/>
            </a:lvl1pPr>
            <a:lvl2pPr lvl="1">
              <a:spcBef>
                <a:spcPts val="0"/>
              </a:spcBef>
              <a:buSzPct val="100000"/>
              <a:defRPr sz="3600"/>
            </a:lvl2pPr>
            <a:lvl3pPr lvl="2">
              <a:spcBef>
                <a:spcPts val="0"/>
              </a:spcBef>
              <a:buSzPct val="100000"/>
              <a:defRPr sz="3600"/>
            </a:lvl3pPr>
            <a:lvl4pPr lvl="3">
              <a:spcBef>
                <a:spcPts val="0"/>
              </a:spcBef>
              <a:buSzPct val="100000"/>
              <a:defRPr sz="3600"/>
            </a:lvl4pPr>
            <a:lvl5pPr lvl="4">
              <a:spcBef>
                <a:spcPts val="0"/>
              </a:spcBef>
              <a:buSzPct val="100000"/>
              <a:defRPr sz="3600"/>
            </a:lvl5pPr>
            <a:lvl6pPr lvl="5">
              <a:spcBef>
                <a:spcPts val="0"/>
              </a:spcBef>
              <a:buSzPct val="100000"/>
              <a:defRPr sz="3600"/>
            </a:lvl6pPr>
            <a:lvl7pPr lvl="6">
              <a:spcBef>
                <a:spcPts val="0"/>
              </a:spcBef>
              <a:buSzPct val="100000"/>
              <a:defRPr sz="3600"/>
            </a:lvl7pPr>
            <a:lvl8pPr lvl="7">
              <a:spcBef>
                <a:spcPts val="0"/>
              </a:spcBef>
              <a:buSzPct val="100000"/>
              <a:defRPr sz="3600"/>
            </a:lvl8pPr>
            <a:lvl9pPr lvl="8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>
                <a:solidFill>
                  <a:schemeClr val="lt1"/>
                </a:solidFill>
              </a:rPr>
              <a:t>‹#›</a:t>
            </a:fld>
            <a:endParaRPr lang="fi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accent2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>
                <a:solidFill>
                  <a:schemeClr val="lt1"/>
                </a:solidFill>
              </a:rPr>
              <a:t>‹#›</a:t>
            </a:fld>
            <a:endParaRPr lang="fi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>
            <a:off x="4636800" y="80700"/>
            <a:ext cx="4426500" cy="4982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39" name="Shape 3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3800"/>
            </a:lvl1pPr>
            <a:lvl2pPr lvl="1" algn="ctr">
              <a:spcBef>
                <a:spcPts val="0"/>
              </a:spcBef>
              <a:buSzPct val="100000"/>
              <a:defRPr sz="3800"/>
            </a:lvl2pPr>
            <a:lvl3pPr lvl="2" algn="ctr">
              <a:spcBef>
                <a:spcPts val="0"/>
              </a:spcBef>
              <a:buSzPct val="100000"/>
              <a:defRPr sz="3800"/>
            </a:lvl3pPr>
            <a:lvl4pPr lvl="3" algn="ctr">
              <a:spcBef>
                <a:spcPts val="0"/>
              </a:spcBef>
              <a:buSzPct val="100000"/>
              <a:defRPr sz="3800"/>
            </a:lvl4pPr>
            <a:lvl5pPr lvl="4" algn="ctr">
              <a:spcBef>
                <a:spcPts val="0"/>
              </a:spcBef>
              <a:buSzPct val="100000"/>
              <a:defRPr sz="3800"/>
            </a:lvl5pPr>
            <a:lvl6pPr lvl="5" algn="ctr">
              <a:spcBef>
                <a:spcPts val="0"/>
              </a:spcBef>
              <a:buSzPct val="100000"/>
              <a:defRPr sz="3800"/>
            </a:lvl6pPr>
            <a:lvl7pPr lvl="6" algn="ctr">
              <a:spcBef>
                <a:spcPts val="0"/>
              </a:spcBef>
              <a:buSzPct val="100000"/>
              <a:defRPr sz="3800"/>
            </a:lvl7pPr>
            <a:lvl8pPr lvl="7" algn="ctr">
              <a:spcBef>
                <a:spcPts val="0"/>
              </a:spcBef>
              <a:buSzPct val="100000"/>
              <a:defRPr sz="3800"/>
            </a:lvl8pPr>
            <a:lvl9pPr lvl="8" algn="ctr">
              <a:spcBef>
                <a:spcPts val="0"/>
              </a:spcBef>
              <a:buSzPct val="100000"/>
              <a:defRPr sz="3800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ubTitle" idx="1"/>
          </p:nvPr>
        </p:nvSpPr>
        <p:spPr>
          <a:xfrm>
            <a:off x="265500" y="2769000"/>
            <a:ext cx="4045200" cy="1345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>
                <a:solidFill>
                  <a:schemeClr val="lt1"/>
                </a:solidFill>
              </a:rPr>
              <a:t>‹#›</a:t>
            </a:fld>
            <a:endParaRPr lang="fi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  <a:endParaRPr lang="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buClr>
                <a:schemeClr val="dk2"/>
              </a:buClr>
              <a:buSzPct val="100000"/>
              <a:buFont typeface="Raleway"/>
              <a:buNone/>
              <a:defRPr sz="30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SzPct val="100000"/>
              <a:buFont typeface="Source Sans Pro"/>
              <a:defRPr sz="18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lt2"/>
              </a:buClr>
              <a:buFont typeface="Source Sans Pro"/>
              <a:defRPr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97999" y="468875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>
                <a:solidFill>
                  <a:schemeClr val="lt2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‹#›</a:t>
            </a:fld>
            <a:endParaRPr lang="fi" sz="1000">
              <a:solidFill>
                <a:schemeClr val="lt2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lioppilastutkinto.fi/images/tiedostot/reaaliaineiden_digitaalisten_kokeiden_maaraykset_2017.pdf" TargetMode="External"/><Relationship Id="rId4" Type="http://schemas.openxmlformats.org/officeDocument/2006/relationships/hyperlink" Target="https://www.ylioppilastutkinto.fi/images/sivuston_tiedostot/Sahkoinen_tutkinto/fi_sahkoinen_reaali.pdf" TargetMode="External"/><Relationship Id="rId5" Type="http://schemas.openxmlformats.org/officeDocument/2006/relationships/hyperlink" Target="https://www.ylioppilastutkinto.fi/images/sivuston_tiedostot/Sahkoinen_tutkinto/tiedote_terveystieto_fi.pdf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lioppilastutkinto.fi/images/sivuston_tiedostot/Ohjeet/Digabi/ytl_paatelaiteohje_2017_fi.pdf" TargetMode="External"/><Relationship Id="rId4" Type="http://schemas.openxmlformats.org/officeDocument/2006/relationships/hyperlink" Target="https://www.ylioppilastutkinto.fi/maaraykset/tiedote-kokelaille/opiskelijanohje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https://digabi.fi/kokeet/esimerkkitehtavat/terveystieto/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ctrTitle"/>
          </p:nvPr>
        </p:nvSpPr>
        <p:spPr>
          <a:xfrm>
            <a:off x="480150" y="1124925"/>
            <a:ext cx="8183700" cy="1473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r>
              <a:rPr lang="fi"/>
              <a:t>TERVEYSTIEDON</a:t>
            </a:r>
          </a:p>
          <a:p>
            <a:pPr lvl="0">
              <a:spcBef>
                <a:spcPts val="0"/>
              </a:spcBef>
              <a:buNone/>
            </a:pPr>
            <a:r>
              <a:rPr lang="fi"/>
              <a:t>SÄHKÖINEN YO-KOE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ubTitle" idx="1"/>
          </p:nvPr>
        </p:nvSpPr>
        <p:spPr>
          <a:xfrm>
            <a:off x="485875" y="2044000"/>
            <a:ext cx="8183700" cy="8610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/>
              <a:t>YTL ja Liikunnan- ja terveystiedon opettajien liitto</a:t>
            </a:r>
          </a:p>
        </p:txBody>
      </p:sp>
      <p:sp>
        <p:nvSpPr>
          <p:cNvPr id="60" name="Shape 60"/>
          <p:cNvSpPr txBox="1"/>
          <p:nvPr/>
        </p:nvSpPr>
        <p:spPr>
          <a:xfrm>
            <a:off x="485875" y="2676925"/>
            <a:ext cx="7803000" cy="2198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sz="1200">
                <a:solidFill>
                  <a:srgbClr val="E69138"/>
                </a:solidFill>
              </a:rPr>
              <a:t>LÄHTEET (TÄMÄ ESITYS ON TIIVISTELMÄ NÄISTÄ LÄHTEISTÄ)</a:t>
            </a:r>
          </a:p>
          <a:p>
            <a:pPr lvl="0">
              <a:spcBef>
                <a:spcPts val="0"/>
              </a:spcBef>
              <a:buNone/>
            </a:pPr>
            <a:endParaRPr sz="1200">
              <a:solidFill>
                <a:srgbClr val="E69138"/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fi" sz="1200" u="sng">
                <a:solidFill>
                  <a:srgbClr val="E69138"/>
                </a:solidFill>
                <a:hlinkClick r:id="rId3"/>
              </a:rPr>
              <a:t>https://www.ylioppilastutkinto.fi/images/tiedostot/reaaliaineiden_digitaalisten_kokeiden_maaraykset_2017.pdf</a:t>
            </a:r>
          </a:p>
          <a:p>
            <a:pPr lvl="0">
              <a:spcBef>
                <a:spcPts val="0"/>
              </a:spcBef>
              <a:buNone/>
            </a:pPr>
            <a:endParaRPr sz="1200">
              <a:solidFill>
                <a:srgbClr val="E69138"/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fi" sz="1200" u="sng">
                <a:solidFill>
                  <a:srgbClr val="E69138"/>
                </a:solidFill>
                <a:hlinkClick r:id="rId4"/>
              </a:rPr>
              <a:t>https://www.ylioppilastutkinto.fi/images/sivuston_tiedostot/Sahkoinen_tutkinto/fi_sahkoinen_reaali.pdf</a:t>
            </a:r>
          </a:p>
          <a:p>
            <a:pPr lvl="0">
              <a:spcBef>
                <a:spcPts val="0"/>
              </a:spcBef>
              <a:buNone/>
            </a:pPr>
            <a:endParaRPr sz="1200">
              <a:solidFill>
                <a:srgbClr val="E69138"/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fi" sz="1200" u="sng">
                <a:solidFill>
                  <a:srgbClr val="E69138"/>
                </a:solidFill>
                <a:hlinkClick r:id="rId5"/>
              </a:rPr>
              <a:t>https://www.ylioppilastutkinto.fi/images/sivuston_tiedostot/Sahkoinen_tutkinto/tiedote_terveystieto_fi.pdf</a:t>
            </a:r>
          </a:p>
          <a:p>
            <a:pPr lvl="0">
              <a:spcBef>
                <a:spcPts val="0"/>
              </a:spcBef>
              <a:buNone/>
            </a:pPr>
            <a:endParaRPr sz="1200">
              <a:solidFill>
                <a:srgbClr val="E69138"/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fi" sz="1200">
                <a:solidFill>
                  <a:srgbClr val="E69138"/>
                </a:solidFill>
              </a:rPr>
              <a:t>Liikunnan- ja terveystiedon opettajien liiton koulutus 17.5.2017 Oulu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110925" y="9127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/>
              <a:t>HYVÄ VASTAUS?</a:t>
            </a:r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158750" y="655350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" sz="1400"/>
              <a:t>- Asioiden käsittely ilmentää tietojen ja taitojen itsenäistä hallintaa ja kykyä niiden soveltamiseen. </a:t>
            </a:r>
          </a:p>
          <a:p>
            <a:pPr lvl="0" rtl="0">
              <a:spcBef>
                <a:spcPts val="0"/>
              </a:spcBef>
              <a:buNone/>
            </a:pPr>
            <a:r>
              <a:rPr lang="fi" sz="1400"/>
              <a:t>- Vastaus osoittaa monipuolisia ja kehittyneitä tiedonkäsittelytaitoja. </a:t>
            </a:r>
          </a:p>
          <a:p>
            <a:pPr lvl="0" rtl="0">
              <a:spcBef>
                <a:spcPts val="0"/>
              </a:spcBef>
              <a:buNone/>
            </a:pPr>
            <a:r>
              <a:rPr lang="fi" sz="1400"/>
              <a:t>- Tehtävän kannalta olennaisia tietoja on riittävästi. </a:t>
            </a:r>
          </a:p>
          <a:p>
            <a:pPr lvl="0" rtl="0">
              <a:spcBef>
                <a:spcPts val="0"/>
              </a:spcBef>
              <a:buNone/>
            </a:pPr>
            <a:r>
              <a:rPr lang="fi" sz="1400"/>
              <a:t>- Kokonaisuus on jäsennelty ja asiasisällöltään johdonmukainen. </a:t>
            </a:r>
          </a:p>
          <a:p>
            <a:pPr lvl="0" rtl="0">
              <a:spcBef>
                <a:spcPts val="0"/>
              </a:spcBef>
              <a:buNone/>
            </a:pPr>
            <a:r>
              <a:rPr lang="fi" sz="1400"/>
              <a:t>- Syitä ja seurauksia tarkastellaan asianmukaisesti eri näkökulmista. </a:t>
            </a:r>
          </a:p>
          <a:p>
            <a:pPr lvl="0" rtl="0">
              <a:spcBef>
                <a:spcPts val="0"/>
              </a:spcBef>
              <a:buNone/>
            </a:pPr>
            <a:r>
              <a:rPr lang="fi" sz="1400"/>
              <a:t>- Esitetyt väitteet perustellaan selkeästi. </a:t>
            </a:r>
          </a:p>
          <a:p>
            <a:pPr lvl="0" rtl="0">
              <a:spcBef>
                <a:spcPts val="0"/>
              </a:spcBef>
              <a:buNone/>
            </a:pPr>
            <a:r>
              <a:rPr lang="fi" sz="1400"/>
              <a:t>- Tehtäviin liittyviä aineistoja käytetään tarkoituksenmukaisesti. </a:t>
            </a:r>
          </a:p>
          <a:p>
            <a:pPr lvl="0" rtl="0">
              <a:spcBef>
                <a:spcPts val="0"/>
              </a:spcBef>
              <a:buNone/>
            </a:pPr>
            <a:r>
              <a:rPr lang="fi" sz="1400"/>
              <a:t>- Esitetyt tiedot asetetaan laajempiin asiayhteyksiin. </a:t>
            </a:r>
          </a:p>
          <a:p>
            <a:pPr lvl="0" rtl="0">
              <a:spcBef>
                <a:spcPts val="0"/>
              </a:spcBef>
              <a:buNone/>
            </a:pPr>
            <a:r>
              <a:rPr lang="fi" sz="1400"/>
              <a:t>- Erityisesti pohdiskelua edellyttävissä tehtävissä erotetaan tosiasiat, perustellut kannanotot ja mielipiteet. </a:t>
            </a:r>
          </a:p>
          <a:p>
            <a:pPr lvl="0" rtl="0">
              <a:spcBef>
                <a:spcPts val="0"/>
              </a:spcBef>
              <a:buNone/>
            </a:pPr>
            <a:r>
              <a:rPr lang="fi" sz="1400"/>
              <a:t>- Annettuja työkaluja on käytetty tarkoituksenmukaisesti.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/>
              <a:t>SUORITUKSEN ARVOA ALENTAVAT</a:t>
            </a:r>
          </a:p>
        </p:txBody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/>
              <a:t>- Suorituksessa on selviä asiavirheitä. </a:t>
            </a:r>
          </a:p>
          <a:p>
            <a:pPr lvl="0">
              <a:spcBef>
                <a:spcPts val="0"/>
              </a:spcBef>
              <a:buNone/>
            </a:pPr>
            <a:r>
              <a:rPr lang="fi"/>
              <a:t>- Ajatukset on ilmaistu epäselvästi tai epätarkasti. </a:t>
            </a:r>
          </a:p>
          <a:p>
            <a:pPr lvl="0">
              <a:spcBef>
                <a:spcPts val="0"/>
              </a:spcBef>
              <a:buNone/>
            </a:pPr>
            <a:r>
              <a:rPr lang="fi"/>
              <a:t>- Esitetyt tiedot osoittavat, että kokelas on käsittänyt tehtävän väärin, tai ne ovat muuten tehtävänannon kannalta epäolennaisia; vastauksen pituus ja yksityiskohtien määrä eivät sinänsä ole ansioita. </a:t>
            </a:r>
          </a:p>
          <a:p>
            <a:pPr lvl="0">
              <a:spcBef>
                <a:spcPts val="0"/>
              </a:spcBef>
              <a:buNone/>
            </a:pPr>
            <a:r>
              <a:rPr lang="fi"/>
              <a:t>- Vastaus rakentuu pelkästään mielipiteiden varaan. </a:t>
            </a:r>
          </a:p>
          <a:p>
            <a:pPr lvl="0">
              <a:spcBef>
                <a:spcPts val="0"/>
              </a:spcBef>
              <a:buNone/>
            </a:pPr>
            <a:r>
              <a:rPr lang="fi"/>
              <a:t>- Suorituksessa toistetaan samoja asioita.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/>
              <a:t>Ohje sähköisen ylioppilaskokeen päätelaitteesta ja määräykset koetta varten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311700" y="1727100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>
              <a:spcBef>
                <a:spcPts val="0"/>
              </a:spcBef>
              <a:buClr>
                <a:srgbClr val="FF0000"/>
              </a:buClr>
              <a:buAutoNum type="arabicPeriod"/>
            </a:pPr>
            <a:r>
              <a:rPr lang="fi" b="1" dirty="0">
                <a:solidFill>
                  <a:srgbClr val="FF0000"/>
                </a:solidFill>
              </a:rPr>
              <a:t>Tarkista, että tietokoneesi vastaa annettuja ohjeita:</a:t>
            </a:r>
          </a:p>
          <a:p>
            <a:pPr lvl="0">
              <a:spcBef>
                <a:spcPts val="0"/>
              </a:spcBef>
              <a:buNone/>
            </a:pPr>
            <a:r>
              <a:rPr lang="fi" u="sng" dirty="0">
                <a:solidFill>
                  <a:srgbClr val="0000FF"/>
                </a:solidFill>
                <a:hlinkClick r:id="rId3"/>
              </a:rPr>
              <a:t>https://www.ylioppilastutkinto.fi/images/sivuston_tiedostot/Ohjeet/Digabi/ytl_paatelaiteohje_2017_fi.pdf</a:t>
            </a:r>
          </a:p>
          <a:p>
            <a:pPr lvl="0">
              <a:spcBef>
                <a:spcPts val="0"/>
              </a:spcBef>
              <a:buNone/>
            </a:pPr>
            <a:r>
              <a:rPr lang="fi" dirty="0"/>
              <a:t>=&gt; Huomaa kohta “Päätelaitteen lisälaitteet eivät voi käyttää radiotaajuuksia (esim. Bluetooth).” Tämä tarkoittaa sitä, että </a:t>
            </a:r>
            <a:r>
              <a:rPr lang="fi" dirty="0">
                <a:solidFill>
                  <a:srgbClr val="FF0000"/>
                </a:solidFill>
              </a:rPr>
              <a:t>YO-kokeessa tarvitset langallisen hiiren</a:t>
            </a:r>
            <a:r>
              <a:rPr lang="fi" dirty="0"/>
              <a:t>!</a:t>
            </a:r>
          </a:p>
          <a:p>
            <a:pPr lvl="0">
              <a:spcBef>
                <a:spcPts val="0"/>
              </a:spcBef>
              <a:buNone/>
            </a:pPr>
            <a:r>
              <a:rPr lang="fi" b="1" dirty="0">
                <a:solidFill>
                  <a:srgbClr val="FF0000"/>
                </a:solidFill>
              </a:rPr>
              <a:t>2.      Lue alla oleva opiskelijan ohje huolellisesti ennen ylioppilaskoetta:</a:t>
            </a:r>
          </a:p>
          <a:p>
            <a:pPr lvl="0">
              <a:spcBef>
                <a:spcPts val="0"/>
              </a:spcBef>
              <a:buNone/>
            </a:pPr>
            <a:r>
              <a:rPr lang="fi" u="sng" dirty="0">
                <a:solidFill>
                  <a:srgbClr val="0000FF"/>
                </a:solidFill>
                <a:hlinkClick r:id="rId4"/>
              </a:rPr>
              <a:t>https://www.ylioppilastutkinto.fi/maaraykset/tiedote-kokelaille/opiskelijanohje</a:t>
            </a:r>
          </a:p>
          <a:p>
            <a:pPr lvl="0">
              <a:spcBef>
                <a:spcPts val="0"/>
              </a:spcBef>
              <a:buNone/>
            </a:pPr>
            <a:endParaRPr dirty="0"/>
          </a:p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sz="2800"/>
              <a:t>TERVEYSTIEDON YO-KOKEEN VAATIMUKSIA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233916" y="1152475"/>
            <a:ext cx="8598384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lr>
                <a:srgbClr val="0000FF"/>
              </a:buClr>
              <a:buAutoNum type="arabicPeriod"/>
            </a:pPr>
            <a:r>
              <a:rPr lang="fi" sz="1600" dirty="0">
                <a:solidFill>
                  <a:srgbClr val="0000FF"/>
                </a:solidFill>
              </a:rPr>
              <a:t>Oppiaineen asiatietojen ja käsitteiden hallinta</a:t>
            </a:r>
          </a:p>
          <a:p>
            <a:pPr marL="457200" lvl="0" indent="-228600" rtl="0">
              <a:spcBef>
                <a:spcPts val="0"/>
              </a:spcBef>
              <a:buClr>
                <a:srgbClr val="38761D"/>
              </a:buClr>
              <a:buAutoNum type="arabicPeriod"/>
            </a:pPr>
            <a:r>
              <a:rPr lang="fi" sz="1600" dirty="0">
                <a:solidFill>
                  <a:srgbClr val="38761D"/>
                </a:solidFill>
              </a:rPr>
              <a:t>Monipuolinen tiedonkäsittely, ajattelun taidot tiedon soveltamiseksi ja perustelemisen taito</a:t>
            </a:r>
          </a:p>
          <a:p>
            <a:pPr marL="457200" lvl="0" indent="-228600" rtl="0">
              <a:spcBef>
                <a:spcPts val="0"/>
              </a:spcBef>
              <a:buClr>
                <a:srgbClr val="FF0000"/>
              </a:buClr>
              <a:buAutoNum type="arabicPeriod"/>
            </a:pPr>
            <a:r>
              <a:rPr lang="fi" sz="1600" dirty="0">
                <a:solidFill>
                  <a:srgbClr val="FF0000"/>
                </a:solidFill>
              </a:rPr>
              <a:t>Tehtäviin vastaamisen tekniikka: </a:t>
            </a:r>
          </a:p>
          <a:p>
            <a:pPr marL="914400" lvl="0" indent="-228600" rtl="0">
              <a:spcBef>
                <a:spcPts val="0"/>
              </a:spcBef>
              <a:buChar char="-"/>
            </a:pPr>
            <a:r>
              <a:rPr lang="fi" sz="1600" dirty="0">
                <a:solidFill>
                  <a:srgbClr val="FF0000"/>
                </a:solidFill>
              </a:rPr>
              <a:t>pääasiassa vastaukset ovat sanallisia</a:t>
            </a:r>
            <a:r>
              <a:rPr lang="fi" sz="1600" dirty="0"/>
              <a:t>, mutta pitää osata diagrammien, kaavioiden ja taulukoiden tuottamista sekä kuva-aineistojen täydentämistä ja havainnekuvien piirtämistä</a:t>
            </a:r>
          </a:p>
          <a:p>
            <a:pPr marL="914400" lvl="0" indent="-228600">
              <a:spcBef>
                <a:spcPts val="0"/>
              </a:spcBef>
              <a:buChar char="-"/>
            </a:pPr>
            <a:r>
              <a:rPr lang="fi" sz="1600" dirty="0">
                <a:solidFill>
                  <a:srgbClr val="FF0000"/>
                </a:solidFill>
              </a:rPr>
              <a:t>vastauksen pituutta voidaan rajoittaa</a:t>
            </a:r>
            <a:r>
              <a:rPr lang="fi" sz="1600" dirty="0"/>
              <a:t> (esim. 1200 merkkiä. Merkkimäärä on arviolta noin 10 kertaa sanamäärä (siten 50 sanan vastaus vastaa 500 merkkiä ja 200 sanan vastaus 2 000 merkkiä (mukaan lukien välilyönnit). Koejärjestelmässä on itsessään laskuri, joka laskee vastauskentästä sekä sana- että merkkimäärän.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2"/>
              </a:buClr>
              <a:buSzPct val="36666"/>
              <a:buFont typeface="Arial"/>
              <a:buNone/>
            </a:pPr>
            <a:r>
              <a:rPr lang="fi" sz="2800"/>
              <a:t>TERVEYSTIEDON YO-KOKEEN VAATIMUKSIA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dirty="0">
                <a:solidFill>
                  <a:srgbClr val="FF00FF"/>
                </a:solidFill>
              </a:rPr>
              <a:t>4. Aineistojen analysointi, arviointi ja tulkinta</a:t>
            </a:r>
            <a:r>
              <a:rPr lang="fi" dirty="0"/>
              <a:t> (aineistona voi olla teksti, kuva, video, ääni, kartta, mainos, taulukko, tilasto ja mittaustulos) </a:t>
            </a:r>
          </a:p>
          <a:p>
            <a:pPr lvl="0">
              <a:spcBef>
                <a:spcPts val="0"/>
              </a:spcBef>
              <a:buNone/>
            </a:pPr>
            <a:r>
              <a:rPr lang="fi" dirty="0">
                <a:solidFill>
                  <a:srgbClr val="000000"/>
                </a:solidFill>
              </a:rPr>
              <a:t>5. Kokeen rakenne ja vastausten lukumäärä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" dirty="0"/>
              <a:t>osassa 1 on kolme tehtävää (á 20p.), joista valitset </a:t>
            </a:r>
            <a:r>
              <a:rPr lang="fi" b="1" dirty="0">
                <a:solidFill>
                  <a:srgbClr val="FF0000"/>
                </a:solidFill>
              </a:rPr>
              <a:t>yhden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" dirty="0"/>
              <a:t>osassa 2 on kolme tehtävää (á 20p.), joista valitset </a:t>
            </a:r>
            <a:r>
              <a:rPr lang="fi" b="1" dirty="0">
                <a:solidFill>
                  <a:srgbClr val="FF0000"/>
                </a:solidFill>
              </a:rPr>
              <a:t>kaksi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" dirty="0"/>
              <a:t>osassa 3 on kolme tehtävää (á 30p.), joista valitset </a:t>
            </a:r>
            <a:r>
              <a:rPr lang="fi" b="1" dirty="0">
                <a:solidFill>
                  <a:srgbClr val="FF0000"/>
                </a:solidFill>
              </a:rPr>
              <a:t>kaksi</a:t>
            </a:r>
          </a:p>
          <a:p>
            <a:pPr lvl="0" rtl="0">
              <a:spcBef>
                <a:spcPts val="0"/>
              </a:spcBef>
              <a:buNone/>
            </a:pPr>
            <a:r>
              <a:rPr lang="fi" b="1" dirty="0">
                <a:solidFill>
                  <a:srgbClr val="FF0000"/>
                </a:solidFill>
              </a:rPr>
              <a:t>OLE TARKKANA, ETTÄ VASTAAT TÄSMÄLLEEN NÄIN. JÄTÄ MUUT TEHTÄVÄT TYHJIKSI!</a:t>
            </a:r>
          </a:p>
          <a:p>
            <a:pPr lvl="0" rtl="0">
              <a:spcBef>
                <a:spcPts val="0"/>
              </a:spcBef>
              <a:buNone/>
            </a:pPr>
            <a:endParaRPr sz="1200" dirty="0"/>
          </a:p>
        </p:txBody>
      </p:sp>
      <p:sp>
        <p:nvSpPr>
          <p:cNvPr id="79" name="Shape 79"/>
          <p:cNvSpPr/>
          <p:nvPr/>
        </p:nvSpPr>
        <p:spPr>
          <a:xfrm>
            <a:off x="6174600" y="2600425"/>
            <a:ext cx="363300" cy="898800"/>
          </a:xfrm>
          <a:prstGeom prst="rightBrace">
            <a:avLst>
              <a:gd name="adj1" fmla="val 8333"/>
              <a:gd name="adj2" fmla="val 51056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0" name="Shape 80"/>
          <p:cNvSpPr txBox="1"/>
          <p:nvPr/>
        </p:nvSpPr>
        <p:spPr>
          <a:xfrm>
            <a:off x="6537900" y="2705575"/>
            <a:ext cx="2548800" cy="688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sz="1800" b="1">
                <a:solidFill>
                  <a:srgbClr val="FF0000"/>
                </a:solidFill>
              </a:rPr>
              <a:t>yhteensä viisi (5) tehtävää (max. 120p.)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Shape 85"/>
          <p:cNvPicPr preferRelativeResize="0"/>
          <p:nvPr/>
        </p:nvPicPr>
        <p:blipFill rotWithShape="1">
          <a:blip r:embed="rId3">
            <a:alphaModFix/>
          </a:blip>
          <a:srcRect l="19256" t="10900" r="21255" b="5828"/>
          <a:stretch/>
        </p:blipFill>
        <p:spPr>
          <a:xfrm>
            <a:off x="1350775" y="808625"/>
            <a:ext cx="6006955" cy="4190024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249350" y="10207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/>
              <a:t>KOKEEN RAKENNE TARKEMMIN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/>
              <a:t>ERILAISIA VAIHTOEHTOJA...</a:t>
            </a:r>
          </a:p>
        </p:txBody>
      </p:sp>
      <p:pic>
        <p:nvPicPr>
          <p:cNvPr id="92" name="Shape 92"/>
          <p:cNvPicPr preferRelativeResize="0"/>
          <p:nvPr/>
        </p:nvPicPr>
        <p:blipFill rotWithShape="1">
          <a:blip r:embed="rId3">
            <a:alphaModFix/>
          </a:blip>
          <a:srcRect l="19053" t="16307" r="31431" b="20803"/>
          <a:stretch/>
        </p:blipFill>
        <p:spPr>
          <a:xfrm>
            <a:off x="311700" y="1156825"/>
            <a:ext cx="5367172" cy="3656724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Shape 93"/>
          <p:cNvSpPr txBox="1"/>
          <p:nvPr/>
        </p:nvSpPr>
        <p:spPr>
          <a:xfrm>
            <a:off x="6089975" y="1883400"/>
            <a:ext cx="1673100" cy="1376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/>
              <a:t>Joitakin esimerkkejä tehtävistä: </a:t>
            </a:r>
            <a:r>
              <a:rPr lang="fi" u="sng">
                <a:solidFill>
                  <a:schemeClr val="hlink"/>
                </a:solidFill>
                <a:hlinkClick r:id="rId4"/>
              </a:rPr>
              <a:t>https://digabi.fi/kokeet/esimerkkitehtavat/terveystieto/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 sz="2800" dirty="0"/>
              <a:t>MITÄ OSAAMISTA TARVITAAN - OHJELMAT?</a:t>
            </a:r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fi" sz="1600" dirty="0"/>
              <a:t>Diagrammien ja kaavioiden tuottaminen (Libre Office Calc) 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fi" sz="1600" dirty="0"/>
              <a:t>Taulukoiden tuottaminen (Libre Office Calc tai Writer)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fi" sz="1600" dirty="0"/>
              <a:t>Kuva-aineistojen täydentäminen, yksinkertaisten havainnekuvien tuottaminen (mikä tahansa piirto-ohjelma, esim. Libre Office Draw/Impress, Pinta tai Gimp)</a:t>
            </a:r>
          </a:p>
          <a:p>
            <a:pPr lvl="0" rtl="0">
              <a:spcBef>
                <a:spcPts val="0"/>
              </a:spcBef>
              <a:buNone/>
            </a:pPr>
            <a:r>
              <a:rPr lang="fi" sz="1600" dirty="0"/>
              <a:t>=&gt; Kannattaa harjoitella ohjelmien käyttöä oppitunneilla ja myös kotona!</a:t>
            </a:r>
          </a:p>
          <a:p>
            <a:pPr lvl="0" rtl="0">
              <a:spcBef>
                <a:spcPts val="0"/>
              </a:spcBef>
              <a:buNone/>
            </a:pPr>
            <a:r>
              <a:rPr lang="fi" sz="1600" dirty="0"/>
              <a:t>=&gt; Monia asioita voi tehdä usealla eri ohjelmalla. Riittää, että osaat käyttää vähintään yhtä ohjelmaa, jolla kyseisen asian voi tehdä.</a:t>
            </a:r>
          </a:p>
          <a:p>
            <a:pPr lvl="0">
              <a:spcBef>
                <a:spcPts val="0"/>
              </a:spcBef>
              <a:buNone/>
            </a:pPr>
            <a:r>
              <a:rPr lang="fi" sz="1600" dirty="0">
                <a:solidFill>
                  <a:srgbClr val="FF0000"/>
                </a:solidFill>
              </a:rPr>
              <a:t>Osaathan liittää tuotoksesi kuvankaappauksella vastaukseesi? Jos et, katso ohje</a:t>
            </a:r>
            <a:r>
              <a:rPr lang="fi" sz="1600" dirty="0">
                <a:solidFill>
                  <a:srgbClr val="0000FF"/>
                </a:solidFill>
              </a:rPr>
              <a:t>.</a:t>
            </a:r>
          </a:p>
          <a:p>
            <a:pPr lvl="0" rtl="0">
              <a:spcBef>
                <a:spcPts val="0"/>
              </a:spcBef>
              <a:buNone/>
            </a:pPr>
            <a:r>
              <a:rPr lang="fi" sz="1600" dirty="0" smtClean="0">
                <a:solidFill>
                  <a:srgbClr val="FF0000"/>
                </a:solidFill>
              </a:rPr>
              <a:t>Muista </a:t>
            </a:r>
            <a:r>
              <a:rPr lang="fi" sz="1600" dirty="0">
                <a:solidFill>
                  <a:srgbClr val="FF0000"/>
                </a:solidFill>
              </a:rPr>
              <a:t>viitata vastauksessasi liittämääsi tuotokseen! </a:t>
            </a:r>
          </a:p>
          <a:p>
            <a:pPr lvl="0" rtl="0">
              <a:spcBef>
                <a:spcPts val="0"/>
              </a:spcBef>
              <a:buNone/>
            </a:pPr>
            <a:endParaRPr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311700" y="337689"/>
            <a:ext cx="8520600" cy="623400"/>
          </a:xfrm>
        </p:spPr>
        <p:txBody>
          <a:bodyPr/>
          <a:lstStyle/>
          <a:p>
            <a:pPr lvl="0"/>
            <a:r>
              <a:rPr lang="fi" sz="2400" smtClean="0"/>
              <a:t>MITEN SÄHKÖISEEN YO-KOKEESEEN KANNATTAA VALMISTAUTUA?</a:t>
            </a:r>
            <a:endParaRPr lang="fi" sz="2400"/>
          </a:p>
        </p:txBody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311700" y="1418289"/>
            <a:ext cx="8520600" cy="3416400"/>
          </a:xfrm>
        </p:spPr>
        <p:txBody>
          <a:bodyPr/>
          <a:lstStyle/>
          <a:p>
            <a:pPr lvl="0"/>
            <a:r>
              <a:rPr lang="fi-FI" dirty="0" smtClean="0"/>
              <a:t>1. </a:t>
            </a:r>
            <a:r>
              <a:rPr lang="fi" dirty="0" smtClean="0"/>
              <a:t>Aineistojen käyttö tehtävissä lisääntyy. Lisäksi kokeessa voi olla esimerkiksi kuvia, videoita, äänitallenteita, karttoja, mainoksia, taulukoita, tilastoja ja mittaustuloksia.</a:t>
            </a:r>
          </a:p>
          <a:p>
            <a:pPr lvl="0"/>
            <a:r>
              <a:rPr lang="fi" dirty="0" smtClean="0"/>
              <a:t>     =&gt; kannattaa harjoitella erilaisten aineistojen analysointia, arviointia ja tulkintaa. </a:t>
            </a:r>
          </a:p>
          <a:p>
            <a:pPr lvl="0"/>
            <a:endParaRPr lang="fi" dirty="0" smtClean="0"/>
          </a:p>
          <a:p>
            <a:pPr lvl="3"/>
            <a:r>
              <a:rPr lang="fi" sz="1800" dirty="0" smtClean="0"/>
              <a:t> 2. Lisäksi kannattaa harjoitella terveystiedolle tyypillisen tekstin, yksinkertaisten        diagrammien, kaavioiden ja taulukoiden tuottamista sekä kuva-aineistojen</a:t>
            </a:r>
            <a:r>
              <a:rPr lang="fi" sz="1800" dirty="0" smtClean="0"/>
              <a:t> </a:t>
            </a:r>
            <a:r>
              <a:rPr lang="fi" sz="1800" dirty="0" smtClean="0"/>
              <a:t>täydentämistä sähköisillä välineillä.</a:t>
            </a:r>
            <a:endParaRPr lang="fi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/>
              <a:t>KOKEEN ARVOSTELU</a:t>
            </a:r>
          </a:p>
        </p:txBody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228600" rtl="0">
              <a:spcBef>
                <a:spcPts val="0"/>
              </a:spcBef>
              <a:buChar char="-"/>
            </a:pPr>
            <a:r>
              <a:rPr lang="fi">
                <a:solidFill>
                  <a:srgbClr val="FF0000"/>
                </a:solidFill>
              </a:rPr>
              <a:t>osa 1</a:t>
            </a:r>
            <a:r>
              <a:rPr lang="fi"/>
              <a:t> arvostellaan </a:t>
            </a:r>
            <a:r>
              <a:rPr lang="fi">
                <a:solidFill>
                  <a:srgbClr val="FF0000"/>
                </a:solidFill>
              </a:rPr>
              <a:t>asiasisällön</a:t>
            </a:r>
            <a:r>
              <a:rPr lang="fi"/>
              <a:t> hallinnan perusteella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">
                <a:solidFill>
                  <a:srgbClr val="FF0000"/>
                </a:solidFill>
              </a:rPr>
              <a:t>osat 2 ja 3</a:t>
            </a:r>
            <a:r>
              <a:rPr lang="fi"/>
              <a:t> arvostellaan </a:t>
            </a:r>
            <a:r>
              <a:rPr lang="fi">
                <a:solidFill>
                  <a:srgbClr val="FF0000"/>
                </a:solidFill>
              </a:rPr>
              <a:t>asiasisällön hallinnan ja tiedonkäsittelyn perusteella. </a:t>
            </a:r>
            <a:r>
              <a:rPr lang="fi"/>
              <a:t>Puolet tehtävän pisteistä annetaan asiasisällöstä ja puolet tiedonkäsittelystä! 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fi" b="1" u="sng">
                <a:solidFill>
                  <a:srgbClr val="FF0000"/>
                </a:solidFill>
              </a:rPr>
              <a:t>HUOM!</a:t>
            </a:r>
            <a:r>
              <a:rPr lang="fi">
                <a:solidFill>
                  <a:srgbClr val="FF0000"/>
                </a:solidFill>
              </a:rPr>
              <a:t> </a:t>
            </a:r>
            <a:r>
              <a:rPr lang="fi">
                <a:solidFill>
                  <a:srgbClr val="666666"/>
                </a:solidFill>
              </a:rPr>
              <a:t>Jos kokelas jättää arvosteltavaksi osakohtaisen enimmäismäärän ylittävän määrän vastauksia, katsotaan kokeen kyseisen osan kokonaispistemäärän muodostuvan siitä sallitusta määrästä vastauksia, joiden </a:t>
            </a:r>
            <a:r>
              <a:rPr lang="fi" b="1" u="sng">
                <a:solidFill>
                  <a:srgbClr val="666666"/>
                </a:solidFill>
              </a:rPr>
              <a:t>pistesumma on pienin</a:t>
            </a:r>
            <a:r>
              <a:rPr lang="fi">
                <a:solidFill>
                  <a:srgbClr val="666666"/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672</Words>
  <Application>Microsoft Macintosh PowerPoint</Application>
  <PresentationFormat>Näytössä katseltava diaesitys (16:9)</PresentationFormat>
  <Paragraphs>71</Paragraphs>
  <Slides>11</Slides>
  <Notes>11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Raleway</vt:lpstr>
      <vt:lpstr>Arial</vt:lpstr>
      <vt:lpstr>Source Sans Pro</vt:lpstr>
      <vt:lpstr>plum</vt:lpstr>
      <vt:lpstr> TERVEYSTIEDON SÄHKÖINEN YO-KOE </vt:lpstr>
      <vt:lpstr>Ohje sähköisen ylioppilaskokeen päätelaitteesta ja määräykset koetta varten</vt:lpstr>
      <vt:lpstr>TERVEYSTIEDON YO-KOKEEN VAATIMUKSIA</vt:lpstr>
      <vt:lpstr>TERVEYSTIEDON YO-KOKEEN VAATIMUKSIA</vt:lpstr>
      <vt:lpstr>KOKEEN RAKENNE TARKEMMIN</vt:lpstr>
      <vt:lpstr>ERILAISIA VAIHTOEHTOJA...</vt:lpstr>
      <vt:lpstr>MITÄ OSAAMISTA TARVITAAN - OHJELMAT?</vt:lpstr>
      <vt:lpstr>MITEN SÄHKÖISEEN YO-KOKEESEEN KANNATTAA VALMISTAUTUA?</vt:lpstr>
      <vt:lpstr>KOKEEN ARVOSTELU</vt:lpstr>
      <vt:lpstr>HYVÄ VASTAUS?</vt:lpstr>
      <vt:lpstr>SUORITUKSEN ARVOA ALENTAVAT</vt:lpstr>
    </vt:vector>
  </TitlesOfParts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TERVEYSTIEDON SÄHKÖINEN YO-KOE </dc:title>
  <cp:lastModifiedBy>Leena Gustafsson</cp:lastModifiedBy>
  <cp:revision>1</cp:revision>
  <dcterms:modified xsi:type="dcterms:W3CDTF">2017-07-28T13:23:16Z</dcterms:modified>
</cp:coreProperties>
</file>