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3" r:id="rId8"/>
    <p:sldId id="274" r:id="rId9"/>
    <p:sldId id="275" r:id="rId10"/>
    <p:sldId id="276" r:id="rId11"/>
    <p:sldId id="277" r:id="rId1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6"/>
    <p:restoredTop sz="94690"/>
  </p:normalViewPr>
  <p:slideViewPr>
    <p:cSldViewPr>
      <p:cViewPr varScale="1">
        <p:scale>
          <a:sx n="85" d="100"/>
          <a:sy n="85" d="100"/>
        </p:scale>
        <p:origin x="50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825AC-03B6-4414-A908-3943D82E9E72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A6D197C-799F-40FC-BF9C-67C4576FA93B}">
      <dgm:prSet/>
      <dgm:spPr/>
      <dgm:t>
        <a:bodyPr/>
        <a:lstStyle/>
        <a:p>
          <a:r>
            <a:rPr lang="fi-FI" u="sng"/>
            <a:t>niska-hartiakipu</a:t>
          </a:r>
          <a:endParaRPr lang="en-US"/>
        </a:p>
      </dgm:t>
    </dgm:pt>
    <dgm:pt modelId="{BBC14FD6-639B-4BA9-87BB-5859CE0CF93A}" type="parTrans" cxnId="{982AD15E-1EB2-42FC-9358-C6CCC6AA735E}">
      <dgm:prSet/>
      <dgm:spPr/>
      <dgm:t>
        <a:bodyPr/>
        <a:lstStyle/>
        <a:p>
          <a:endParaRPr lang="en-US"/>
        </a:p>
      </dgm:t>
    </dgm:pt>
    <dgm:pt modelId="{5F0E291A-BDA6-4BD9-BE16-029497B093E0}" type="sibTrans" cxnId="{982AD15E-1EB2-42FC-9358-C6CCC6AA735E}">
      <dgm:prSet/>
      <dgm:spPr/>
      <dgm:t>
        <a:bodyPr/>
        <a:lstStyle/>
        <a:p>
          <a:endParaRPr lang="en-US"/>
        </a:p>
      </dgm:t>
    </dgm:pt>
    <dgm:pt modelId="{DA80262A-4E31-4073-B2C3-FA62E853DF54}">
      <dgm:prSet/>
      <dgm:spPr/>
      <dgm:t>
        <a:bodyPr/>
        <a:lstStyle/>
        <a:p>
          <a:r>
            <a:rPr lang="fi-FI"/>
            <a:t>staattinen lihasjännitys, ryhtivirhe, fyysinen passiivisuus</a:t>
          </a:r>
          <a:endParaRPr lang="en-US"/>
        </a:p>
      </dgm:t>
    </dgm:pt>
    <dgm:pt modelId="{B828DD3B-CF50-4B82-903D-BE3A6A36B343}" type="parTrans" cxnId="{3C79A4FE-88C6-4603-A59C-3712BC4535C1}">
      <dgm:prSet/>
      <dgm:spPr/>
      <dgm:t>
        <a:bodyPr/>
        <a:lstStyle/>
        <a:p>
          <a:endParaRPr lang="en-US"/>
        </a:p>
      </dgm:t>
    </dgm:pt>
    <dgm:pt modelId="{96147045-A2BB-420E-A65C-A21FB12332EE}" type="sibTrans" cxnId="{3C79A4FE-88C6-4603-A59C-3712BC4535C1}">
      <dgm:prSet/>
      <dgm:spPr/>
      <dgm:t>
        <a:bodyPr/>
        <a:lstStyle/>
        <a:p>
          <a:endParaRPr lang="en-US"/>
        </a:p>
      </dgm:t>
    </dgm:pt>
    <dgm:pt modelId="{E434A9C4-7FD8-43ED-90CD-C5BAB9182804}">
      <dgm:prSet/>
      <dgm:spPr/>
      <dgm:t>
        <a:bodyPr/>
        <a:lstStyle/>
        <a:p>
          <a:r>
            <a:rPr lang="fi-FI"/>
            <a:t>oikea asento ja työskentelyvälineet, venyttely, työskentelyn tauottaminen</a:t>
          </a:r>
          <a:endParaRPr lang="en-US"/>
        </a:p>
      </dgm:t>
    </dgm:pt>
    <dgm:pt modelId="{26B772C7-94C8-4BE1-8C86-B88498C5C794}" type="parTrans" cxnId="{9E88B58E-B1BA-42E4-B607-C19A864E0FBC}">
      <dgm:prSet/>
      <dgm:spPr/>
      <dgm:t>
        <a:bodyPr/>
        <a:lstStyle/>
        <a:p>
          <a:endParaRPr lang="en-US"/>
        </a:p>
      </dgm:t>
    </dgm:pt>
    <dgm:pt modelId="{84F8F51A-36EA-4605-8FDB-6DCBA63D7C9B}" type="sibTrans" cxnId="{9E88B58E-B1BA-42E4-B607-C19A864E0FBC}">
      <dgm:prSet/>
      <dgm:spPr/>
      <dgm:t>
        <a:bodyPr/>
        <a:lstStyle/>
        <a:p>
          <a:endParaRPr lang="en-US"/>
        </a:p>
      </dgm:t>
    </dgm:pt>
    <dgm:pt modelId="{949CF704-912E-48EE-A270-43ADB925201E}">
      <dgm:prSet/>
      <dgm:spPr/>
      <dgm:t>
        <a:bodyPr/>
        <a:lstStyle/>
        <a:p>
          <a:r>
            <a:rPr lang="fi-FI" u="sng"/>
            <a:t>selkäkipu</a:t>
          </a:r>
          <a:endParaRPr lang="en-US"/>
        </a:p>
      </dgm:t>
    </dgm:pt>
    <dgm:pt modelId="{255C57AC-8846-43C3-B30A-BE8290732299}" type="parTrans" cxnId="{D4C02820-F316-454A-A0DD-9EEC1F0B5395}">
      <dgm:prSet/>
      <dgm:spPr/>
      <dgm:t>
        <a:bodyPr/>
        <a:lstStyle/>
        <a:p>
          <a:endParaRPr lang="en-US"/>
        </a:p>
      </dgm:t>
    </dgm:pt>
    <dgm:pt modelId="{5B459F1B-C4E0-4D7E-9505-6680B62DED44}" type="sibTrans" cxnId="{D4C02820-F316-454A-A0DD-9EEC1F0B5395}">
      <dgm:prSet/>
      <dgm:spPr/>
      <dgm:t>
        <a:bodyPr/>
        <a:lstStyle/>
        <a:p>
          <a:endParaRPr lang="en-US"/>
        </a:p>
      </dgm:t>
    </dgm:pt>
    <dgm:pt modelId="{775E556C-2CCB-4139-8BD8-E2725FC1134D}">
      <dgm:prSet/>
      <dgm:spPr/>
      <dgm:t>
        <a:bodyPr/>
        <a:lstStyle/>
        <a:p>
          <a:r>
            <a:rPr lang="fi-FI"/>
            <a:t>äkillinen ja hallitsematon liike </a:t>
          </a:r>
          <a:r>
            <a:rPr lang="fi-FI">
              <a:sym typeface="Wingdings" panose="05000000000000000000" pitchFamily="2" charset="2"/>
            </a:rPr>
            <a:t></a:t>
          </a:r>
          <a:r>
            <a:rPr lang="fi-FI"/>
            <a:t> </a:t>
          </a:r>
          <a:r>
            <a:rPr lang="fi-FI" u="sng"/>
            <a:t>noidannuoli</a:t>
          </a:r>
          <a:r>
            <a:rPr lang="fi-FI"/>
            <a:t> (</a:t>
          </a:r>
          <a:r>
            <a:rPr lang="fi-FI" b="1"/>
            <a:t>lumbago</a:t>
          </a:r>
          <a:r>
            <a:rPr lang="fi-FI"/>
            <a:t>)</a:t>
          </a:r>
          <a:endParaRPr lang="en-US"/>
        </a:p>
      </dgm:t>
    </dgm:pt>
    <dgm:pt modelId="{0B75EDE9-52F7-4DE4-A26F-565D3853225D}" type="parTrans" cxnId="{0DCA4E76-6A1B-4985-BB64-5F34F6C6E14F}">
      <dgm:prSet/>
      <dgm:spPr/>
      <dgm:t>
        <a:bodyPr/>
        <a:lstStyle/>
        <a:p>
          <a:endParaRPr lang="en-US"/>
        </a:p>
      </dgm:t>
    </dgm:pt>
    <dgm:pt modelId="{F73C645F-C4E2-4EC5-8D3B-D7D82A9E2ABF}" type="sibTrans" cxnId="{0DCA4E76-6A1B-4985-BB64-5F34F6C6E14F}">
      <dgm:prSet/>
      <dgm:spPr/>
      <dgm:t>
        <a:bodyPr/>
        <a:lstStyle/>
        <a:p>
          <a:endParaRPr lang="en-US"/>
        </a:p>
      </dgm:t>
    </dgm:pt>
    <dgm:pt modelId="{D3DE659F-A4BF-478D-83E7-C193195320C0}">
      <dgm:prSet/>
      <dgm:spPr/>
      <dgm:t>
        <a:bodyPr/>
        <a:lstStyle/>
        <a:p>
          <a:r>
            <a:rPr lang="fi-FI" b="1"/>
            <a:t>välilevyn pullistuma </a:t>
          </a:r>
          <a:r>
            <a:rPr lang="fi-FI">
              <a:sym typeface="Wingdings" panose="05000000000000000000" pitchFamily="2" charset="2"/>
            </a:rPr>
            <a:t></a:t>
          </a:r>
          <a:r>
            <a:rPr lang="fi-FI"/>
            <a:t> </a:t>
          </a:r>
          <a:r>
            <a:rPr lang="fi-FI" b="1"/>
            <a:t>iskias</a:t>
          </a:r>
          <a:endParaRPr lang="en-US"/>
        </a:p>
      </dgm:t>
    </dgm:pt>
    <dgm:pt modelId="{988BA4AF-D180-443F-8B84-0E0F16520FC4}" type="parTrans" cxnId="{D08AEF8E-FED3-468E-B6A7-934D60C33F03}">
      <dgm:prSet/>
      <dgm:spPr/>
      <dgm:t>
        <a:bodyPr/>
        <a:lstStyle/>
        <a:p>
          <a:endParaRPr lang="en-US"/>
        </a:p>
      </dgm:t>
    </dgm:pt>
    <dgm:pt modelId="{BF387867-84CE-45D6-9543-F4E4338A4420}" type="sibTrans" cxnId="{D08AEF8E-FED3-468E-B6A7-934D60C33F03}">
      <dgm:prSet/>
      <dgm:spPr/>
      <dgm:t>
        <a:bodyPr/>
        <a:lstStyle/>
        <a:p>
          <a:endParaRPr lang="en-US"/>
        </a:p>
      </dgm:t>
    </dgm:pt>
    <dgm:pt modelId="{1E197E3C-A1F8-4153-9A5F-2F71801DD26E}">
      <dgm:prSet/>
      <dgm:spPr/>
      <dgm:t>
        <a:bodyPr/>
        <a:lstStyle/>
        <a:p>
          <a:r>
            <a:rPr lang="fi-FI"/>
            <a:t>liikkuminen kivun sallimissa rajoissa, lihasten vahvistaminen, ergonomia, ylipainon ja tupakoinnin välttäminen</a:t>
          </a:r>
          <a:endParaRPr lang="en-US"/>
        </a:p>
      </dgm:t>
    </dgm:pt>
    <dgm:pt modelId="{7725485F-9D73-43DD-B82F-E67B37FABB94}" type="parTrans" cxnId="{092C6C72-5D26-4905-A925-32F153FBE21C}">
      <dgm:prSet/>
      <dgm:spPr/>
      <dgm:t>
        <a:bodyPr/>
        <a:lstStyle/>
        <a:p>
          <a:endParaRPr lang="en-US"/>
        </a:p>
      </dgm:t>
    </dgm:pt>
    <dgm:pt modelId="{93B83D0C-3DBF-4ADB-BFF6-1A6879C12D58}" type="sibTrans" cxnId="{092C6C72-5D26-4905-A925-32F153FBE21C}">
      <dgm:prSet/>
      <dgm:spPr/>
      <dgm:t>
        <a:bodyPr/>
        <a:lstStyle/>
        <a:p>
          <a:endParaRPr lang="en-US"/>
        </a:p>
      </dgm:t>
    </dgm:pt>
    <dgm:pt modelId="{B4F78244-DF06-43F7-BB18-3847A41C52ED}">
      <dgm:prSet/>
      <dgm:spPr/>
      <dgm:t>
        <a:bodyPr/>
        <a:lstStyle/>
        <a:p>
          <a:r>
            <a:rPr lang="fi-FI" u="sng"/>
            <a:t>rasituskivut</a:t>
          </a:r>
          <a:endParaRPr lang="en-US"/>
        </a:p>
      </dgm:t>
    </dgm:pt>
    <dgm:pt modelId="{B31514AE-7EB1-47C8-858C-CEBBD737E124}" type="parTrans" cxnId="{CEC28A1C-604B-4924-9370-CE0068F1E34C}">
      <dgm:prSet/>
      <dgm:spPr/>
      <dgm:t>
        <a:bodyPr/>
        <a:lstStyle/>
        <a:p>
          <a:endParaRPr lang="en-US"/>
        </a:p>
      </dgm:t>
    </dgm:pt>
    <dgm:pt modelId="{E2A39DC2-8BAF-499E-8132-5617AF553DD2}" type="sibTrans" cxnId="{CEC28A1C-604B-4924-9370-CE0068F1E34C}">
      <dgm:prSet/>
      <dgm:spPr/>
      <dgm:t>
        <a:bodyPr/>
        <a:lstStyle/>
        <a:p>
          <a:endParaRPr lang="en-US"/>
        </a:p>
      </dgm:t>
    </dgm:pt>
    <dgm:pt modelId="{E6B23395-8F9C-4697-8DC1-5DC4DDD6ED3E}">
      <dgm:prSet/>
      <dgm:spPr/>
      <dgm:t>
        <a:bodyPr/>
        <a:lstStyle/>
        <a:p>
          <a:r>
            <a:rPr lang="fi-FI"/>
            <a:t>jänteen tai nivelen yksipuolinen, toistuva kuormitus, </a:t>
          </a:r>
          <a:r>
            <a:rPr lang="fi-FI" b="1"/>
            <a:t>kasvukivut </a:t>
          </a:r>
          <a:endParaRPr lang="en-US"/>
        </a:p>
      </dgm:t>
    </dgm:pt>
    <dgm:pt modelId="{F2FE46E2-52A8-4814-92E1-C0C0829C0BF9}" type="parTrans" cxnId="{A8CDBFE6-7F4A-4430-957E-E66219CAD9FC}">
      <dgm:prSet/>
      <dgm:spPr/>
      <dgm:t>
        <a:bodyPr/>
        <a:lstStyle/>
        <a:p>
          <a:endParaRPr lang="en-US"/>
        </a:p>
      </dgm:t>
    </dgm:pt>
    <dgm:pt modelId="{85DB6126-DBB6-4F53-83B9-7DAF8DE96AF3}" type="sibTrans" cxnId="{A8CDBFE6-7F4A-4430-957E-E66219CAD9FC}">
      <dgm:prSet/>
      <dgm:spPr/>
      <dgm:t>
        <a:bodyPr/>
        <a:lstStyle/>
        <a:p>
          <a:endParaRPr lang="en-US"/>
        </a:p>
      </dgm:t>
    </dgm:pt>
    <dgm:pt modelId="{F2D2D7EA-CED5-4DC7-88A6-66AEB2F6FF0B}">
      <dgm:prSet/>
      <dgm:spPr/>
      <dgm:t>
        <a:bodyPr/>
        <a:lstStyle/>
        <a:p>
          <a:r>
            <a:rPr lang="fi-FI"/>
            <a:t>lepo, hieronta, tulehduskipulääkkeet</a:t>
          </a:r>
          <a:endParaRPr lang="en-US"/>
        </a:p>
      </dgm:t>
    </dgm:pt>
    <dgm:pt modelId="{3ABE3030-F659-4E50-A2FE-716DBA2881D3}" type="parTrans" cxnId="{39D85E3A-78CB-41F6-9219-7658A2FF46D8}">
      <dgm:prSet/>
      <dgm:spPr/>
      <dgm:t>
        <a:bodyPr/>
        <a:lstStyle/>
        <a:p>
          <a:endParaRPr lang="en-US"/>
        </a:p>
      </dgm:t>
    </dgm:pt>
    <dgm:pt modelId="{FE829740-160B-49FE-A433-0820693A3E49}" type="sibTrans" cxnId="{39D85E3A-78CB-41F6-9219-7658A2FF46D8}">
      <dgm:prSet/>
      <dgm:spPr/>
      <dgm:t>
        <a:bodyPr/>
        <a:lstStyle/>
        <a:p>
          <a:endParaRPr lang="en-US"/>
        </a:p>
      </dgm:t>
    </dgm:pt>
    <dgm:pt modelId="{7713F27D-7B86-4FE0-8420-0CE89BDE355B}">
      <dgm:prSet/>
      <dgm:spPr/>
      <dgm:t>
        <a:bodyPr/>
        <a:lstStyle/>
        <a:p>
          <a:r>
            <a:rPr lang="fi-FI" u="sng"/>
            <a:t>tapaturmat</a:t>
          </a:r>
          <a:endParaRPr lang="en-US"/>
        </a:p>
      </dgm:t>
    </dgm:pt>
    <dgm:pt modelId="{E0469B53-EDEF-4FF3-8119-2D2727BA4A76}" type="parTrans" cxnId="{ACD606D8-488B-4409-9A5A-458D88BA1ABF}">
      <dgm:prSet/>
      <dgm:spPr/>
      <dgm:t>
        <a:bodyPr/>
        <a:lstStyle/>
        <a:p>
          <a:endParaRPr lang="en-US"/>
        </a:p>
      </dgm:t>
    </dgm:pt>
    <dgm:pt modelId="{404D9AC1-58A4-4F49-9FDD-33083200D4AD}" type="sibTrans" cxnId="{ACD606D8-488B-4409-9A5A-458D88BA1ABF}">
      <dgm:prSet/>
      <dgm:spPr/>
      <dgm:t>
        <a:bodyPr/>
        <a:lstStyle/>
        <a:p>
          <a:endParaRPr lang="en-US"/>
        </a:p>
      </dgm:t>
    </dgm:pt>
    <dgm:pt modelId="{7264C9D0-03D2-44E6-89F5-0BCE3B69792F}">
      <dgm:prSet/>
      <dgm:spPr/>
      <dgm:t>
        <a:bodyPr/>
        <a:lstStyle/>
        <a:p>
          <a:r>
            <a:rPr lang="fi-FI"/>
            <a:t>äkillinen ja odottamaton tapahtuma, jonka seurauksena henkilö loukkaantuu, vammautuu tai kuolee</a:t>
          </a:r>
          <a:endParaRPr lang="en-US"/>
        </a:p>
      </dgm:t>
    </dgm:pt>
    <dgm:pt modelId="{9C009BFB-6020-4BBA-9810-9F439BFBEC04}" type="parTrans" cxnId="{DA3958C6-6BC7-4C8A-9C92-1A2F4E0FA19D}">
      <dgm:prSet/>
      <dgm:spPr/>
      <dgm:t>
        <a:bodyPr/>
        <a:lstStyle/>
        <a:p>
          <a:endParaRPr lang="en-US"/>
        </a:p>
      </dgm:t>
    </dgm:pt>
    <dgm:pt modelId="{E12A6699-FE0C-464B-B27E-F76AA05BDC97}" type="sibTrans" cxnId="{DA3958C6-6BC7-4C8A-9C92-1A2F4E0FA19D}">
      <dgm:prSet/>
      <dgm:spPr/>
      <dgm:t>
        <a:bodyPr/>
        <a:lstStyle/>
        <a:p>
          <a:endParaRPr lang="en-US"/>
        </a:p>
      </dgm:t>
    </dgm:pt>
    <dgm:pt modelId="{4296477C-334B-4F00-B5DF-1F3E8F1653DE}">
      <dgm:prSet/>
      <dgm:spPr/>
      <dgm:t>
        <a:bodyPr/>
        <a:lstStyle/>
        <a:p>
          <a:r>
            <a:rPr lang="fi-FI"/>
            <a:t>liikuntatapaturmat yleisimpiä (ensiapu, jatkohoito tarvittaessa)</a:t>
          </a:r>
          <a:endParaRPr lang="en-US"/>
        </a:p>
      </dgm:t>
    </dgm:pt>
    <dgm:pt modelId="{EB608B75-CBD5-40CD-9BE9-71D50E33E401}" type="parTrans" cxnId="{E8F603F7-C0CB-4158-869F-E092934F3E84}">
      <dgm:prSet/>
      <dgm:spPr/>
      <dgm:t>
        <a:bodyPr/>
        <a:lstStyle/>
        <a:p>
          <a:endParaRPr lang="en-US"/>
        </a:p>
      </dgm:t>
    </dgm:pt>
    <dgm:pt modelId="{43AECAC3-517D-46E3-8B14-CC2D54A23C3B}" type="sibTrans" cxnId="{E8F603F7-C0CB-4158-869F-E092934F3E84}">
      <dgm:prSet/>
      <dgm:spPr/>
      <dgm:t>
        <a:bodyPr/>
        <a:lstStyle/>
        <a:p>
          <a:endParaRPr lang="en-US"/>
        </a:p>
      </dgm:t>
    </dgm:pt>
    <dgm:pt modelId="{31FFB20B-D6AF-4E4A-805B-08711C9B82EF}">
      <dgm:prSet/>
      <dgm:spPr/>
      <dgm:t>
        <a:bodyPr/>
        <a:lstStyle/>
        <a:p>
          <a:r>
            <a:rPr lang="fi-FI"/>
            <a:t>suurin osa ehkäistävissä sääntöjä noudattamalla, asiallisten varusteiden ja turvalaitteiden käytöllä, päihteettömyydellä, iäkkäiden kaatumisia vähentämällä</a:t>
          </a:r>
          <a:endParaRPr lang="en-US"/>
        </a:p>
      </dgm:t>
    </dgm:pt>
    <dgm:pt modelId="{0460C731-B304-4F73-BBEF-8F7053BED0F7}" type="parTrans" cxnId="{17B9C973-2DE7-4C89-89CD-503C6FD2DDDE}">
      <dgm:prSet/>
      <dgm:spPr/>
      <dgm:t>
        <a:bodyPr/>
        <a:lstStyle/>
        <a:p>
          <a:endParaRPr lang="en-US"/>
        </a:p>
      </dgm:t>
    </dgm:pt>
    <dgm:pt modelId="{5BA0A5D8-3C22-4CDA-B2F0-0D833C6BA665}" type="sibTrans" cxnId="{17B9C973-2DE7-4C89-89CD-503C6FD2DDDE}">
      <dgm:prSet/>
      <dgm:spPr/>
      <dgm:t>
        <a:bodyPr/>
        <a:lstStyle/>
        <a:p>
          <a:endParaRPr lang="en-US"/>
        </a:p>
      </dgm:t>
    </dgm:pt>
    <dgm:pt modelId="{9D92DB5C-84B0-4C71-B578-A40D150BBF59}" type="pres">
      <dgm:prSet presAssocID="{2F1825AC-03B6-4414-A908-3943D82E9E72}" presName="linear" presStyleCnt="0">
        <dgm:presLayoutVars>
          <dgm:dir/>
          <dgm:animLvl val="lvl"/>
          <dgm:resizeHandles val="exact"/>
        </dgm:presLayoutVars>
      </dgm:prSet>
      <dgm:spPr/>
    </dgm:pt>
    <dgm:pt modelId="{30D7171C-7668-48EF-9357-14250534FACD}" type="pres">
      <dgm:prSet presAssocID="{5A6D197C-799F-40FC-BF9C-67C4576FA93B}" presName="parentLin" presStyleCnt="0"/>
      <dgm:spPr/>
    </dgm:pt>
    <dgm:pt modelId="{854A3AA5-16B3-4C8B-8B9F-02B9DAEA3389}" type="pres">
      <dgm:prSet presAssocID="{5A6D197C-799F-40FC-BF9C-67C4576FA93B}" presName="parentLeftMargin" presStyleLbl="node1" presStyleIdx="0" presStyleCnt="4"/>
      <dgm:spPr/>
    </dgm:pt>
    <dgm:pt modelId="{476E7F38-B4D6-4250-85F2-52CC4DA7C7F2}" type="pres">
      <dgm:prSet presAssocID="{5A6D197C-799F-40FC-BF9C-67C4576FA93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65F278-DA53-4512-BB2A-0D92EBC27031}" type="pres">
      <dgm:prSet presAssocID="{5A6D197C-799F-40FC-BF9C-67C4576FA93B}" presName="negativeSpace" presStyleCnt="0"/>
      <dgm:spPr/>
    </dgm:pt>
    <dgm:pt modelId="{C8236C02-F2C9-4228-A81E-AC360D9B3345}" type="pres">
      <dgm:prSet presAssocID="{5A6D197C-799F-40FC-BF9C-67C4576FA93B}" presName="childText" presStyleLbl="conFgAcc1" presStyleIdx="0" presStyleCnt="4">
        <dgm:presLayoutVars>
          <dgm:bulletEnabled val="1"/>
        </dgm:presLayoutVars>
      </dgm:prSet>
      <dgm:spPr/>
    </dgm:pt>
    <dgm:pt modelId="{626ED19D-F06E-4B4B-AC38-36D59B9D3D9D}" type="pres">
      <dgm:prSet presAssocID="{5F0E291A-BDA6-4BD9-BE16-029497B093E0}" presName="spaceBetweenRectangles" presStyleCnt="0"/>
      <dgm:spPr/>
    </dgm:pt>
    <dgm:pt modelId="{9BEC277F-169F-40D4-9947-970EAD853D8F}" type="pres">
      <dgm:prSet presAssocID="{949CF704-912E-48EE-A270-43ADB925201E}" presName="parentLin" presStyleCnt="0"/>
      <dgm:spPr/>
    </dgm:pt>
    <dgm:pt modelId="{5ED1A2AE-AB37-4450-B6E0-BA19653EB4B3}" type="pres">
      <dgm:prSet presAssocID="{949CF704-912E-48EE-A270-43ADB925201E}" presName="parentLeftMargin" presStyleLbl="node1" presStyleIdx="0" presStyleCnt="4"/>
      <dgm:spPr/>
    </dgm:pt>
    <dgm:pt modelId="{70E5B525-231A-4AD8-85B2-13DF5C011896}" type="pres">
      <dgm:prSet presAssocID="{949CF704-912E-48EE-A270-43ADB925201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9789FB-DD19-4752-B603-900EEABC804A}" type="pres">
      <dgm:prSet presAssocID="{949CF704-912E-48EE-A270-43ADB925201E}" presName="negativeSpace" presStyleCnt="0"/>
      <dgm:spPr/>
    </dgm:pt>
    <dgm:pt modelId="{A4CC9B50-FD36-4C7C-BDD3-E58EBA5E28C9}" type="pres">
      <dgm:prSet presAssocID="{949CF704-912E-48EE-A270-43ADB925201E}" presName="childText" presStyleLbl="conFgAcc1" presStyleIdx="1" presStyleCnt="4">
        <dgm:presLayoutVars>
          <dgm:bulletEnabled val="1"/>
        </dgm:presLayoutVars>
      </dgm:prSet>
      <dgm:spPr/>
    </dgm:pt>
    <dgm:pt modelId="{CDFE1BDF-26E4-4E52-B515-F622290A433A}" type="pres">
      <dgm:prSet presAssocID="{5B459F1B-C4E0-4D7E-9505-6680B62DED44}" presName="spaceBetweenRectangles" presStyleCnt="0"/>
      <dgm:spPr/>
    </dgm:pt>
    <dgm:pt modelId="{B5E76F1D-7594-484C-86D9-A319F005C83D}" type="pres">
      <dgm:prSet presAssocID="{B4F78244-DF06-43F7-BB18-3847A41C52ED}" presName="parentLin" presStyleCnt="0"/>
      <dgm:spPr/>
    </dgm:pt>
    <dgm:pt modelId="{82B80E23-FD04-46D4-853D-6A7FC72044AB}" type="pres">
      <dgm:prSet presAssocID="{B4F78244-DF06-43F7-BB18-3847A41C52ED}" presName="parentLeftMargin" presStyleLbl="node1" presStyleIdx="1" presStyleCnt="4"/>
      <dgm:spPr/>
    </dgm:pt>
    <dgm:pt modelId="{9E9AFE30-663C-40F3-A8F0-92D8D1BFE6B5}" type="pres">
      <dgm:prSet presAssocID="{B4F78244-DF06-43F7-BB18-3847A41C52E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C7B742-D8A3-4616-B77A-6340C2F3419D}" type="pres">
      <dgm:prSet presAssocID="{B4F78244-DF06-43F7-BB18-3847A41C52ED}" presName="negativeSpace" presStyleCnt="0"/>
      <dgm:spPr/>
    </dgm:pt>
    <dgm:pt modelId="{5D48AAFF-8782-40C6-AE96-17CBEE3BE4BE}" type="pres">
      <dgm:prSet presAssocID="{B4F78244-DF06-43F7-BB18-3847A41C52ED}" presName="childText" presStyleLbl="conFgAcc1" presStyleIdx="2" presStyleCnt="4">
        <dgm:presLayoutVars>
          <dgm:bulletEnabled val="1"/>
        </dgm:presLayoutVars>
      </dgm:prSet>
      <dgm:spPr/>
    </dgm:pt>
    <dgm:pt modelId="{7AF0810A-D831-4C89-95EF-9302AE81DDE1}" type="pres">
      <dgm:prSet presAssocID="{E2A39DC2-8BAF-499E-8132-5617AF553DD2}" presName="spaceBetweenRectangles" presStyleCnt="0"/>
      <dgm:spPr/>
    </dgm:pt>
    <dgm:pt modelId="{D43F9645-C4AF-469B-8222-3548485A1BCB}" type="pres">
      <dgm:prSet presAssocID="{7713F27D-7B86-4FE0-8420-0CE89BDE355B}" presName="parentLin" presStyleCnt="0"/>
      <dgm:spPr/>
    </dgm:pt>
    <dgm:pt modelId="{8FF166B5-4D40-4944-915E-7B1C47A6D776}" type="pres">
      <dgm:prSet presAssocID="{7713F27D-7B86-4FE0-8420-0CE89BDE355B}" presName="parentLeftMargin" presStyleLbl="node1" presStyleIdx="2" presStyleCnt="4"/>
      <dgm:spPr/>
    </dgm:pt>
    <dgm:pt modelId="{3F58008C-3513-462F-9AD0-D818C2F03A44}" type="pres">
      <dgm:prSet presAssocID="{7713F27D-7B86-4FE0-8420-0CE89BDE35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8307E59-E6CB-4CA4-8D8D-8C9B55A9C51E}" type="pres">
      <dgm:prSet presAssocID="{7713F27D-7B86-4FE0-8420-0CE89BDE355B}" presName="negativeSpace" presStyleCnt="0"/>
      <dgm:spPr/>
    </dgm:pt>
    <dgm:pt modelId="{A271A7D5-44C9-4A05-A58D-37F12B1F3E30}" type="pres">
      <dgm:prSet presAssocID="{7713F27D-7B86-4FE0-8420-0CE89BDE355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8271501-9C54-42F7-AF6B-87C36A83E7C3}" type="presOf" srcId="{5A6D197C-799F-40FC-BF9C-67C4576FA93B}" destId="{476E7F38-B4D6-4250-85F2-52CC4DA7C7F2}" srcOrd="1" destOrd="0" presId="urn:microsoft.com/office/officeart/2005/8/layout/list1"/>
    <dgm:cxn modelId="{CB930E0E-84A9-4861-954A-7FFDC9085B88}" type="presOf" srcId="{7713F27D-7B86-4FE0-8420-0CE89BDE355B}" destId="{8FF166B5-4D40-4944-915E-7B1C47A6D776}" srcOrd="0" destOrd="0" presId="urn:microsoft.com/office/officeart/2005/8/layout/list1"/>
    <dgm:cxn modelId="{0D580816-322E-43C5-B64D-D54820FAA801}" type="presOf" srcId="{B4F78244-DF06-43F7-BB18-3847A41C52ED}" destId="{9E9AFE30-663C-40F3-A8F0-92D8D1BFE6B5}" srcOrd="1" destOrd="0" presId="urn:microsoft.com/office/officeart/2005/8/layout/list1"/>
    <dgm:cxn modelId="{555AFC18-3FB8-4495-B3D9-C2A474685EF8}" type="presOf" srcId="{E434A9C4-7FD8-43ED-90CD-C5BAB9182804}" destId="{C8236C02-F2C9-4228-A81E-AC360D9B3345}" srcOrd="0" destOrd="1" presId="urn:microsoft.com/office/officeart/2005/8/layout/list1"/>
    <dgm:cxn modelId="{CEC28A1C-604B-4924-9370-CE0068F1E34C}" srcId="{2F1825AC-03B6-4414-A908-3943D82E9E72}" destId="{B4F78244-DF06-43F7-BB18-3847A41C52ED}" srcOrd="2" destOrd="0" parTransId="{B31514AE-7EB1-47C8-858C-CEBBD737E124}" sibTransId="{E2A39DC2-8BAF-499E-8132-5617AF553DD2}"/>
    <dgm:cxn modelId="{BE66BF1D-7111-4C7F-BC51-45275B5D301A}" type="presOf" srcId="{DA80262A-4E31-4073-B2C3-FA62E853DF54}" destId="{C8236C02-F2C9-4228-A81E-AC360D9B3345}" srcOrd="0" destOrd="0" presId="urn:microsoft.com/office/officeart/2005/8/layout/list1"/>
    <dgm:cxn modelId="{D4C02820-F316-454A-A0DD-9EEC1F0B5395}" srcId="{2F1825AC-03B6-4414-A908-3943D82E9E72}" destId="{949CF704-912E-48EE-A270-43ADB925201E}" srcOrd="1" destOrd="0" parTransId="{255C57AC-8846-43C3-B30A-BE8290732299}" sibTransId="{5B459F1B-C4E0-4D7E-9505-6680B62DED44}"/>
    <dgm:cxn modelId="{AF2E192B-F19D-4A29-8905-FFE202FFDD34}" type="presOf" srcId="{E6B23395-8F9C-4697-8DC1-5DC4DDD6ED3E}" destId="{5D48AAFF-8782-40C6-AE96-17CBEE3BE4BE}" srcOrd="0" destOrd="0" presId="urn:microsoft.com/office/officeart/2005/8/layout/list1"/>
    <dgm:cxn modelId="{39D85E3A-78CB-41F6-9219-7658A2FF46D8}" srcId="{B4F78244-DF06-43F7-BB18-3847A41C52ED}" destId="{F2D2D7EA-CED5-4DC7-88A6-66AEB2F6FF0B}" srcOrd="1" destOrd="0" parTransId="{3ABE3030-F659-4E50-A2FE-716DBA2881D3}" sibTransId="{FE829740-160B-49FE-A433-0820693A3E49}"/>
    <dgm:cxn modelId="{982AD15E-1EB2-42FC-9358-C6CCC6AA735E}" srcId="{2F1825AC-03B6-4414-A908-3943D82E9E72}" destId="{5A6D197C-799F-40FC-BF9C-67C4576FA93B}" srcOrd="0" destOrd="0" parTransId="{BBC14FD6-639B-4BA9-87BB-5859CE0CF93A}" sibTransId="{5F0E291A-BDA6-4BD9-BE16-029497B093E0}"/>
    <dgm:cxn modelId="{4EEDE26D-2417-4F7D-81A9-469308903A8C}" type="presOf" srcId="{949CF704-912E-48EE-A270-43ADB925201E}" destId="{70E5B525-231A-4AD8-85B2-13DF5C011896}" srcOrd="1" destOrd="0" presId="urn:microsoft.com/office/officeart/2005/8/layout/list1"/>
    <dgm:cxn modelId="{092C6C72-5D26-4905-A925-32F153FBE21C}" srcId="{949CF704-912E-48EE-A270-43ADB925201E}" destId="{1E197E3C-A1F8-4153-9A5F-2F71801DD26E}" srcOrd="2" destOrd="0" parTransId="{7725485F-9D73-43DD-B82F-E67B37FABB94}" sibTransId="{93B83D0C-3DBF-4ADB-BFF6-1A6879C12D58}"/>
    <dgm:cxn modelId="{17B9C973-2DE7-4C89-89CD-503C6FD2DDDE}" srcId="{7713F27D-7B86-4FE0-8420-0CE89BDE355B}" destId="{31FFB20B-D6AF-4E4A-805B-08711C9B82EF}" srcOrd="2" destOrd="0" parTransId="{0460C731-B304-4F73-BBEF-8F7053BED0F7}" sibTransId="{5BA0A5D8-3C22-4CDA-B2F0-0D833C6BA665}"/>
    <dgm:cxn modelId="{11428955-DC6F-4946-8927-3D213E59084F}" type="presOf" srcId="{5A6D197C-799F-40FC-BF9C-67C4576FA93B}" destId="{854A3AA5-16B3-4C8B-8B9F-02B9DAEA3389}" srcOrd="0" destOrd="0" presId="urn:microsoft.com/office/officeart/2005/8/layout/list1"/>
    <dgm:cxn modelId="{0DCA4E76-6A1B-4985-BB64-5F34F6C6E14F}" srcId="{949CF704-912E-48EE-A270-43ADB925201E}" destId="{775E556C-2CCB-4139-8BD8-E2725FC1134D}" srcOrd="0" destOrd="0" parTransId="{0B75EDE9-52F7-4DE4-A26F-565D3853225D}" sibTransId="{F73C645F-C4E2-4EC5-8D3B-D7D82A9E2ABF}"/>
    <dgm:cxn modelId="{9E88B58E-B1BA-42E4-B607-C19A864E0FBC}" srcId="{5A6D197C-799F-40FC-BF9C-67C4576FA93B}" destId="{E434A9C4-7FD8-43ED-90CD-C5BAB9182804}" srcOrd="1" destOrd="0" parTransId="{26B772C7-94C8-4BE1-8C86-B88498C5C794}" sibTransId="{84F8F51A-36EA-4605-8FDB-6DCBA63D7C9B}"/>
    <dgm:cxn modelId="{D08AEF8E-FED3-468E-B6A7-934D60C33F03}" srcId="{949CF704-912E-48EE-A270-43ADB925201E}" destId="{D3DE659F-A4BF-478D-83E7-C193195320C0}" srcOrd="1" destOrd="0" parTransId="{988BA4AF-D180-443F-8B84-0E0F16520FC4}" sibTransId="{BF387867-84CE-45D6-9543-F4E4338A4420}"/>
    <dgm:cxn modelId="{986F3E8F-96E0-4828-8B69-564ADF39F916}" type="presOf" srcId="{D3DE659F-A4BF-478D-83E7-C193195320C0}" destId="{A4CC9B50-FD36-4C7C-BDD3-E58EBA5E28C9}" srcOrd="0" destOrd="1" presId="urn:microsoft.com/office/officeart/2005/8/layout/list1"/>
    <dgm:cxn modelId="{CB08ED91-F94F-4D37-8AC0-B51D07997EB5}" type="presOf" srcId="{775E556C-2CCB-4139-8BD8-E2725FC1134D}" destId="{A4CC9B50-FD36-4C7C-BDD3-E58EBA5E28C9}" srcOrd="0" destOrd="0" presId="urn:microsoft.com/office/officeart/2005/8/layout/list1"/>
    <dgm:cxn modelId="{49CCC3A2-9881-4123-898B-B71EEEA41990}" type="presOf" srcId="{949CF704-912E-48EE-A270-43ADB925201E}" destId="{5ED1A2AE-AB37-4450-B6E0-BA19653EB4B3}" srcOrd="0" destOrd="0" presId="urn:microsoft.com/office/officeart/2005/8/layout/list1"/>
    <dgm:cxn modelId="{DA3958C6-6BC7-4C8A-9C92-1A2F4E0FA19D}" srcId="{7713F27D-7B86-4FE0-8420-0CE89BDE355B}" destId="{7264C9D0-03D2-44E6-89F5-0BCE3B69792F}" srcOrd="0" destOrd="0" parTransId="{9C009BFB-6020-4BBA-9810-9F439BFBEC04}" sibTransId="{E12A6699-FE0C-464B-B27E-F76AA05BDC97}"/>
    <dgm:cxn modelId="{6B612AC7-2F32-42CF-AE49-CA8C75EE2F0B}" type="presOf" srcId="{4296477C-334B-4F00-B5DF-1F3E8F1653DE}" destId="{A271A7D5-44C9-4A05-A58D-37F12B1F3E30}" srcOrd="0" destOrd="1" presId="urn:microsoft.com/office/officeart/2005/8/layout/list1"/>
    <dgm:cxn modelId="{803058C8-B2AA-4DF7-96B4-177ABEDD499F}" type="presOf" srcId="{B4F78244-DF06-43F7-BB18-3847A41C52ED}" destId="{82B80E23-FD04-46D4-853D-6A7FC72044AB}" srcOrd="0" destOrd="0" presId="urn:microsoft.com/office/officeart/2005/8/layout/list1"/>
    <dgm:cxn modelId="{23313AC9-5A1B-4F01-9603-6286B71A6304}" type="presOf" srcId="{F2D2D7EA-CED5-4DC7-88A6-66AEB2F6FF0B}" destId="{5D48AAFF-8782-40C6-AE96-17CBEE3BE4BE}" srcOrd="0" destOrd="1" presId="urn:microsoft.com/office/officeart/2005/8/layout/list1"/>
    <dgm:cxn modelId="{8A5F20D0-0607-4FC6-AA7E-4D381CE6C4CB}" type="presOf" srcId="{31FFB20B-D6AF-4E4A-805B-08711C9B82EF}" destId="{A271A7D5-44C9-4A05-A58D-37F12B1F3E30}" srcOrd="0" destOrd="2" presId="urn:microsoft.com/office/officeart/2005/8/layout/list1"/>
    <dgm:cxn modelId="{E798A9D5-9EA2-43F7-B846-D8E2413D2A04}" type="presOf" srcId="{2F1825AC-03B6-4414-A908-3943D82E9E72}" destId="{9D92DB5C-84B0-4C71-B578-A40D150BBF59}" srcOrd="0" destOrd="0" presId="urn:microsoft.com/office/officeart/2005/8/layout/list1"/>
    <dgm:cxn modelId="{ACD606D8-488B-4409-9A5A-458D88BA1ABF}" srcId="{2F1825AC-03B6-4414-A908-3943D82E9E72}" destId="{7713F27D-7B86-4FE0-8420-0CE89BDE355B}" srcOrd="3" destOrd="0" parTransId="{E0469B53-EDEF-4FF3-8119-2D2727BA4A76}" sibTransId="{404D9AC1-58A4-4F49-9FDD-33083200D4AD}"/>
    <dgm:cxn modelId="{A8CDBFE6-7F4A-4430-957E-E66219CAD9FC}" srcId="{B4F78244-DF06-43F7-BB18-3847A41C52ED}" destId="{E6B23395-8F9C-4697-8DC1-5DC4DDD6ED3E}" srcOrd="0" destOrd="0" parTransId="{F2FE46E2-52A8-4814-92E1-C0C0829C0BF9}" sibTransId="{85DB6126-DBB6-4F53-83B9-7DAF8DE96AF3}"/>
    <dgm:cxn modelId="{E8F603F7-C0CB-4158-869F-E092934F3E84}" srcId="{7713F27D-7B86-4FE0-8420-0CE89BDE355B}" destId="{4296477C-334B-4F00-B5DF-1F3E8F1653DE}" srcOrd="1" destOrd="0" parTransId="{EB608B75-CBD5-40CD-9BE9-71D50E33E401}" sibTransId="{43AECAC3-517D-46E3-8B14-CC2D54A23C3B}"/>
    <dgm:cxn modelId="{76D2E3FB-85CD-4026-B22F-4CD53ACB6007}" type="presOf" srcId="{7713F27D-7B86-4FE0-8420-0CE89BDE355B}" destId="{3F58008C-3513-462F-9AD0-D818C2F03A44}" srcOrd="1" destOrd="0" presId="urn:microsoft.com/office/officeart/2005/8/layout/list1"/>
    <dgm:cxn modelId="{9C5B44FC-4DE4-4539-A7D4-DEB65AD943D2}" type="presOf" srcId="{7264C9D0-03D2-44E6-89F5-0BCE3B69792F}" destId="{A271A7D5-44C9-4A05-A58D-37F12B1F3E30}" srcOrd="0" destOrd="0" presId="urn:microsoft.com/office/officeart/2005/8/layout/list1"/>
    <dgm:cxn modelId="{6F97E8FD-00C7-411C-92CB-78CCFF228ED7}" type="presOf" srcId="{1E197E3C-A1F8-4153-9A5F-2F71801DD26E}" destId="{A4CC9B50-FD36-4C7C-BDD3-E58EBA5E28C9}" srcOrd="0" destOrd="2" presId="urn:microsoft.com/office/officeart/2005/8/layout/list1"/>
    <dgm:cxn modelId="{3C79A4FE-88C6-4603-A59C-3712BC4535C1}" srcId="{5A6D197C-799F-40FC-BF9C-67C4576FA93B}" destId="{DA80262A-4E31-4073-B2C3-FA62E853DF54}" srcOrd="0" destOrd="0" parTransId="{B828DD3B-CF50-4B82-903D-BE3A6A36B343}" sibTransId="{96147045-A2BB-420E-A65C-A21FB12332EE}"/>
    <dgm:cxn modelId="{254AA102-6F56-44B1-A424-10AF0A9E677D}" type="presParOf" srcId="{9D92DB5C-84B0-4C71-B578-A40D150BBF59}" destId="{30D7171C-7668-48EF-9357-14250534FACD}" srcOrd="0" destOrd="0" presId="urn:microsoft.com/office/officeart/2005/8/layout/list1"/>
    <dgm:cxn modelId="{0380AD8D-069F-4458-9C3A-D9DF8B91574A}" type="presParOf" srcId="{30D7171C-7668-48EF-9357-14250534FACD}" destId="{854A3AA5-16B3-4C8B-8B9F-02B9DAEA3389}" srcOrd="0" destOrd="0" presId="urn:microsoft.com/office/officeart/2005/8/layout/list1"/>
    <dgm:cxn modelId="{FAD1EBD8-8BD3-4035-B18F-0CD48FD4EAB3}" type="presParOf" srcId="{30D7171C-7668-48EF-9357-14250534FACD}" destId="{476E7F38-B4D6-4250-85F2-52CC4DA7C7F2}" srcOrd="1" destOrd="0" presId="urn:microsoft.com/office/officeart/2005/8/layout/list1"/>
    <dgm:cxn modelId="{4ADD0D17-3218-4E42-B126-20F13A3FE107}" type="presParOf" srcId="{9D92DB5C-84B0-4C71-B578-A40D150BBF59}" destId="{BE65F278-DA53-4512-BB2A-0D92EBC27031}" srcOrd="1" destOrd="0" presId="urn:microsoft.com/office/officeart/2005/8/layout/list1"/>
    <dgm:cxn modelId="{290C4445-C638-4F4E-B935-07B53B1DFFDD}" type="presParOf" srcId="{9D92DB5C-84B0-4C71-B578-A40D150BBF59}" destId="{C8236C02-F2C9-4228-A81E-AC360D9B3345}" srcOrd="2" destOrd="0" presId="urn:microsoft.com/office/officeart/2005/8/layout/list1"/>
    <dgm:cxn modelId="{76BF859E-9D3A-489F-8796-18F11B55D182}" type="presParOf" srcId="{9D92DB5C-84B0-4C71-B578-A40D150BBF59}" destId="{626ED19D-F06E-4B4B-AC38-36D59B9D3D9D}" srcOrd="3" destOrd="0" presId="urn:microsoft.com/office/officeart/2005/8/layout/list1"/>
    <dgm:cxn modelId="{8B0CEBCF-99CE-490C-B50A-5CEC8FA450D7}" type="presParOf" srcId="{9D92DB5C-84B0-4C71-B578-A40D150BBF59}" destId="{9BEC277F-169F-40D4-9947-970EAD853D8F}" srcOrd="4" destOrd="0" presId="urn:microsoft.com/office/officeart/2005/8/layout/list1"/>
    <dgm:cxn modelId="{983D1C04-2258-4E7A-B650-B5B688E43DEC}" type="presParOf" srcId="{9BEC277F-169F-40D4-9947-970EAD853D8F}" destId="{5ED1A2AE-AB37-4450-B6E0-BA19653EB4B3}" srcOrd="0" destOrd="0" presId="urn:microsoft.com/office/officeart/2005/8/layout/list1"/>
    <dgm:cxn modelId="{C1CD70D6-69D6-4796-861D-19ED60D25765}" type="presParOf" srcId="{9BEC277F-169F-40D4-9947-970EAD853D8F}" destId="{70E5B525-231A-4AD8-85B2-13DF5C011896}" srcOrd="1" destOrd="0" presId="urn:microsoft.com/office/officeart/2005/8/layout/list1"/>
    <dgm:cxn modelId="{D1DF231F-E267-48EF-A584-316CBECFD9AA}" type="presParOf" srcId="{9D92DB5C-84B0-4C71-B578-A40D150BBF59}" destId="{E09789FB-DD19-4752-B603-900EEABC804A}" srcOrd="5" destOrd="0" presId="urn:microsoft.com/office/officeart/2005/8/layout/list1"/>
    <dgm:cxn modelId="{47776EDB-B81B-4E89-80FB-BE2713CE60E1}" type="presParOf" srcId="{9D92DB5C-84B0-4C71-B578-A40D150BBF59}" destId="{A4CC9B50-FD36-4C7C-BDD3-E58EBA5E28C9}" srcOrd="6" destOrd="0" presId="urn:microsoft.com/office/officeart/2005/8/layout/list1"/>
    <dgm:cxn modelId="{0AABAFFD-3090-48A3-BCC6-A21FB8010ABA}" type="presParOf" srcId="{9D92DB5C-84B0-4C71-B578-A40D150BBF59}" destId="{CDFE1BDF-26E4-4E52-B515-F622290A433A}" srcOrd="7" destOrd="0" presId="urn:microsoft.com/office/officeart/2005/8/layout/list1"/>
    <dgm:cxn modelId="{78C136D8-28A9-473F-BAFC-8EBF701B64FC}" type="presParOf" srcId="{9D92DB5C-84B0-4C71-B578-A40D150BBF59}" destId="{B5E76F1D-7594-484C-86D9-A319F005C83D}" srcOrd="8" destOrd="0" presId="urn:microsoft.com/office/officeart/2005/8/layout/list1"/>
    <dgm:cxn modelId="{642A0FA8-1A3A-4F72-B6FA-380A09BA088F}" type="presParOf" srcId="{B5E76F1D-7594-484C-86D9-A319F005C83D}" destId="{82B80E23-FD04-46D4-853D-6A7FC72044AB}" srcOrd="0" destOrd="0" presId="urn:microsoft.com/office/officeart/2005/8/layout/list1"/>
    <dgm:cxn modelId="{95EE6E3D-7B74-437E-811D-BB1413BA59C2}" type="presParOf" srcId="{B5E76F1D-7594-484C-86D9-A319F005C83D}" destId="{9E9AFE30-663C-40F3-A8F0-92D8D1BFE6B5}" srcOrd="1" destOrd="0" presId="urn:microsoft.com/office/officeart/2005/8/layout/list1"/>
    <dgm:cxn modelId="{5C76457E-D230-4C82-9455-A18CB44E6B93}" type="presParOf" srcId="{9D92DB5C-84B0-4C71-B578-A40D150BBF59}" destId="{86C7B742-D8A3-4616-B77A-6340C2F3419D}" srcOrd="9" destOrd="0" presId="urn:microsoft.com/office/officeart/2005/8/layout/list1"/>
    <dgm:cxn modelId="{93F98F74-9C02-48A8-A62B-75C5B1595820}" type="presParOf" srcId="{9D92DB5C-84B0-4C71-B578-A40D150BBF59}" destId="{5D48AAFF-8782-40C6-AE96-17CBEE3BE4BE}" srcOrd="10" destOrd="0" presId="urn:microsoft.com/office/officeart/2005/8/layout/list1"/>
    <dgm:cxn modelId="{0B79124D-4234-4372-9465-E6F25132A863}" type="presParOf" srcId="{9D92DB5C-84B0-4C71-B578-A40D150BBF59}" destId="{7AF0810A-D831-4C89-95EF-9302AE81DDE1}" srcOrd="11" destOrd="0" presId="urn:microsoft.com/office/officeart/2005/8/layout/list1"/>
    <dgm:cxn modelId="{4C4C6C8C-892B-4BBA-9731-21CD6E42943F}" type="presParOf" srcId="{9D92DB5C-84B0-4C71-B578-A40D150BBF59}" destId="{D43F9645-C4AF-469B-8222-3548485A1BCB}" srcOrd="12" destOrd="0" presId="urn:microsoft.com/office/officeart/2005/8/layout/list1"/>
    <dgm:cxn modelId="{3A2A7CD8-7770-4435-9504-8E91B5DF667C}" type="presParOf" srcId="{D43F9645-C4AF-469B-8222-3548485A1BCB}" destId="{8FF166B5-4D40-4944-915E-7B1C47A6D776}" srcOrd="0" destOrd="0" presId="urn:microsoft.com/office/officeart/2005/8/layout/list1"/>
    <dgm:cxn modelId="{38092232-3B7B-4F51-82AB-552EF8BDEC12}" type="presParOf" srcId="{D43F9645-C4AF-469B-8222-3548485A1BCB}" destId="{3F58008C-3513-462F-9AD0-D818C2F03A44}" srcOrd="1" destOrd="0" presId="urn:microsoft.com/office/officeart/2005/8/layout/list1"/>
    <dgm:cxn modelId="{0869770A-950A-429C-8190-F2C4B31712FB}" type="presParOf" srcId="{9D92DB5C-84B0-4C71-B578-A40D150BBF59}" destId="{68307E59-E6CB-4CA4-8D8D-8C9B55A9C51E}" srcOrd="13" destOrd="0" presId="urn:microsoft.com/office/officeart/2005/8/layout/list1"/>
    <dgm:cxn modelId="{1E694B86-DA12-4AF6-889E-2B124A10D177}" type="presParOf" srcId="{9D92DB5C-84B0-4C71-B578-A40D150BBF59}" destId="{A271A7D5-44C9-4A05-A58D-37F12B1F3E3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36C02-F2C9-4228-A81E-AC360D9B3345}">
      <dsp:nvSpPr>
        <dsp:cNvPr id="0" name=""/>
        <dsp:cNvSpPr/>
      </dsp:nvSpPr>
      <dsp:spPr>
        <a:xfrm>
          <a:off x="0" y="294354"/>
          <a:ext cx="8195871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091" tIns="229108" rIns="6360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staattinen lihasjännitys, ryhtivirhe, fyysinen passiivisuus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oikea asento ja työskentelyvälineet, venyttely, työskentelyn tauottaminen</a:t>
          </a:r>
          <a:endParaRPr lang="en-US" sz="1100" kern="1200"/>
        </a:p>
      </dsp:txBody>
      <dsp:txXfrm>
        <a:off x="0" y="294354"/>
        <a:ext cx="8195871" cy="641024"/>
      </dsp:txXfrm>
    </dsp:sp>
    <dsp:sp modelId="{476E7F38-B4D6-4250-85F2-52CC4DA7C7F2}">
      <dsp:nvSpPr>
        <dsp:cNvPr id="0" name=""/>
        <dsp:cNvSpPr/>
      </dsp:nvSpPr>
      <dsp:spPr>
        <a:xfrm>
          <a:off x="409793" y="131994"/>
          <a:ext cx="5737109" cy="32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849" tIns="0" rIns="21684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u="sng" kern="1200"/>
            <a:t>niska-hartiakipu</a:t>
          </a:r>
          <a:endParaRPr lang="en-US" sz="1100" kern="1200"/>
        </a:p>
      </dsp:txBody>
      <dsp:txXfrm>
        <a:off x="425645" y="147846"/>
        <a:ext cx="5705405" cy="293016"/>
      </dsp:txXfrm>
    </dsp:sp>
    <dsp:sp modelId="{A4CC9B50-FD36-4C7C-BDD3-E58EBA5E28C9}">
      <dsp:nvSpPr>
        <dsp:cNvPr id="0" name=""/>
        <dsp:cNvSpPr/>
      </dsp:nvSpPr>
      <dsp:spPr>
        <a:xfrm>
          <a:off x="0" y="1157140"/>
          <a:ext cx="8195871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091" tIns="229108" rIns="6360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äkillinen ja hallitsematon liike </a:t>
          </a:r>
          <a:r>
            <a:rPr lang="fi-FI" sz="1100" kern="1200">
              <a:sym typeface="Wingdings" panose="05000000000000000000" pitchFamily="2" charset="2"/>
            </a:rPr>
            <a:t></a:t>
          </a:r>
          <a:r>
            <a:rPr lang="fi-FI" sz="1100" kern="1200"/>
            <a:t> </a:t>
          </a:r>
          <a:r>
            <a:rPr lang="fi-FI" sz="1100" u="sng" kern="1200"/>
            <a:t>noidannuoli</a:t>
          </a:r>
          <a:r>
            <a:rPr lang="fi-FI" sz="1100" kern="1200"/>
            <a:t> (</a:t>
          </a:r>
          <a:r>
            <a:rPr lang="fi-FI" sz="1100" b="1" kern="1200"/>
            <a:t>lumbago</a:t>
          </a:r>
          <a:r>
            <a:rPr lang="fi-FI" sz="1100" kern="1200"/>
            <a:t>)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b="1" kern="1200"/>
            <a:t>välilevyn pullistuma </a:t>
          </a:r>
          <a:r>
            <a:rPr lang="fi-FI" sz="1100" kern="1200">
              <a:sym typeface="Wingdings" panose="05000000000000000000" pitchFamily="2" charset="2"/>
            </a:rPr>
            <a:t></a:t>
          </a:r>
          <a:r>
            <a:rPr lang="fi-FI" sz="1100" kern="1200"/>
            <a:t> </a:t>
          </a:r>
          <a:r>
            <a:rPr lang="fi-FI" sz="1100" b="1" kern="1200"/>
            <a:t>iskias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liikkuminen kivun sallimissa rajoissa, lihasten vahvistaminen, ergonomia, ylipainon ja tupakoinnin välttäminen</a:t>
          </a:r>
          <a:endParaRPr lang="en-US" sz="1100" kern="1200"/>
        </a:p>
      </dsp:txBody>
      <dsp:txXfrm>
        <a:off x="0" y="1157140"/>
        <a:ext cx="8195871" cy="831600"/>
      </dsp:txXfrm>
    </dsp:sp>
    <dsp:sp modelId="{70E5B525-231A-4AD8-85B2-13DF5C011896}">
      <dsp:nvSpPr>
        <dsp:cNvPr id="0" name=""/>
        <dsp:cNvSpPr/>
      </dsp:nvSpPr>
      <dsp:spPr>
        <a:xfrm>
          <a:off x="409793" y="994780"/>
          <a:ext cx="5737109" cy="32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849" tIns="0" rIns="21684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u="sng" kern="1200"/>
            <a:t>selkäkipu</a:t>
          </a:r>
          <a:endParaRPr lang="en-US" sz="1100" kern="1200"/>
        </a:p>
      </dsp:txBody>
      <dsp:txXfrm>
        <a:off x="425645" y="1010632"/>
        <a:ext cx="5705405" cy="293016"/>
      </dsp:txXfrm>
    </dsp:sp>
    <dsp:sp modelId="{5D48AAFF-8782-40C6-AE96-17CBEE3BE4BE}">
      <dsp:nvSpPr>
        <dsp:cNvPr id="0" name=""/>
        <dsp:cNvSpPr/>
      </dsp:nvSpPr>
      <dsp:spPr>
        <a:xfrm>
          <a:off x="0" y="2210500"/>
          <a:ext cx="8195871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091" tIns="229108" rIns="6360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jänteen tai nivelen yksipuolinen, toistuva kuormitus, </a:t>
          </a:r>
          <a:r>
            <a:rPr lang="fi-FI" sz="1100" b="1" kern="1200"/>
            <a:t>kasvukivut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lepo, hieronta, tulehduskipulääkkeet</a:t>
          </a:r>
          <a:endParaRPr lang="en-US" sz="1100" kern="1200"/>
        </a:p>
      </dsp:txBody>
      <dsp:txXfrm>
        <a:off x="0" y="2210500"/>
        <a:ext cx="8195871" cy="641024"/>
      </dsp:txXfrm>
    </dsp:sp>
    <dsp:sp modelId="{9E9AFE30-663C-40F3-A8F0-92D8D1BFE6B5}">
      <dsp:nvSpPr>
        <dsp:cNvPr id="0" name=""/>
        <dsp:cNvSpPr/>
      </dsp:nvSpPr>
      <dsp:spPr>
        <a:xfrm>
          <a:off x="409793" y="2048140"/>
          <a:ext cx="5737109" cy="32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849" tIns="0" rIns="21684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u="sng" kern="1200"/>
            <a:t>rasituskivut</a:t>
          </a:r>
          <a:endParaRPr lang="en-US" sz="1100" kern="1200"/>
        </a:p>
      </dsp:txBody>
      <dsp:txXfrm>
        <a:off x="425645" y="2063992"/>
        <a:ext cx="5705405" cy="293016"/>
      </dsp:txXfrm>
    </dsp:sp>
    <dsp:sp modelId="{A271A7D5-44C9-4A05-A58D-37F12B1F3E30}">
      <dsp:nvSpPr>
        <dsp:cNvPr id="0" name=""/>
        <dsp:cNvSpPr/>
      </dsp:nvSpPr>
      <dsp:spPr>
        <a:xfrm>
          <a:off x="0" y="3073285"/>
          <a:ext cx="8195871" cy="987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091" tIns="229108" rIns="636091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äkillinen ja odottamaton tapahtuma, jonka seurauksena henkilö loukkaantuu, vammautuu tai kuolee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liikuntatapaturmat yleisimpiä (ensiapu, jatkohoito tarvittaessa)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/>
            <a:t>suurin osa ehkäistävissä sääntöjä noudattamalla, asiallisten varusteiden ja turvalaitteiden käytöllä, päihteettömyydellä, iäkkäiden kaatumisia vähentämällä</a:t>
          </a:r>
          <a:endParaRPr lang="en-US" sz="1100" kern="1200"/>
        </a:p>
      </dsp:txBody>
      <dsp:txXfrm>
        <a:off x="0" y="3073285"/>
        <a:ext cx="8195871" cy="987525"/>
      </dsp:txXfrm>
    </dsp:sp>
    <dsp:sp modelId="{3F58008C-3513-462F-9AD0-D818C2F03A44}">
      <dsp:nvSpPr>
        <dsp:cNvPr id="0" name=""/>
        <dsp:cNvSpPr/>
      </dsp:nvSpPr>
      <dsp:spPr>
        <a:xfrm>
          <a:off x="409793" y="2910925"/>
          <a:ext cx="5737109" cy="32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849" tIns="0" rIns="21684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u="sng" kern="1200"/>
            <a:t>tapaturmat</a:t>
          </a:r>
          <a:endParaRPr lang="en-US" sz="1100" kern="1200"/>
        </a:p>
      </dsp:txBody>
      <dsp:txXfrm>
        <a:off x="425645" y="2926777"/>
        <a:ext cx="5705405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6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565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698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37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32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991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07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52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674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244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09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CECDC-CA82-419C-B66C-70AF779EE76D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25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581" y="921715"/>
            <a:ext cx="3872267" cy="2835787"/>
          </a:xfrm>
        </p:spPr>
        <p:txBody>
          <a:bodyPr anchor="b">
            <a:normAutofit fontScale="90000"/>
          </a:bodyPr>
          <a:lstStyle/>
          <a:p>
            <a:pPr algn="l"/>
            <a:r>
              <a:rPr lang="fi-FI" sz="4400" b="1" dirty="0">
                <a:solidFill>
                  <a:srgbClr val="FFFFFF"/>
                </a:solidFill>
              </a:rPr>
              <a:t>Tuki </a:t>
            </a:r>
            <a:r>
              <a:rPr lang="fi-FI" sz="4400" b="1" dirty="0" err="1">
                <a:solidFill>
                  <a:srgbClr val="FFFFFF"/>
                </a:solidFill>
              </a:rPr>
              <a:t>Tuki</a:t>
            </a:r>
            <a:r>
              <a:rPr lang="fi-FI" sz="4400" b="1" dirty="0">
                <a:solidFill>
                  <a:srgbClr val="FFFFFF"/>
                </a:solidFill>
              </a:rPr>
              <a:t>- ja Tuki- ja liikuntaelinten sairaudet sairaudet - ja liikuntaelinten sairaudet</a:t>
            </a:r>
            <a:endParaRPr lang="fi-FI" sz="4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9144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022220"/>
            <a:ext cx="611504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9190104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576" y="4308262"/>
            <a:ext cx="3497218" cy="1395022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fi-FI" sz="3000" b="1" dirty="0">
                <a:solidFill>
                  <a:srgbClr val="FFFFFF"/>
                </a:solidFill>
              </a:rPr>
              <a:t>Tuki- ja liikuntaelinten sairaudet</a:t>
            </a: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009074CE-8D91-922C-3217-4AB7F0212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89" r="23097" b="-1"/>
          <a:stretch/>
        </p:blipFill>
        <p:spPr>
          <a:xfrm>
            <a:off x="4930430" y="1792019"/>
            <a:ext cx="3872266" cy="28959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9143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fi-FI" b="1" dirty="0"/>
              <a:t>Riskitekijät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fi-FI" sz="1700"/>
              <a:t>syyt löytyvät yhä harvemmin työ- tai elinympäristöstä - yhä useammin ihmisten </a:t>
            </a:r>
            <a:r>
              <a:rPr lang="fi-FI" sz="1700" u="sng"/>
              <a:t>elämäntavoista</a:t>
            </a:r>
          </a:p>
          <a:p>
            <a:pPr lvl="1"/>
            <a:r>
              <a:rPr lang="fi-FI" sz="1700"/>
              <a:t>liikunnan puute</a:t>
            </a:r>
          </a:p>
          <a:p>
            <a:pPr lvl="1"/>
            <a:r>
              <a:rPr lang="fi-FI" sz="1700"/>
              <a:t>ylipaino (huonot ravintottumukset)</a:t>
            </a:r>
          </a:p>
          <a:p>
            <a:pPr lvl="1"/>
            <a:r>
              <a:rPr lang="fi-FI" sz="1700"/>
              <a:t>tupakointi, alkoholi</a:t>
            </a:r>
          </a:p>
          <a:p>
            <a:pPr lvl="1"/>
            <a:r>
              <a:rPr lang="fi-FI" sz="1700"/>
              <a:t>vääränlainen kuormitus</a:t>
            </a:r>
          </a:p>
        </p:txBody>
      </p:sp>
      <p:pic>
        <p:nvPicPr>
          <p:cNvPr id="5" name="Picture 4" descr="Käsipainot kuntosalin lattialla">
            <a:extLst>
              <a:ext uri="{FF2B5EF4-FFF2-40B4-BE49-F238E27FC236}">
                <a16:creationId xmlns:a16="http://schemas.microsoft.com/office/drawing/2014/main" id="{6C94A200-D506-8A72-331B-A5F149B8E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59" r="555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50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Yhteiskunta ja tule-terveys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200"/>
              <a:t>yksilö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oireet voivat vaikuttaa mielialaan, keskittymiseen , unen laatuun ja haitata arkipäivän toimintakykyisyyttä</a:t>
            </a:r>
          </a:p>
          <a:p>
            <a:pPr>
              <a:lnSpc>
                <a:spcPct val="90000"/>
              </a:lnSpc>
            </a:pPr>
            <a:r>
              <a:rPr lang="fi-FI" sz="1200"/>
              <a:t>yhteisöt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kasvattavat perheen tai työyhteisön kuormitusta lisäämällä huolta ja vaivoista kärsivän tai sairastuneen hoivaustarvetta</a:t>
            </a:r>
          </a:p>
          <a:p>
            <a:pPr>
              <a:lnSpc>
                <a:spcPct val="90000"/>
              </a:lnSpc>
            </a:pPr>
            <a:r>
              <a:rPr lang="fi-FI" sz="1200"/>
              <a:t>yhteiskunta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vähentävät työpanosta sairauspoissaolojen vuoksi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lääkärissäkäynnit, hoitokustannukset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työkyvyttömyys ja työkyvyttömyyseläkkeet</a:t>
            </a:r>
          </a:p>
          <a:p>
            <a:pPr>
              <a:lnSpc>
                <a:spcPct val="90000"/>
              </a:lnSpc>
            </a:pPr>
            <a:r>
              <a:rPr lang="fi-FI" sz="1200"/>
              <a:t>globaalisti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yleisin syy pitkään jatkuneeseen kipuun ja toimintakyvyttömyyteen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tule-sairastavuus kasvussa väestön ikääntyessä ja työ- ja vapaa-ajan muuttuessa passiivisemmaksi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liikennetapaturmissa vammautuu kehittyvissä maissa vuosittain miljoonia ihmisiä</a:t>
            </a:r>
          </a:p>
          <a:p>
            <a:pPr>
              <a:lnSpc>
                <a:spcPct val="90000"/>
              </a:lnSpc>
            </a:pPr>
            <a:r>
              <a:rPr lang="fi-FI" sz="1200"/>
              <a:t>yhteiskunta voi vaikuttaa 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suoraan (esim. lainsäädäntö) miten paljon yksilö altistuu tuki- ja liikuntaelimistön terveyttä heikentäville riskitekijöille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edistää turvallisten, tule-terveyttä parantavien toimintatapojen yleistymistä (esim. valistus)</a:t>
            </a:r>
          </a:p>
        </p:txBody>
      </p:sp>
    </p:spTree>
    <p:extLst>
      <p:ext uri="{BB962C8B-B14F-4D97-AF65-F5344CB8AC3E}">
        <p14:creationId xmlns:p14="http://schemas.microsoft.com/office/powerpoint/2010/main" val="79345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Tules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marL="286110" indent="-285750">
              <a:buClr>
                <a:srgbClr val="000000"/>
              </a:buClr>
            </a:pPr>
            <a:r>
              <a:rPr lang="fi-FI" sz="1700"/>
              <a:t>monimuotoinen kansantautiryhmä</a:t>
            </a:r>
          </a:p>
          <a:p>
            <a:pPr marL="857610" lvl="1" indent="-457200">
              <a:buClr>
                <a:srgbClr val="000000"/>
              </a:buClr>
              <a:buFont typeface="+mj-lt"/>
              <a:buAutoNum type="arabicPeriod"/>
            </a:pPr>
            <a:r>
              <a:rPr lang="fi-FI" sz="1700" u="sng"/>
              <a:t>lyhytaikaisia vaivoja</a:t>
            </a:r>
            <a:r>
              <a:rPr lang="fi-FI" sz="1700"/>
              <a:t> (esim. niska-hartiaseudun kiputilat)</a:t>
            </a:r>
          </a:p>
          <a:p>
            <a:pPr marL="857610" lvl="1" indent="-457200">
              <a:buClr>
                <a:srgbClr val="000000"/>
              </a:buClr>
              <a:buFont typeface="+mj-lt"/>
              <a:buAutoNum type="arabicPeriod"/>
            </a:pPr>
            <a:r>
              <a:rPr lang="fi-FI" sz="1700" u="sng"/>
              <a:t>pitkäaikaisia sairauksia</a:t>
            </a:r>
            <a:r>
              <a:rPr lang="fi-FI" sz="1700"/>
              <a:t> (esim. nivelrikko, reuma, osteoporoosi)</a:t>
            </a:r>
          </a:p>
          <a:p>
            <a:pPr marL="857610" lvl="1" indent="-457200">
              <a:buClr>
                <a:srgbClr val="000000"/>
              </a:buClr>
              <a:buFont typeface="+mj-lt"/>
              <a:buAutoNum type="arabicPeriod"/>
            </a:pPr>
            <a:r>
              <a:rPr lang="fi-FI" sz="1700" u="sng"/>
              <a:t>tapaturmien aiheuttamia vammoja</a:t>
            </a:r>
            <a:r>
              <a:rPr lang="fi-FI" sz="1700"/>
              <a:t> </a:t>
            </a:r>
            <a:br>
              <a:rPr lang="fi-FI" sz="1700"/>
            </a:br>
            <a:r>
              <a:rPr lang="fi-FI" sz="1700"/>
              <a:t>(esim. luunmurtumat, nivelsiteiden ja jänteiden repeämiset)</a:t>
            </a:r>
          </a:p>
          <a:p>
            <a:pPr marL="457560" indent="-457200">
              <a:buClr>
                <a:srgbClr val="000000"/>
              </a:buClr>
            </a:pPr>
            <a:r>
              <a:rPr lang="fi-FI" sz="1700"/>
              <a:t>harvoin hengenvaarallisia – kuitenkin kipua, elämänlaadun ja toimintakyvyn heikkenemistä sekä hoidon ja avun tarvetta useammin kuin mikään muu sairausryhmä</a:t>
            </a:r>
          </a:p>
          <a:p>
            <a:pPr marL="457560" indent="-457200">
              <a:buClr>
                <a:srgbClr val="000000"/>
              </a:buClr>
            </a:pPr>
            <a:r>
              <a:rPr lang="fi-FI" sz="1700"/>
              <a:t>yli miljoonalla suomalaisella jokin pitkäaikainen tule-sairaus tai -vamma, lähes jokaisella joskus tule-oireita</a:t>
            </a:r>
          </a:p>
          <a:p>
            <a:pPr marL="457560" indent="-457200">
              <a:buClr>
                <a:srgbClr val="000000"/>
              </a:buClr>
            </a:pPr>
            <a:r>
              <a:rPr lang="fi-FI" sz="1700"/>
              <a:t>noin joka kuudes lääkärissäkäynti liittyy tule-vaivoihin, tule-sairaudet toiseksi yleisin työkyvyttömyyden syy</a:t>
            </a:r>
          </a:p>
          <a:p>
            <a:pPr marL="457560" indent="-457200">
              <a:buClr>
                <a:srgbClr val="000000"/>
              </a:buClr>
            </a:pPr>
            <a:endParaRPr lang="fi-FI" sz="1700"/>
          </a:p>
        </p:txBody>
      </p:sp>
    </p:spTree>
    <p:extLst>
      <p:ext uri="{BB962C8B-B14F-4D97-AF65-F5344CB8AC3E}">
        <p14:creationId xmlns:p14="http://schemas.microsoft.com/office/powerpoint/2010/main" val="275098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Tule-vaivojen syitä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/>
              <a:t>oma </a:t>
            </a:r>
            <a:r>
              <a:rPr lang="fi-FI" sz="1400" u="sng"/>
              <a:t>kehotietoisuus</a:t>
            </a:r>
            <a:r>
              <a:rPr lang="fi-FI" sz="1400"/>
              <a:t> on vähentynyt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kehon hermopäätteet lähettävät signaaleja epämukavasta asennosta </a:t>
            </a:r>
            <a:r>
              <a:rPr lang="fi-FI" sz="1400">
                <a:sym typeface="Wingdings" panose="05000000000000000000" pitchFamily="2" charset="2"/>
              </a:rPr>
              <a:t> </a:t>
            </a:r>
            <a:r>
              <a:rPr lang="fi-FI" sz="1400"/>
              <a:t>kehoaan ei malta kuunnella </a:t>
            </a:r>
            <a:r>
              <a:rPr lang="fi-FI" sz="1400">
                <a:sym typeface="Wingdings" panose="05000000000000000000" pitchFamily="2" charset="2"/>
              </a:rPr>
              <a:t> l</a:t>
            </a:r>
            <a:r>
              <a:rPr lang="fi-FI" sz="1400"/>
              <a:t>ihakset ja hermosto voivat sopeutua toimimaan epämukavissa asennoissa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esim. niska-hartiaoireet tiedostaa vasta kun ne aiheuttavat päänsärkyä</a:t>
            </a:r>
          </a:p>
          <a:p>
            <a:pPr>
              <a:lnSpc>
                <a:spcPct val="90000"/>
              </a:lnSpc>
            </a:pPr>
            <a:r>
              <a:rPr lang="fi-FI" sz="1400"/>
              <a:t>ihminen voi </a:t>
            </a:r>
            <a:r>
              <a:rPr lang="fi-FI" sz="1400" u="sng"/>
              <a:t>sopeuttaa liikkumistaan </a:t>
            </a:r>
            <a:r>
              <a:rPr lang="fi-FI" sz="1400"/>
              <a:t>kehon kipusignaalien perusteella siten, että kipeä kehon osa kuormittuu vähemmän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liikkuminen muuttuu </a:t>
            </a:r>
            <a:r>
              <a:rPr lang="fi-FI" sz="1400">
                <a:sym typeface="Wingdings" panose="05000000000000000000" pitchFamily="2" charset="2"/>
              </a:rPr>
              <a:t> </a:t>
            </a:r>
            <a:r>
              <a:rPr lang="fi-FI" sz="1400"/>
              <a:t>ongelmia jossakin toisessa tuki- ja liikuntaelimistön kohdassa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esim. kipu lonkkanivelessä voi näennäisesti parantua mutta tulla esille selkäkipuina muuttuneen liikeasennon seurauksena</a:t>
            </a:r>
          </a:p>
          <a:p>
            <a:pPr>
              <a:lnSpc>
                <a:spcPct val="90000"/>
              </a:lnSpc>
            </a:pPr>
            <a:r>
              <a:rPr lang="fi-FI" sz="1400" u="sng"/>
              <a:t>tulehdusreaktion </a:t>
            </a:r>
            <a:r>
              <a:rPr lang="fi-FI" sz="1400"/>
              <a:t>seurauksia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tulehtuneelle alueelle kertyy veren ja tulehdussolujen lisäksi kudosnestettä </a:t>
            </a:r>
            <a:br>
              <a:rPr lang="fi-FI" sz="1400"/>
            </a:br>
            <a:r>
              <a:rPr lang="fi-FI" sz="1400">
                <a:sym typeface="Wingdings" panose="05000000000000000000" pitchFamily="2" charset="2"/>
              </a:rPr>
              <a:t> </a:t>
            </a:r>
            <a:r>
              <a:rPr lang="fi-FI" sz="1400"/>
              <a:t>tulehtunut alue turpoaa </a:t>
            </a:r>
            <a:r>
              <a:rPr lang="fi-FI" sz="1400">
                <a:sym typeface="Wingdings" panose="05000000000000000000" pitchFamily="2" charset="2"/>
              </a:rPr>
              <a:t> </a:t>
            </a:r>
            <a:r>
              <a:rPr lang="fi-FI" sz="1400"/>
              <a:t>lisäkudosvaurioita, kipua, pitkittyneitä vaivoja</a:t>
            </a:r>
          </a:p>
          <a:p>
            <a:pPr>
              <a:lnSpc>
                <a:spcPct val="90000"/>
              </a:lnSpc>
            </a:pPr>
            <a:r>
              <a:rPr lang="fi-FI" sz="1400"/>
              <a:t>vanheneminen muuttaa kudosten rakenteita ja toimintaa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keho rappeutuu, kudokset eivät korjaudu samoin kuin nuorella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tähän vanhenemiseen liittyvään </a:t>
            </a:r>
            <a:r>
              <a:rPr lang="fi-FI" sz="1400" u="sng"/>
              <a:t>degeneraatioon</a:t>
            </a:r>
            <a:r>
              <a:rPr lang="fi-FI" sz="1400"/>
              <a:t> voi osittain vaikuttaa elämäntavoillaan</a:t>
            </a:r>
          </a:p>
        </p:txBody>
      </p:sp>
    </p:spTree>
    <p:extLst>
      <p:ext uri="{BB962C8B-B14F-4D97-AF65-F5344CB8AC3E}">
        <p14:creationId xmlns:p14="http://schemas.microsoft.com/office/powerpoint/2010/main" val="23073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Kivun tunne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/>
              <a:t>subjektiivisesti kipu yksilölle todellista, yksilöllistä ja aitoa, vaikka kivun syytä ei lääketieteellisesti (objektiivisesti) aina pystytä selvittämään</a:t>
            </a:r>
          </a:p>
          <a:p>
            <a:pPr>
              <a:lnSpc>
                <a:spcPct val="90000"/>
              </a:lnSpc>
            </a:pPr>
            <a:r>
              <a:rPr lang="fi-FI" sz="1400"/>
              <a:t>kiputuntemukset eri puolilla kehoa melko yleisiä, mutta vain pienessä osassa taustalla sairaus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vaikka kudosvaurio olisi jo parantunut, keho saattaa lähettää edelleen signaaleja kudosvauriosta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mitä enemmän kivusta puhutaan, kipua tarkkaillaan, kipua tietoisesti korostetaan ja nostetaan esille, sitä voimakkaammin keho tuottaa kipusignaaleja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keskushermosto voi herkistyä kipusignaaleille ja kivusta voi tulla kroonista (esim. amputoidun raajan haamusärky)</a:t>
            </a:r>
          </a:p>
          <a:p>
            <a:pPr>
              <a:lnSpc>
                <a:spcPct val="90000"/>
              </a:lnSpc>
            </a:pPr>
            <a:r>
              <a:rPr lang="fi-FI" sz="1400"/>
              <a:t>tärkeää onnistua akuutin kivun hoidossa nopeasti, sillä kipu voi kroonistua jo muutamissa viikoissa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vaikeampi hoitaa, sillä oireiden syynä ei ole enää pelkkä kudosvaurio</a:t>
            </a:r>
          </a:p>
          <a:p>
            <a:pPr lvl="1">
              <a:lnSpc>
                <a:spcPct val="90000"/>
              </a:lnSpc>
            </a:pPr>
            <a:r>
              <a:rPr lang="fi-FI" sz="1400"/>
              <a:t>kivun tunteminen lisää entisestään alakuloista mielialaa sekä pärjäämättömyyden tunnetta ja kivulle herkistyminen lisää herkkyyttä kaikille muille negatiivisille ärsykkeille</a:t>
            </a:r>
          </a:p>
        </p:txBody>
      </p:sp>
    </p:spTree>
    <p:extLst>
      <p:ext uri="{BB962C8B-B14F-4D97-AF65-F5344CB8AC3E}">
        <p14:creationId xmlns:p14="http://schemas.microsoft.com/office/powerpoint/2010/main" val="304979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Tules eri ikäryhmissä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fi-FI" sz="1700" u="sng"/>
              <a:t>lapset ja nuoret </a:t>
            </a:r>
            <a:br>
              <a:rPr lang="fi-FI" sz="1700"/>
            </a:br>
            <a:r>
              <a:rPr lang="fi-FI" sz="1700"/>
              <a:t>(tietotekniikka </a:t>
            </a:r>
            <a:r>
              <a:rPr lang="fi-FI" sz="1700">
                <a:sym typeface="Wingdings" panose="05000000000000000000" pitchFamily="2" charset="2"/>
              </a:rPr>
              <a:t> istuminen, fyysinen kunto)</a:t>
            </a:r>
            <a:endParaRPr lang="fi-FI" sz="1700"/>
          </a:p>
          <a:p>
            <a:pPr lvl="1"/>
            <a:r>
              <a:rPr lang="fi-FI" sz="1700"/>
              <a:t>niska-hartiaseudun tai selän kipuja</a:t>
            </a:r>
          </a:p>
          <a:p>
            <a:pPr lvl="1"/>
            <a:r>
              <a:rPr lang="fi-FI" sz="1700"/>
              <a:t>tapaturmat</a:t>
            </a:r>
          </a:p>
          <a:p>
            <a:r>
              <a:rPr lang="fi-FI" sz="1700" u="sng"/>
              <a:t>työikäiset</a:t>
            </a:r>
            <a:r>
              <a:rPr lang="fi-FI" sz="1700"/>
              <a:t> (työn luonne, elintavat)</a:t>
            </a:r>
          </a:p>
          <a:p>
            <a:pPr lvl="1"/>
            <a:r>
              <a:rPr lang="fi-FI" sz="1700"/>
              <a:t>niska-hartiaseudun, selän ja alaraajan kivut</a:t>
            </a:r>
          </a:p>
          <a:p>
            <a:r>
              <a:rPr lang="fi-FI" sz="1700" u="sng"/>
              <a:t>ikääntyneet</a:t>
            </a:r>
            <a:r>
              <a:rPr lang="fi-FI" sz="1700"/>
              <a:t> (lihasvoima)</a:t>
            </a:r>
          </a:p>
          <a:p>
            <a:pPr lvl="1"/>
            <a:r>
              <a:rPr lang="fi-FI" sz="1700"/>
              <a:t>pitkäaikaissairaudet, kuten nivelrikko ja osteoporoosi</a:t>
            </a:r>
          </a:p>
          <a:p>
            <a:pPr lvl="1"/>
            <a:r>
              <a:rPr lang="fi-FI" sz="1700"/>
              <a:t>tapaturmat</a:t>
            </a:r>
          </a:p>
          <a:p>
            <a:pPr lvl="1"/>
            <a:endParaRPr lang="fi-FI" sz="1700"/>
          </a:p>
        </p:txBody>
      </p:sp>
    </p:spTree>
    <p:extLst>
      <p:ext uri="{BB962C8B-B14F-4D97-AF65-F5344CB8AC3E}">
        <p14:creationId xmlns:p14="http://schemas.microsoft.com/office/powerpoint/2010/main" val="8461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Vaivoja, hoitoa ja ennaltaehkäisyä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183769-9460-91F0-5474-A1C4F5A3ED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13630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63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Nivelrikko eli artroosi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200"/>
              <a:t>nivelten pinnoilla oleva nivelrusto rappeutuu ja vähitellen tuhoutuu </a:t>
            </a:r>
            <a:br>
              <a:rPr lang="fi-FI" sz="1200"/>
            </a:br>
            <a:r>
              <a:rPr lang="fi-FI" sz="1200">
                <a:sym typeface="Wingdings" panose="05000000000000000000" pitchFamily="2" charset="2"/>
              </a:rPr>
              <a:t> </a:t>
            </a:r>
            <a:r>
              <a:rPr lang="fi-FI" sz="1200"/>
              <a:t>aiheuttaa nivelpintojen mekaanista hankausta toisiaan vasten </a:t>
            </a:r>
            <a:br>
              <a:rPr lang="fi-FI" sz="1200"/>
            </a:br>
            <a:r>
              <a:rPr lang="fi-FI" sz="1200">
                <a:sym typeface="Wingdings" panose="05000000000000000000" pitchFamily="2" charset="2"/>
              </a:rPr>
              <a:t> </a:t>
            </a:r>
            <a:r>
              <a:rPr lang="fi-FI" sz="1200"/>
              <a:t>johtaa hermopäiden ärsytykseen, kipuun ja särkyyn</a:t>
            </a:r>
          </a:p>
          <a:p>
            <a:pPr>
              <a:lnSpc>
                <a:spcPct val="90000"/>
              </a:lnSpc>
            </a:pPr>
            <a:r>
              <a:rPr lang="fi-FI" sz="1200"/>
              <a:t>voi olla missä nivelessä tahansa</a:t>
            </a:r>
          </a:p>
          <a:p>
            <a:pPr>
              <a:lnSpc>
                <a:spcPct val="90000"/>
              </a:lnSpc>
            </a:pPr>
            <a:r>
              <a:rPr lang="fi-FI" sz="1200"/>
              <a:t>noin miljoonalla suomalaisella, tyypillisesti yli 50-vuotiailla</a:t>
            </a:r>
          </a:p>
          <a:p>
            <a:pPr>
              <a:lnSpc>
                <a:spcPct val="90000"/>
              </a:lnSpc>
            </a:pPr>
            <a:r>
              <a:rPr lang="fi-FI" sz="1200"/>
              <a:t>syitä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vanhenemisen myötä nivelpinnat kuluvat ja heikentyvät 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perinnöllinen alttius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ympäristötekijät (esim. työn tai harrastusten aiheuttama vääränlainen tai liian raskas nivelkuormitus)</a:t>
            </a:r>
          </a:p>
          <a:p>
            <a:pPr>
              <a:lnSpc>
                <a:spcPct val="90000"/>
              </a:lnSpc>
            </a:pPr>
            <a:r>
              <a:rPr lang="fi-FI" sz="1200"/>
              <a:t>tärkeää vaikuttaa riskitekijöihin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painonhallinta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työn suunnittelu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turvallisuus</a:t>
            </a:r>
          </a:p>
          <a:p>
            <a:pPr>
              <a:lnSpc>
                <a:spcPct val="90000"/>
              </a:lnSpc>
            </a:pPr>
            <a:r>
              <a:rPr lang="fi-FI" sz="1200"/>
              <a:t>hoito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ei voida parantaa, kipuoireita voidaan hoitaa tulehdus- ja kipulääkkeillä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niveliä tukevien rakenteiden (esim. lihakset ja nivelsiteet) vahvistaminen</a:t>
            </a:r>
          </a:p>
          <a:p>
            <a:pPr lvl="1">
              <a:lnSpc>
                <a:spcPct val="90000"/>
              </a:lnSpc>
            </a:pPr>
            <a:r>
              <a:rPr lang="fi-FI" sz="1200"/>
              <a:t>tekonivelleikkaukset</a:t>
            </a:r>
          </a:p>
        </p:txBody>
      </p:sp>
    </p:spTree>
    <p:extLst>
      <p:ext uri="{BB962C8B-B14F-4D97-AF65-F5344CB8AC3E}">
        <p14:creationId xmlns:p14="http://schemas.microsoft.com/office/powerpoint/2010/main" val="360531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fi-FI" sz="3500" b="1">
                <a:solidFill>
                  <a:srgbClr val="FFFFFF"/>
                </a:solidFill>
              </a:rPr>
              <a:t>Reuma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100"/>
              <a:t>pitkäaikainen tulehdussairaus, </a:t>
            </a:r>
            <a:r>
              <a:rPr lang="fi-FI" sz="1100" b="1"/>
              <a:t>autoimmuunisairaus</a:t>
            </a:r>
            <a:r>
              <a:rPr lang="fi-FI" sz="1100"/>
              <a:t>, jossa elimistön tulehdussolut hyökkäävät omia kudoksia vastaan</a:t>
            </a:r>
          </a:p>
          <a:p>
            <a:pPr>
              <a:lnSpc>
                <a:spcPct val="90000"/>
              </a:lnSpc>
            </a:pPr>
            <a:r>
              <a:rPr lang="fi-FI" sz="1100"/>
              <a:t>syytä ei tiedetä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perinnöllisellä alttiudella ja ympäristötekijöillä vaikutusta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tupakointi lisää riskiä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bakteeri- ja virussairauksilla on epäilty olevan yhteys, samoin on tutkittu ravinnon yhteyksiä</a:t>
            </a:r>
          </a:p>
          <a:p>
            <a:pPr>
              <a:lnSpc>
                <a:spcPct val="90000"/>
              </a:lnSpc>
            </a:pPr>
            <a:r>
              <a:rPr lang="fi-FI" sz="1100" u="sng"/>
              <a:t>nivelreuma</a:t>
            </a:r>
            <a:r>
              <a:rPr lang="fi-FI" sz="1100"/>
              <a:t> yleisin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alkaa usein lievänä raajojen nivelten aamujäykkyytenä ja arkuutena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yleisoireina voi olla väsymystä ja kuumeilua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pitkittynyt tulehdus vaurioittaa niveliä, tulehtuneet nivelet turpoavat ja niitä aristaa. 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selvästi yleisempi naisilla kuin miehillä (hormonit?), noin 1 % suomalaisista</a:t>
            </a:r>
          </a:p>
          <a:p>
            <a:pPr>
              <a:lnSpc>
                <a:spcPct val="90000"/>
              </a:lnSpc>
            </a:pPr>
            <a:r>
              <a:rPr lang="fi-FI" sz="1100" u="sng"/>
              <a:t>selkärankareuma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pitkäaikainen tulehdus erityisesti selkärangan nivelissä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jäykistää vähitellen selkärankaa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voi alkaa jo lapsena</a:t>
            </a:r>
          </a:p>
          <a:p>
            <a:pPr>
              <a:lnSpc>
                <a:spcPct val="90000"/>
              </a:lnSpc>
            </a:pPr>
            <a:r>
              <a:rPr lang="fi-FI" sz="1100"/>
              <a:t>hoito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ei voida kokonaan parantaa.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yksilöllinen tulehdusta estävä lääkitys, kipulääkitys, terveelliset elintavat, kuntoutus</a:t>
            </a:r>
          </a:p>
          <a:p>
            <a:pPr lvl="1">
              <a:lnSpc>
                <a:spcPct val="90000"/>
              </a:lnSpc>
            </a:pPr>
            <a:r>
              <a:rPr lang="fi-FI" sz="1100"/>
              <a:t>tavoitteena tulehdusreaktion hillitseminen, kivun lievittäminen, nivelten virheasentojen estäminen</a:t>
            </a:r>
          </a:p>
          <a:p>
            <a:pPr lvl="1">
              <a:lnSpc>
                <a:spcPct val="90000"/>
              </a:lnSpc>
            </a:pPr>
            <a:endParaRPr lang="fi-FI" sz="1100"/>
          </a:p>
          <a:p>
            <a:pPr lvl="1">
              <a:lnSpc>
                <a:spcPct val="90000"/>
              </a:lnSpc>
            </a:pPr>
            <a:endParaRPr lang="fi-FI" sz="1100"/>
          </a:p>
          <a:p>
            <a:pPr>
              <a:lnSpc>
                <a:spcPct val="90000"/>
              </a:lnSpc>
            </a:pPr>
            <a:endParaRPr lang="fi-FI" sz="1100"/>
          </a:p>
        </p:txBody>
      </p:sp>
    </p:spTree>
    <p:extLst>
      <p:ext uri="{BB962C8B-B14F-4D97-AF65-F5344CB8AC3E}">
        <p14:creationId xmlns:p14="http://schemas.microsoft.com/office/powerpoint/2010/main" val="16903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100" b="1"/>
              <a:t>Osteoporoosi eli luukato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600"/>
              <a:t>luun hajoaminen nopeampaa kuin sen rakentuminen (luiden tiheys pienentynyt 25–30 % normaalista)</a:t>
            </a:r>
          </a:p>
          <a:p>
            <a:pPr>
              <a:lnSpc>
                <a:spcPct val="90000"/>
              </a:lnSpc>
            </a:pPr>
            <a:r>
              <a:rPr lang="fi-FI" sz="1600"/>
              <a:t>ei aiheuta kiputuntemuksia varhaisvaiheessa (löydetään ja diagnosoidaan usein kaatumistapaturman aiheuttaman luunmurtuman hoidon yhteydessä)</a:t>
            </a:r>
          </a:p>
          <a:p>
            <a:pPr>
              <a:lnSpc>
                <a:spcPct val="90000"/>
              </a:lnSpc>
            </a:pPr>
            <a:r>
              <a:rPr lang="fi-FI" sz="1600"/>
              <a:t>estrogeeni suojaa naisilla vaihdevuosiin asti</a:t>
            </a:r>
          </a:p>
          <a:p>
            <a:pPr>
              <a:lnSpc>
                <a:spcPct val="90000"/>
              </a:lnSpc>
            </a:pPr>
            <a:r>
              <a:rPr lang="fi-FI" sz="1600"/>
              <a:t>Suomessa sairastaa noin 400 000 ihmistä, osteopeniaa eli osteoporoosin esiastetta arviolta sama määrä (perinnöllinen alttius)</a:t>
            </a:r>
          </a:p>
          <a:p>
            <a:pPr>
              <a:lnSpc>
                <a:spcPct val="90000"/>
              </a:lnSpc>
            </a:pPr>
            <a:r>
              <a:rPr lang="fi-FI" sz="1600"/>
              <a:t>ennaltaehkäisy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luiden vahvistaminen säännöllisellä liikunnalla erityisesti nuorena (</a:t>
            </a:r>
            <a:r>
              <a:rPr lang="fi-FI" sz="1600" b="1"/>
              <a:t>luuliikunta</a:t>
            </a:r>
            <a:r>
              <a:rPr lang="fi-FI" sz="1600"/>
              <a:t>)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monipuolinen ravinto (</a:t>
            </a:r>
            <a:r>
              <a:rPr lang="fi-FI" sz="1600" u="sng"/>
              <a:t>kalsium, D-vitamiini</a:t>
            </a:r>
            <a:r>
              <a:rPr lang="fi-FI" sz="1600"/>
              <a:t>)</a:t>
            </a:r>
          </a:p>
          <a:p>
            <a:pPr lvl="1">
              <a:lnSpc>
                <a:spcPct val="90000"/>
              </a:lnSpc>
            </a:pPr>
            <a:r>
              <a:rPr lang="fi-FI" sz="1600"/>
              <a:t>murtumien ja kaatumisten ehkäiseminen</a:t>
            </a:r>
          </a:p>
          <a:p>
            <a:pPr lvl="1">
              <a:lnSpc>
                <a:spcPct val="90000"/>
              </a:lnSpc>
            </a:pPr>
            <a:endParaRPr lang="fi-FI" sz="1600"/>
          </a:p>
        </p:txBody>
      </p:sp>
      <p:pic>
        <p:nvPicPr>
          <p:cNvPr id="5" name="Picture 4" descr="Näyterivi lääketieteellisiä kokeita varten">
            <a:extLst>
              <a:ext uri="{FF2B5EF4-FFF2-40B4-BE49-F238E27FC236}">
                <a16:creationId xmlns:a16="http://schemas.microsoft.com/office/drawing/2014/main" id="{50BD639D-B926-043A-0D38-03843737F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89" r="749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4B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31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900</Words>
  <Application>Microsoft Office PowerPoint</Application>
  <PresentationFormat>Näytössä katseltava diaesitys (4:3)</PresentationFormat>
  <Paragraphs>122</Paragraphs>
  <Slides>11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Tuki Tuki- ja Tuki- ja liikuntaelinten sairaudet sairaudet - ja liikuntaelinten sairaudet</vt:lpstr>
      <vt:lpstr>Tules</vt:lpstr>
      <vt:lpstr>Tule-vaivojen syitä</vt:lpstr>
      <vt:lpstr>Kivun tunne</vt:lpstr>
      <vt:lpstr>Tules eri ikäryhmissä</vt:lpstr>
      <vt:lpstr>Vaivoja, hoitoa ja ennaltaehkäisyä</vt:lpstr>
      <vt:lpstr>Nivelrikko eli artroosi</vt:lpstr>
      <vt:lpstr>Reuma</vt:lpstr>
      <vt:lpstr>Osteoporoosi eli luukato</vt:lpstr>
      <vt:lpstr>Riskitekijät</vt:lpstr>
      <vt:lpstr>Yhteiskunta ja tule-terveys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 1: Terveyden perusteet</dc:title>
  <dc:creator>Hämäläinen Elina</dc:creator>
  <cp:lastModifiedBy>Timo Ryhtä</cp:lastModifiedBy>
  <cp:revision>486</cp:revision>
  <dcterms:created xsi:type="dcterms:W3CDTF">2017-06-09T06:02:13Z</dcterms:created>
  <dcterms:modified xsi:type="dcterms:W3CDTF">2022-08-31T09:36:17Z</dcterms:modified>
</cp:coreProperties>
</file>