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8" r:id="rId6"/>
    <p:sldId id="279" r:id="rId7"/>
    <p:sldId id="270" r:id="rId8"/>
    <p:sldId id="271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0"/>
    <p:restoredTop sz="94695"/>
  </p:normalViewPr>
  <p:slideViewPr>
    <p:cSldViewPr>
      <p:cViewPr varScale="1">
        <p:scale>
          <a:sx n="103" d="100"/>
          <a:sy n="103" d="100"/>
        </p:scale>
        <p:origin x="19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6F97B-C339-4F57-9507-22F5FF2B012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FFB8CEF-9B7C-48CB-928B-0D06879F7829}">
      <dgm:prSet/>
      <dgm:spPr/>
      <dgm:t>
        <a:bodyPr/>
        <a:lstStyle/>
        <a:p>
          <a:r>
            <a:rPr lang="fi-FI" b="1"/>
            <a:t>epidemia</a:t>
          </a:r>
          <a:r>
            <a:rPr lang="fi-FI"/>
            <a:t> = entuudestaan tuttua sairautta esiintyy jollakin alueella odotettua runsaammin (esim. kausi-influenssa)</a:t>
          </a:r>
          <a:endParaRPr lang="en-US"/>
        </a:p>
      </dgm:t>
    </dgm:pt>
    <dgm:pt modelId="{69B9A86E-32CE-4F94-B2A7-634A2BA7A6A1}" type="parTrans" cxnId="{7FF3BE61-129D-481E-9197-30EB35CFEFCF}">
      <dgm:prSet/>
      <dgm:spPr/>
      <dgm:t>
        <a:bodyPr/>
        <a:lstStyle/>
        <a:p>
          <a:endParaRPr lang="en-US"/>
        </a:p>
      </dgm:t>
    </dgm:pt>
    <dgm:pt modelId="{6FAFBD2F-B367-45D4-93C3-D4C8BE6CFD0D}" type="sibTrans" cxnId="{7FF3BE61-129D-481E-9197-30EB35CFEFCF}">
      <dgm:prSet/>
      <dgm:spPr/>
      <dgm:t>
        <a:bodyPr/>
        <a:lstStyle/>
        <a:p>
          <a:endParaRPr lang="en-US"/>
        </a:p>
      </dgm:t>
    </dgm:pt>
    <dgm:pt modelId="{149FDA33-3570-4C9A-9117-4F21F806E7A0}">
      <dgm:prSet/>
      <dgm:spPr/>
      <dgm:t>
        <a:bodyPr/>
        <a:lstStyle/>
        <a:p>
          <a:r>
            <a:rPr lang="fi-FI" b="1"/>
            <a:t>pandemia</a:t>
          </a:r>
          <a:r>
            <a:rPr lang="fi-FI"/>
            <a:t> = uusi, helposti tarttuva tauti, alkaa tietyltä maantieteelliseltä alueelta, leviää nopeasti, 1–2 vuodessa, koko maapallolle </a:t>
          </a:r>
          <a:br>
            <a:rPr lang="fi-FI"/>
          </a:br>
          <a:r>
            <a:rPr lang="fi-FI"/>
            <a:t>(esim. lintu- ja sikainfluenssat)</a:t>
          </a:r>
          <a:endParaRPr lang="en-US"/>
        </a:p>
      </dgm:t>
    </dgm:pt>
    <dgm:pt modelId="{0DCCAB5C-29E9-4B02-BBAD-630EB71B1781}" type="parTrans" cxnId="{CE21644D-1F88-4D57-9A9E-3DECFA4AA502}">
      <dgm:prSet/>
      <dgm:spPr/>
      <dgm:t>
        <a:bodyPr/>
        <a:lstStyle/>
        <a:p>
          <a:endParaRPr lang="en-US"/>
        </a:p>
      </dgm:t>
    </dgm:pt>
    <dgm:pt modelId="{2DBFC1C9-CEB1-46CE-B4F3-6342DBD61F8A}" type="sibTrans" cxnId="{CE21644D-1F88-4D57-9A9E-3DECFA4AA502}">
      <dgm:prSet/>
      <dgm:spPr/>
      <dgm:t>
        <a:bodyPr/>
        <a:lstStyle/>
        <a:p>
          <a:endParaRPr lang="en-US"/>
        </a:p>
      </dgm:t>
    </dgm:pt>
    <dgm:pt modelId="{65C734BC-330F-448B-8EE5-47AF176EE3C2}">
      <dgm:prSet/>
      <dgm:spPr/>
      <dgm:t>
        <a:bodyPr/>
        <a:lstStyle/>
        <a:p>
          <a:r>
            <a:rPr lang="fi-FI" b="1"/>
            <a:t>endemia</a:t>
          </a:r>
          <a:r>
            <a:rPr lang="fi-FI"/>
            <a:t> = tauti esiintyy tietyllä alueella jatkuvasti ja runsaasti (paikallistauti), mutta toisilla alueilla ei ollenkaan </a:t>
          </a:r>
          <a:br>
            <a:rPr lang="fi-FI"/>
          </a:br>
          <a:r>
            <a:rPr lang="fi-FI"/>
            <a:t>(esim. malaria ja denguekuume)</a:t>
          </a:r>
          <a:endParaRPr lang="en-US"/>
        </a:p>
      </dgm:t>
    </dgm:pt>
    <dgm:pt modelId="{DE860271-3A24-4F9E-83D3-805E4A607A2F}" type="parTrans" cxnId="{16ADE3B0-4DBD-44E3-BF4E-9FB3D8F2D6CB}">
      <dgm:prSet/>
      <dgm:spPr/>
      <dgm:t>
        <a:bodyPr/>
        <a:lstStyle/>
        <a:p>
          <a:endParaRPr lang="en-US"/>
        </a:p>
      </dgm:t>
    </dgm:pt>
    <dgm:pt modelId="{6A2C15EE-2678-4B4E-8607-C90687C2F21F}" type="sibTrans" cxnId="{16ADE3B0-4DBD-44E3-BF4E-9FB3D8F2D6CB}">
      <dgm:prSet/>
      <dgm:spPr/>
      <dgm:t>
        <a:bodyPr/>
        <a:lstStyle/>
        <a:p>
          <a:endParaRPr lang="en-US"/>
        </a:p>
      </dgm:t>
    </dgm:pt>
    <dgm:pt modelId="{8E21527C-DA05-44DC-B337-83F0F8160F9B}" type="pres">
      <dgm:prSet presAssocID="{2DB6F97B-C339-4F57-9507-22F5FF2B012F}" presName="vert0" presStyleCnt="0">
        <dgm:presLayoutVars>
          <dgm:dir/>
          <dgm:animOne val="branch"/>
          <dgm:animLvl val="lvl"/>
        </dgm:presLayoutVars>
      </dgm:prSet>
      <dgm:spPr/>
    </dgm:pt>
    <dgm:pt modelId="{F075CED8-CF46-4333-B3CB-F7BF334BA4FD}" type="pres">
      <dgm:prSet presAssocID="{CFFB8CEF-9B7C-48CB-928B-0D06879F7829}" presName="thickLine" presStyleLbl="alignNode1" presStyleIdx="0" presStyleCnt="3"/>
      <dgm:spPr/>
    </dgm:pt>
    <dgm:pt modelId="{41CA01A8-35D4-4FA9-80C0-C4196DEDB3B0}" type="pres">
      <dgm:prSet presAssocID="{CFFB8CEF-9B7C-48CB-928B-0D06879F7829}" presName="horz1" presStyleCnt="0"/>
      <dgm:spPr/>
    </dgm:pt>
    <dgm:pt modelId="{619D64A4-B8C7-4192-81A2-C5B329EE50DB}" type="pres">
      <dgm:prSet presAssocID="{CFFB8CEF-9B7C-48CB-928B-0D06879F7829}" presName="tx1" presStyleLbl="revTx" presStyleIdx="0" presStyleCnt="3"/>
      <dgm:spPr/>
    </dgm:pt>
    <dgm:pt modelId="{A89F34E4-DC6C-4968-8046-98B4BD6B14CA}" type="pres">
      <dgm:prSet presAssocID="{CFFB8CEF-9B7C-48CB-928B-0D06879F7829}" presName="vert1" presStyleCnt="0"/>
      <dgm:spPr/>
    </dgm:pt>
    <dgm:pt modelId="{ECCF5CE6-7FDB-489E-A3F7-37CD8BB893E8}" type="pres">
      <dgm:prSet presAssocID="{149FDA33-3570-4C9A-9117-4F21F806E7A0}" presName="thickLine" presStyleLbl="alignNode1" presStyleIdx="1" presStyleCnt="3"/>
      <dgm:spPr/>
    </dgm:pt>
    <dgm:pt modelId="{EFDD1AC4-6E13-4B74-9284-17415423A7D9}" type="pres">
      <dgm:prSet presAssocID="{149FDA33-3570-4C9A-9117-4F21F806E7A0}" presName="horz1" presStyleCnt="0"/>
      <dgm:spPr/>
    </dgm:pt>
    <dgm:pt modelId="{EA11EDEF-2FE6-4C09-B51E-7336D5EBDD24}" type="pres">
      <dgm:prSet presAssocID="{149FDA33-3570-4C9A-9117-4F21F806E7A0}" presName="tx1" presStyleLbl="revTx" presStyleIdx="1" presStyleCnt="3"/>
      <dgm:spPr/>
    </dgm:pt>
    <dgm:pt modelId="{C8F3C7D3-698C-496C-A3EE-E7537D82C086}" type="pres">
      <dgm:prSet presAssocID="{149FDA33-3570-4C9A-9117-4F21F806E7A0}" presName="vert1" presStyleCnt="0"/>
      <dgm:spPr/>
    </dgm:pt>
    <dgm:pt modelId="{F8FE5997-65A8-43AE-9E74-E7A151B7B09D}" type="pres">
      <dgm:prSet presAssocID="{65C734BC-330F-448B-8EE5-47AF176EE3C2}" presName="thickLine" presStyleLbl="alignNode1" presStyleIdx="2" presStyleCnt="3"/>
      <dgm:spPr/>
    </dgm:pt>
    <dgm:pt modelId="{4F305F47-BE6F-4C9D-A6BE-DEDA2CF9286A}" type="pres">
      <dgm:prSet presAssocID="{65C734BC-330F-448B-8EE5-47AF176EE3C2}" presName="horz1" presStyleCnt="0"/>
      <dgm:spPr/>
    </dgm:pt>
    <dgm:pt modelId="{666EE23C-891A-47F5-981F-22E5B31A0A99}" type="pres">
      <dgm:prSet presAssocID="{65C734BC-330F-448B-8EE5-47AF176EE3C2}" presName="tx1" presStyleLbl="revTx" presStyleIdx="2" presStyleCnt="3"/>
      <dgm:spPr/>
    </dgm:pt>
    <dgm:pt modelId="{518FAFF2-A7E3-412D-9121-A02DBE7B4094}" type="pres">
      <dgm:prSet presAssocID="{65C734BC-330F-448B-8EE5-47AF176EE3C2}" presName="vert1" presStyleCnt="0"/>
      <dgm:spPr/>
    </dgm:pt>
  </dgm:ptLst>
  <dgm:cxnLst>
    <dgm:cxn modelId="{7FF3BE61-129D-481E-9197-30EB35CFEFCF}" srcId="{2DB6F97B-C339-4F57-9507-22F5FF2B012F}" destId="{CFFB8CEF-9B7C-48CB-928B-0D06879F7829}" srcOrd="0" destOrd="0" parTransId="{69B9A86E-32CE-4F94-B2A7-634A2BA7A6A1}" sibTransId="{6FAFBD2F-B367-45D4-93C3-D4C8BE6CFD0D}"/>
    <dgm:cxn modelId="{0765DF64-54B1-4CF7-867B-7792F2817FEF}" type="presOf" srcId="{CFFB8CEF-9B7C-48CB-928B-0D06879F7829}" destId="{619D64A4-B8C7-4192-81A2-C5B329EE50DB}" srcOrd="0" destOrd="0" presId="urn:microsoft.com/office/officeart/2008/layout/LinedList"/>
    <dgm:cxn modelId="{CE21644D-1F88-4D57-9A9E-3DECFA4AA502}" srcId="{2DB6F97B-C339-4F57-9507-22F5FF2B012F}" destId="{149FDA33-3570-4C9A-9117-4F21F806E7A0}" srcOrd="1" destOrd="0" parTransId="{0DCCAB5C-29E9-4B02-BBAD-630EB71B1781}" sibTransId="{2DBFC1C9-CEB1-46CE-B4F3-6342DBD61F8A}"/>
    <dgm:cxn modelId="{CC717D6F-9B95-4D32-AFF6-56DFC330E390}" type="presOf" srcId="{2DB6F97B-C339-4F57-9507-22F5FF2B012F}" destId="{8E21527C-DA05-44DC-B337-83F0F8160F9B}" srcOrd="0" destOrd="0" presId="urn:microsoft.com/office/officeart/2008/layout/LinedList"/>
    <dgm:cxn modelId="{16ADE3B0-4DBD-44E3-BF4E-9FB3D8F2D6CB}" srcId="{2DB6F97B-C339-4F57-9507-22F5FF2B012F}" destId="{65C734BC-330F-448B-8EE5-47AF176EE3C2}" srcOrd="2" destOrd="0" parTransId="{DE860271-3A24-4F9E-83D3-805E4A607A2F}" sibTransId="{6A2C15EE-2678-4B4E-8607-C90687C2F21F}"/>
    <dgm:cxn modelId="{67C619C0-22F1-4969-8E65-3975C464A2A2}" type="presOf" srcId="{65C734BC-330F-448B-8EE5-47AF176EE3C2}" destId="{666EE23C-891A-47F5-981F-22E5B31A0A99}" srcOrd="0" destOrd="0" presId="urn:microsoft.com/office/officeart/2008/layout/LinedList"/>
    <dgm:cxn modelId="{F5DD76FA-1E64-4A1A-9A64-C7D4126FC742}" type="presOf" srcId="{149FDA33-3570-4C9A-9117-4F21F806E7A0}" destId="{EA11EDEF-2FE6-4C09-B51E-7336D5EBDD24}" srcOrd="0" destOrd="0" presId="urn:microsoft.com/office/officeart/2008/layout/LinedList"/>
    <dgm:cxn modelId="{A350BDC6-9AD9-445F-9D40-2CD1CA53E178}" type="presParOf" srcId="{8E21527C-DA05-44DC-B337-83F0F8160F9B}" destId="{F075CED8-CF46-4333-B3CB-F7BF334BA4FD}" srcOrd="0" destOrd="0" presId="urn:microsoft.com/office/officeart/2008/layout/LinedList"/>
    <dgm:cxn modelId="{9865674C-6D03-463A-8431-41F0F35A37C1}" type="presParOf" srcId="{8E21527C-DA05-44DC-B337-83F0F8160F9B}" destId="{41CA01A8-35D4-4FA9-80C0-C4196DEDB3B0}" srcOrd="1" destOrd="0" presId="urn:microsoft.com/office/officeart/2008/layout/LinedList"/>
    <dgm:cxn modelId="{E3F83012-557F-4CC6-9F47-6EE297A52934}" type="presParOf" srcId="{41CA01A8-35D4-4FA9-80C0-C4196DEDB3B0}" destId="{619D64A4-B8C7-4192-81A2-C5B329EE50DB}" srcOrd="0" destOrd="0" presId="urn:microsoft.com/office/officeart/2008/layout/LinedList"/>
    <dgm:cxn modelId="{8C542685-194D-486B-857E-9F7A4452E0AF}" type="presParOf" srcId="{41CA01A8-35D4-4FA9-80C0-C4196DEDB3B0}" destId="{A89F34E4-DC6C-4968-8046-98B4BD6B14CA}" srcOrd="1" destOrd="0" presId="urn:microsoft.com/office/officeart/2008/layout/LinedList"/>
    <dgm:cxn modelId="{D0726198-D63D-42EF-BA65-1833A51A5262}" type="presParOf" srcId="{8E21527C-DA05-44DC-B337-83F0F8160F9B}" destId="{ECCF5CE6-7FDB-489E-A3F7-37CD8BB893E8}" srcOrd="2" destOrd="0" presId="urn:microsoft.com/office/officeart/2008/layout/LinedList"/>
    <dgm:cxn modelId="{1F0BFE6F-4052-4107-8D00-93BBAE256E56}" type="presParOf" srcId="{8E21527C-DA05-44DC-B337-83F0F8160F9B}" destId="{EFDD1AC4-6E13-4B74-9284-17415423A7D9}" srcOrd="3" destOrd="0" presId="urn:microsoft.com/office/officeart/2008/layout/LinedList"/>
    <dgm:cxn modelId="{0850965F-DF9F-4C09-89D9-E7C75AA628B8}" type="presParOf" srcId="{EFDD1AC4-6E13-4B74-9284-17415423A7D9}" destId="{EA11EDEF-2FE6-4C09-B51E-7336D5EBDD24}" srcOrd="0" destOrd="0" presId="urn:microsoft.com/office/officeart/2008/layout/LinedList"/>
    <dgm:cxn modelId="{FA033528-354D-47F8-9B09-9BF69EC5C862}" type="presParOf" srcId="{EFDD1AC4-6E13-4B74-9284-17415423A7D9}" destId="{C8F3C7D3-698C-496C-A3EE-E7537D82C086}" srcOrd="1" destOrd="0" presId="urn:microsoft.com/office/officeart/2008/layout/LinedList"/>
    <dgm:cxn modelId="{6AA8B80E-8D70-4305-9E88-085CCAA292D5}" type="presParOf" srcId="{8E21527C-DA05-44DC-B337-83F0F8160F9B}" destId="{F8FE5997-65A8-43AE-9E74-E7A151B7B09D}" srcOrd="4" destOrd="0" presId="urn:microsoft.com/office/officeart/2008/layout/LinedList"/>
    <dgm:cxn modelId="{CEEC523E-B745-4F09-BFF9-F471B3E8DB9B}" type="presParOf" srcId="{8E21527C-DA05-44DC-B337-83F0F8160F9B}" destId="{4F305F47-BE6F-4C9D-A6BE-DEDA2CF9286A}" srcOrd="5" destOrd="0" presId="urn:microsoft.com/office/officeart/2008/layout/LinedList"/>
    <dgm:cxn modelId="{D2BA061E-595E-4877-995D-5B74B76EF33D}" type="presParOf" srcId="{4F305F47-BE6F-4C9D-A6BE-DEDA2CF9286A}" destId="{666EE23C-891A-47F5-981F-22E5B31A0A99}" srcOrd="0" destOrd="0" presId="urn:microsoft.com/office/officeart/2008/layout/LinedList"/>
    <dgm:cxn modelId="{ACE3F3F4-CC20-44C0-AF86-3570028FAF78}" type="presParOf" srcId="{4F305F47-BE6F-4C9D-A6BE-DEDA2CF9286A}" destId="{518FAFF2-A7E3-412D-9121-A02DBE7B409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5CED8-CF46-4333-B3CB-F7BF334BA4FD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D64A4-B8C7-4192-81A2-C5B329EE50DB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1" kern="1200"/>
            <a:t>epidemia</a:t>
          </a:r>
          <a:r>
            <a:rPr lang="fi-FI" sz="2300" kern="1200"/>
            <a:t> = entuudestaan tuttua sairautta esiintyy jollakin alueella odotettua runsaammin (esim. kausi-influenssa)</a:t>
          </a:r>
          <a:endParaRPr lang="en-US" sz="2300" kern="1200"/>
        </a:p>
      </dsp:txBody>
      <dsp:txXfrm>
        <a:off x="0" y="2703"/>
        <a:ext cx="5175384" cy="1843578"/>
      </dsp:txXfrm>
    </dsp:sp>
    <dsp:sp modelId="{ECCF5CE6-7FDB-489E-A3F7-37CD8BB893E8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1EDEF-2FE6-4C09-B51E-7336D5EBDD24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1" kern="1200"/>
            <a:t>pandemia</a:t>
          </a:r>
          <a:r>
            <a:rPr lang="fi-FI" sz="2300" kern="1200"/>
            <a:t> = uusi, helposti tarttuva tauti, alkaa tietyltä maantieteelliseltä alueelta, leviää nopeasti, 1–2 vuodessa, koko maapallolle </a:t>
          </a:r>
          <a:br>
            <a:rPr lang="fi-FI" sz="2300" kern="1200"/>
          </a:br>
          <a:r>
            <a:rPr lang="fi-FI" sz="2300" kern="1200"/>
            <a:t>(esim. lintu- ja sikainfluenssat)</a:t>
          </a:r>
          <a:endParaRPr lang="en-US" sz="2300" kern="1200"/>
        </a:p>
      </dsp:txBody>
      <dsp:txXfrm>
        <a:off x="0" y="1846281"/>
        <a:ext cx="5175384" cy="1843578"/>
      </dsp:txXfrm>
    </dsp:sp>
    <dsp:sp modelId="{F8FE5997-65A8-43AE-9E74-E7A151B7B09D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EE23C-891A-47F5-981F-22E5B31A0A99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1" kern="1200"/>
            <a:t>endemia</a:t>
          </a:r>
          <a:r>
            <a:rPr lang="fi-FI" sz="2300" kern="1200"/>
            <a:t> = tauti esiintyy tietyllä alueella jatkuvasti ja runsaasti (paikallistauti), mutta toisilla alueilla ei ollenkaan </a:t>
          </a:r>
          <a:br>
            <a:rPr lang="fi-FI" sz="2300" kern="1200"/>
          </a:br>
          <a:r>
            <a:rPr lang="fi-FI" sz="2300" kern="1200"/>
            <a:t>(esim. malaria ja denguekuume)</a:t>
          </a:r>
          <a:endParaRPr lang="en-US" sz="2300" kern="1200"/>
        </a:p>
      </dsp:txBody>
      <dsp:txXfrm>
        <a:off x="0" y="3689859"/>
        <a:ext cx="5175384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7107" y="220196"/>
            <a:ext cx="7066893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7350" y="2099696"/>
            <a:ext cx="1456680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836384" y="1866059"/>
            <a:ext cx="2987899" cy="2240924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8950" y="1939159"/>
            <a:ext cx="5733470" cy="2751086"/>
          </a:xfrm>
        </p:spPr>
        <p:txBody>
          <a:bodyPr>
            <a:normAutofit/>
          </a:bodyPr>
          <a:lstStyle/>
          <a:p>
            <a:pPr algn="r"/>
            <a:r>
              <a:rPr lang="fi-FI" b="1" dirty="0"/>
              <a:t>Tartuntataudit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8950" y="4782320"/>
            <a:ext cx="5733470" cy="1329443"/>
          </a:xfrm>
        </p:spPr>
        <p:txBody>
          <a:bodyPr>
            <a:normAutofit/>
          </a:bodyPr>
          <a:lstStyle/>
          <a:p>
            <a:pPr algn="r"/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1221"/>
            <a:ext cx="7886700" cy="1348065"/>
          </a:xfrm>
        </p:spPr>
        <p:txBody>
          <a:bodyPr>
            <a:normAutofit/>
          </a:bodyPr>
          <a:lstStyle/>
          <a:p>
            <a:r>
              <a:rPr lang="fi-FI" sz="4700" b="1">
                <a:solidFill>
                  <a:srgbClr val="FFFFFF"/>
                </a:solidFill>
              </a:rPr>
              <a:t>Autoimmuunisairaudet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86789"/>
            <a:ext cx="7886700" cy="3590174"/>
          </a:xfrm>
        </p:spPr>
        <p:txBody>
          <a:bodyPr>
            <a:normAutofit/>
          </a:bodyPr>
          <a:lstStyle/>
          <a:p>
            <a:r>
              <a:rPr lang="fi-FI" sz="1900"/>
              <a:t>elimistön puolustusjärjestelmä aktivoituu liikaa ja hyökkää kehon omia rakenteita ja soluja vastaan</a:t>
            </a:r>
          </a:p>
          <a:p>
            <a:r>
              <a:rPr lang="fi-FI" sz="1900"/>
              <a:t>sairastumistaipumus näyttää olevan yhteydessä lapsuudenkodin korkeaan hygieniatasoon (</a:t>
            </a:r>
            <a:r>
              <a:rPr lang="fi-FI" sz="1900" b="1"/>
              <a:t>hygieniahypoteesi</a:t>
            </a:r>
            <a:r>
              <a:rPr lang="fi-FI" sz="1900"/>
              <a:t>)</a:t>
            </a:r>
          </a:p>
          <a:p>
            <a:r>
              <a:rPr lang="fi-FI" sz="1900"/>
              <a:t>huomattavasti yleisempiä teollisuusmaissa kuin kehitysmaissa</a:t>
            </a:r>
          </a:p>
          <a:p>
            <a:r>
              <a:rPr lang="fi-FI" sz="1900" b="1"/>
              <a:t>HIV-infektio</a:t>
            </a:r>
          </a:p>
          <a:p>
            <a:pPr lvl="1"/>
            <a:r>
              <a:rPr lang="fi-FI" sz="1900"/>
              <a:t>HI-virus pystyy tunkeutumaan T-auttajavalkosoluihin ja tuhoamaan niitä </a:t>
            </a:r>
            <a:r>
              <a:rPr lang="fi-FI" sz="1900">
                <a:sym typeface="Wingdings" panose="05000000000000000000" pitchFamily="2" charset="2"/>
              </a:rPr>
              <a:t> </a:t>
            </a:r>
            <a:r>
              <a:rPr lang="fi-FI" sz="1900" b="1">
                <a:sym typeface="Wingdings" panose="05000000000000000000" pitchFamily="2" charset="2"/>
              </a:rPr>
              <a:t>immuunikato</a:t>
            </a:r>
            <a:r>
              <a:rPr lang="fi-FI" sz="1900">
                <a:sym typeface="Wingdings" panose="05000000000000000000" pitchFamily="2" charset="2"/>
              </a:rPr>
              <a:t>  hoitamattomana </a:t>
            </a:r>
            <a:r>
              <a:rPr lang="fi-FI" sz="1900" b="1">
                <a:sym typeface="Wingdings" panose="05000000000000000000" pitchFamily="2" charset="2"/>
              </a:rPr>
              <a:t>AIDS</a:t>
            </a:r>
            <a:r>
              <a:rPr lang="fi-FI" sz="1900">
                <a:sym typeface="Wingdings" panose="05000000000000000000" pitchFamily="2" charset="2"/>
              </a:rPr>
              <a:t> (kuolee lopulta johonkin tartuntatautiin)</a:t>
            </a:r>
          </a:p>
          <a:p>
            <a:pPr lvl="1"/>
            <a:r>
              <a:rPr lang="fi-FI" sz="1900">
                <a:sym typeface="Wingdings" panose="05000000000000000000" pitchFamily="2" charset="2"/>
              </a:rPr>
              <a:t>infektio on pysyvä, mutta taudin eteneminen AIDS-vaiheeseen voidaan estää useiden lääkkeiden yhdistelmähoidolla</a:t>
            </a:r>
            <a:endParaRPr lang="fi-FI" sz="1900"/>
          </a:p>
          <a:p>
            <a:endParaRPr lang="fi-FI" sz="1900"/>
          </a:p>
          <a:p>
            <a:endParaRPr lang="fi-FI" sz="1900"/>
          </a:p>
        </p:txBody>
      </p:sp>
    </p:spTree>
    <p:extLst>
      <p:ext uri="{BB962C8B-B14F-4D97-AF65-F5344CB8AC3E}">
        <p14:creationId xmlns:p14="http://schemas.microsoft.com/office/powerpoint/2010/main" val="4135708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4168866" cy="1325563"/>
          </a:xfrm>
        </p:spPr>
        <p:txBody>
          <a:bodyPr>
            <a:normAutofit/>
          </a:bodyPr>
          <a:lstStyle/>
          <a:p>
            <a:r>
              <a:rPr lang="fi-FI" b="1" dirty="0"/>
              <a:t>Rokotus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168866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/>
              <a:t>tehokkain suoja tarttuvia tauteja vastaan</a:t>
            </a:r>
          </a:p>
          <a:p>
            <a:pPr>
              <a:lnSpc>
                <a:spcPct val="90000"/>
              </a:lnSpc>
            </a:pPr>
            <a:r>
              <a:rPr lang="fi-FI" sz="1300"/>
              <a:t>pieni määrä joko </a:t>
            </a:r>
            <a:r>
              <a:rPr lang="fi-FI" sz="1300" b="1"/>
              <a:t>tapettuja tai heikennettyjä bakteereja tai viruksia </a:t>
            </a:r>
            <a:r>
              <a:rPr lang="fi-FI" sz="1300">
                <a:sym typeface="Wingdings" panose="05000000000000000000" pitchFamily="2" charset="2"/>
              </a:rPr>
              <a:t> immuunivaste</a:t>
            </a:r>
          </a:p>
          <a:p>
            <a:pPr>
              <a:lnSpc>
                <a:spcPct val="90000"/>
              </a:lnSpc>
            </a:pPr>
            <a:r>
              <a:rPr lang="fi-FI" sz="1300"/>
              <a:t>joissakin taudeissa suoja kestää koko eliniän, toiset taudit tarvitsevat tehosterokotteen määräajoin</a:t>
            </a:r>
          </a:p>
          <a:p>
            <a:pPr>
              <a:lnSpc>
                <a:spcPct val="90000"/>
              </a:lnSpc>
            </a:pPr>
            <a:r>
              <a:rPr lang="fi-FI" sz="1300"/>
              <a:t>suoja harvoin täydellinen, estää kuitenkin vaarallisimpien tautimuotojen ja jälkitautien kehittymisen</a:t>
            </a:r>
          </a:p>
          <a:p>
            <a:pPr>
              <a:lnSpc>
                <a:spcPct val="90000"/>
              </a:lnSpc>
            </a:pPr>
            <a:r>
              <a:rPr lang="fi-FI" sz="1300"/>
              <a:t>usein lieviä oireita (esim. punoitus, kuumotus, lämmönnousu) – merkkejä immuunivasteen aktivoitumisesta, menevät itsestään ohi</a:t>
            </a:r>
          </a:p>
          <a:p>
            <a:pPr>
              <a:lnSpc>
                <a:spcPct val="90000"/>
              </a:lnSpc>
            </a:pPr>
            <a:r>
              <a:rPr lang="fi-FI" sz="1300"/>
              <a:t>haittavaikutuksia vain hyvin pienellä osalla rokotetuista</a:t>
            </a:r>
          </a:p>
          <a:p>
            <a:pPr>
              <a:lnSpc>
                <a:spcPct val="90000"/>
              </a:lnSpc>
            </a:pPr>
            <a:r>
              <a:rPr lang="fi-FI" sz="1300"/>
              <a:t>suhteellisen riskin näkökulma: taudin sairastaminen kymmeniä tai joskus jopa satoja kertoja vaarallisempaa kuin rokotteen saaminen</a:t>
            </a:r>
          </a:p>
          <a:p>
            <a:pPr>
              <a:lnSpc>
                <a:spcPct val="90000"/>
              </a:lnSpc>
            </a:pPr>
            <a:r>
              <a:rPr lang="fi-FI" sz="1300" b="1"/>
              <a:t>kansallinen rokotusohjelma</a:t>
            </a:r>
          </a:p>
          <a:p>
            <a:pPr>
              <a:lnSpc>
                <a:spcPct val="90000"/>
              </a:lnSpc>
            </a:pPr>
            <a:r>
              <a:rPr lang="fi-FI" sz="1300"/>
              <a:t>riittävä</a:t>
            </a:r>
            <a:r>
              <a:rPr lang="fi-FI" sz="1300" b="1"/>
              <a:t> rokotuskattavuus </a:t>
            </a:r>
            <a:r>
              <a:rPr lang="fi-FI" sz="1300"/>
              <a:t>(yli 90 %) </a:t>
            </a:r>
            <a:r>
              <a:rPr lang="fi-FI" sz="1300" b="1">
                <a:sym typeface="Wingdings" panose="05000000000000000000" pitchFamily="2" charset="2"/>
              </a:rPr>
              <a:t> laumaidentiteetti </a:t>
            </a:r>
            <a:r>
              <a:rPr lang="fi-FI" sz="1300">
                <a:sym typeface="Wingdings" panose="05000000000000000000" pitchFamily="2" charset="2"/>
              </a:rPr>
              <a:t>eli rokote suojaa myös rokottamattomia ihmisiä, jos pysyvät rokotetun ”lauman” sisällä</a:t>
            </a:r>
            <a:endParaRPr lang="fi-FI" sz="13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00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1221"/>
            <a:ext cx="7886700" cy="1348065"/>
          </a:xfrm>
        </p:spPr>
        <p:txBody>
          <a:bodyPr>
            <a:normAutofit/>
          </a:bodyPr>
          <a:lstStyle/>
          <a:p>
            <a:r>
              <a:rPr lang="fi-FI" sz="4700" b="1">
                <a:solidFill>
                  <a:srgbClr val="FFFFFF"/>
                </a:solidFill>
              </a:rPr>
              <a:t>Tartuntatautien ehkäisy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86789"/>
            <a:ext cx="7886700" cy="35901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900"/>
              <a:t>uusia tauteja kehittyy ja tartuntataudit leviävät nykyään nopeammin kuin koskaan aikaisemmin</a:t>
            </a:r>
          </a:p>
          <a:p>
            <a:pPr>
              <a:lnSpc>
                <a:spcPct val="90000"/>
              </a:lnSpc>
            </a:pPr>
            <a:r>
              <a:rPr lang="fi-FI" sz="1900"/>
              <a:t>aikaisemmin tunnettuja, jo voitetuksi luultuja taudinaiheuttajia (esim. tuberkuloosi) tullut takaisin antibiooteille vastustuskykyisinä kantoina (</a:t>
            </a:r>
            <a:r>
              <a:rPr lang="fi-FI" sz="1900" b="1"/>
              <a:t>mikrobilääkeresistenssi</a:t>
            </a:r>
            <a:r>
              <a:rPr lang="fi-FI" sz="1900"/>
              <a:t>)</a:t>
            </a:r>
          </a:p>
          <a:p>
            <a:pPr>
              <a:lnSpc>
                <a:spcPct val="90000"/>
              </a:lnSpc>
            </a:pPr>
            <a:r>
              <a:rPr lang="fi-FI" sz="1900" b="1"/>
              <a:t>WHO:n kansainvälinen terveyssäännöstö </a:t>
            </a:r>
            <a:r>
              <a:rPr lang="fi-FI" sz="1900"/>
              <a:t>eli terveyttä uhkaavien hätätilanteiden koordinointia koskeva sopimus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kriteerit, milloin WHO:lle on ilmoitettava vaaratilanteesta </a:t>
            </a:r>
            <a:br>
              <a:rPr lang="fi-FI" sz="1900"/>
            </a:br>
            <a:r>
              <a:rPr lang="fi-FI" sz="1900"/>
              <a:t>(esim. pandemiavaaraa aiheuttavasta epidemiasta) 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hätätilanteissa WHO voi rajoittaa ihmisten ja tavaroiden liikkumista rajojen yli</a:t>
            </a:r>
          </a:p>
          <a:p>
            <a:pPr>
              <a:lnSpc>
                <a:spcPct val="90000"/>
              </a:lnSpc>
            </a:pPr>
            <a:r>
              <a:rPr lang="fi-FI" sz="1900"/>
              <a:t>Suomen </a:t>
            </a:r>
            <a:r>
              <a:rPr lang="fi-FI" sz="1900" b="1"/>
              <a:t>tartuntatauti- ja terveydensuojelulait</a:t>
            </a:r>
          </a:p>
        </p:txBody>
      </p:sp>
    </p:spTree>
    <p:extLst>
      <p:ext uri="{BB962C8B-B14F-4D97-AF65-F5344CB8AC3E}">
        <p14:creationId xmlns:p14="http://schemas.microsoft.com/office/powerpoint/2010/main" val="112387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i-FI" sz="2800" b="1">
                <a:solidFill>
                  <a:srgbClr val="FFFFFF"/>
                </a:solidFill>
              </a:rPr>
              <a:t>Tartunta- eli infektiotaudit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343080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1300"/>
              <a:t>yleisimpiä sairauksia kaikkialla maailmassa</a:t>
            </a:r>
          </a:p>
          <a:p>
            <a:pPr marL="343080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1300"/>
              <a:t>yhä yleinen kuolinsyy kaikkein köyhimmissä maissa</a:t>
            </a:r>
          </a:p>
          <a:p>
            <a:pPr marL="343080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1300"/>
              <a:t>teollisuusmaissa</a:t>
            </a:r>
          </a:p>
          <a:p>
            <a:pPr marL="743130" lvl="1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1300"/>
              <a:t>elintason nousu, hygienian parantuminen, rokotukset, antibiootit, terveydenhuollon kehittyminen vähentäneet kuolemanvaaraa</a:t>
            </a:r>
          </a:p>
          <a:p>
            <a:pPr marL="743130" lvl="1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1300"/>
              <a:t>aiheuttavat huomattavan osan sairauspoissaoloista</a:t>
            </a:r>
          </a:p>
          <a:p>
            <a:pPr marL="743130" lvl="1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1300"/>
              <a:t>kuormittavat etenkin terveyskeskusten palveluja</a:t>
            </a:r>
          </a:p>
          <a:p>
            <a:pPr marL="343080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1300"/>
              <a:t>monien kroonisten, aiemmin ei-tarttuviksi luultujen sairauksien aiheuttajaksi paljastunut virus- tai bakteeritartunta</a:t>
            </a:r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4293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3125451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591344"/>
            <a:ext cx="2400300" cy="5585619"/>
          </a:xfrm>
        </p:spPr>
        <p:txBody>
          <a:bodyPr>
            <a:normAutofit/>
          </a:bodyPr>
          <a:lstStyle/>
          <a:p>
            <a:r>
              <a:rPr lang="fi-FI" sz="3100" b="1">
                <a:solidFill>
                  <a:srgbClr val="FFFFFF"/>
                </a:solidFill>
              </a:rPr>
              <a:t>Patogeeniset mikrobit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400"/>
              <a:t>mikrobeista vain </a:t>
            </a:r>
            <a:r>
              <a:rPr lang="fi-FI" sz="1400" b="1"/>
              <a:t>patogeeniset</a:t>
            </a:r>
            <a:r>
              <a:rPr lang="fi-FI" sz="1400"/>
              <a:t> aiheuttavat tauteja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virukset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monet bakteerit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eräät ihmisessä elävät sienet ja loiset</a:t>
            </a:r>
          </a:p>
          <a:p>
            <a:pPr lvl="1">
              <a:lnSpc>
                <a:spcPct val="90000"/>
              </a:lnSpc>
            </a:pPr>
            <a:r>
              <a:rPr lang="fi-FI" sz="1400" err="1"/>
              <a:t>prionit</a:t>
            </a:r>
            <a:endParaRPr lang="fi-FI" sz="1400"/>
          </a:p>
          <a:p>
            <a:pPr>
              <a:lnSpc>
                <a:spcPct val="90000"/>
              </a:lnSpc>
            </a:pPr>
            <a:r>
              <a:rPr lang="fi-FI" sz="1400"/>
              <a:t>jokaisella mikrobilla on erilainen taudinaiheuttamiskyky eli </a:t>
            </a:r>
            <a:r>
              <a:rPr lang="fi-FI" sz="1400" b="1"/>
              <a:t>virulenssi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toisia mikrobeja tarvitaan satojatuhansia, ennen kuin aiheuttavat tartunnan, toisia tarvitaan vain muutama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voi toisinaan kehittyä (esim. harmiton mikrobi muuttuu patogeeniseksi tai lääkkeille vastustuskykyiseksi)</a:t>
            </a:r>
          </a:p>
          <a:p>
            <a:pPr>
              <a:lnSpc>
                <a:spcPct val="90000"/>
              </a:lnSpc>
            </a:pP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320549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fi-FI" sz="4700" b="1"/>
              <a:t>Tartunta eli infektio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fi-FI" sz="1900"/>
              <a:t>elimistölle vieraita mikrobeja pääsee rikkoutuneen ihon tai limakalvojen läpi kudoksiin</a:t>
            </a:r>
          </a:p>
          <a:p>
            <a:pPr lvl="1"/>
            <a:r>
              <a:rPr lang="fi-FI" sz="1900"/>
              <a:t>sairastuuko ihminen vai ei, riippuu mikrobin </a:t>
            </a:r>
            <a:r>
              <a:rPr lang="fi-FI" sz="1900" b="1"/>
              <a:t>taudinaiheuttamiskyvyn</a:t>
            </a:r>
            <a:r>
              <a:rPr lang="fi-FI" sz="1900"/>
              <a:t> ja ihmisen puolustuskyvyn välisestä suhteesta (</a:t>
            </a:r>
            <a:r>
              <a:rPr lang="fi-FI" sz="1900" b="1"/>
              <a:t>riskiryhmät</a:t>
            </a:r>
            <a:r>
              <a:rPr lang="fi-FI" sz="1900"/>
              <a:t>)</a:t>
            </a:r>
          </a:p>
          <a:p>
            <a:r>
              <a:rPr lang="fi-FI" sz="1900"/>
              <a:t>tartunnan lähde</a:t>
            </a:r>
          </a:p>
          <a:p>
            <a:pPr lvl="1"/>
            <a:r>
              <a:rPr lang="fi-FI" sz="1900"/>
              <a:t>sairas tai tautia kantava ihminen tai eläin</a:t>
            </a:r>
          </a:p>
          <a:p>
            <a:pPr lvl="1"/>
            <a:r>
              <a:rPr lang="fi-FI" sz="1900"/>
              <a:t>mikrobien saastuttama vesi, ruoka, kosketuspinta</a:t>
            </a:r>
          </a:p>
          <a:p>
            <a:r>
              <a:rPr lang="fi-FI" sz="1900" b="1"/>
              <a:t>tartuntatapa</a:t>
            </a:r>
          </a:p>
          <a:p>
            <a:pPr lvl="1"/>
            <a:r>
              <a:rPr lang="fi-FI" sz="1900"/>
              <a:t>suora tai epäsuora</a:t>
            </a:r>
          </a:p>
          <a:p>
            <a:pPr lvl="1"/>
            <a:r>
              <a:rPr lang="fi-FI" sz="1900"/>
              <a:t>monet mikrobit leviävät useilla eri tavoilla</a:t>
            </a:r>
          </a:p>
        </p:txBody>
      </p:sp>
    </p:spTree>
    <p:extLst>
      <p:ext uri="{BB962C8B-B14F-4D97-AF65-F5344CB8AC3E}">
        <p14:creationId xmlns:p14="http://schemas.microsoft.com/office/powerpoint/2010/main" val="379049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4293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3125451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591344"/>
            <a:ext cx="2400300" cy="5585619"/>
          </a:xfrm>
        </p:spPr>
        <p:txBody>
          <a:bodyPr>
            <a:normAutofit/>
          </a:bodyPr>
          <a:lstStyle/>
          <a:p>
            <a:r>
              <a:rPr lang="fi-FI" sz="4100" b="1">
                <a:solidFill>
                  <a:srgbClr val="FFFFFF"/>
                </a:solidFill>
              </a:rPr>
              <a:t>Zoonoosit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100"/>
              <a:t>selkärankaisesta eläimestä (esim. lintu, sika, koira, myyrä, apina) ihmisiin tarttuvia tauteja</a:t>
            </a:r>
          </a:p>
          <a:p>
            <a:pPr>
              <a:lnSpc>
                <a:spcPct val="90000"/>
              </a:lnSpc>
            </a:pPr>
            <a:r>
              <a:rPr lang="fi-FI" sz="1100"/>
              <a:t>jopa yli puolet ihmisen tartuntataudeista </a:t>
            </a:r>
          </a:p>
          <a:p>
            <a:pPr>
              <a:lnSpc>
                <a:spcPct val="90000"/>
              </a:lnSpc>
            </a:pPr>
            <a:r>
              <a:rPr lang="fi-FI" sz="1100"/>
              <a:t>melko vaarattomia eläimille – ihmisen puolustusjärjestelmä ei ole sopeutunut torjumiseen yhtä hyvin </a:t>
            </a:r>
            <a:r>
              <a:rPr lang="fi-FI" sz="1100">
                <a:sym typeface="Wingdings" panose="05000000000000000000" pitchFamily="2" charset="2"/>
              </a:rPr>
              <a:t> ihmisellä </a:t>
            </a:r>
            <a:r>
              <a:rPr lang="fi-FI" sz="1100"/>
              <a:t>usein vakavia, jopa hengenvaarallisia oireita</a:t>
            </a:r>
          </a:p>
          <a:p>
            <a:pPr>
              <a:lnSpc>
                <a:spcPct val="90000"/>
              </a:lnSpc>
            </a:pPr>
            <a:r>
              <a:rPr lang="fi-FI" sz="1100"/>
              <a:t>Suomessa vähemmän kuin monissa muissa maissa</a:t>
            </a:r>
          </a:p>
          <a:p>
            <a:pPr lvl="1">
              <a:lnSpc>
                <a:spcPct val="90000"/>
              </a:lnSpc>
            </a:pPr>
            <a:r>
              <a:rPr lang="fi-FI" sz="1100"/>
              <a:t>kylmä ilmasto</a:t>
            </a:r>
          </a:p>
          <a:p>
            <a:pPr lvl="1">
              <a:lnSpc>
                <a:spcPct val="90000"/>
              </a:lnSpc>
            </a:pPr>
            <a:r>
              <a:rPr lang="fi-FI" sz="1100"/>
              <a:t>pitkäjänteinen ehkäisevä kansanterveystyö </a:t>
            </a:r>
            <a:br>
              <a:rPr lang="fi-FI" sz="1100"/>
            </a:br>
            <a:r>
              <a:rPr lang="fi-FI" sz="1100"/>
              <a:t>(eri tahot terveydenhuollosta eläinlääkintään ja rehuvalvonnasta elintarvikevalvontaan)</a:t>
            </a:r>
          </a:p>
          <a:p>
            <a:pPr>
              <a:lnSpc>
                <a:spcPct val="90000"/>
              </a:lnSpc>
            </a:pPr>
            <a:r>
              <a:rPr lang="fi-FI" sz="1100"/>
              <a:t>ehkäisy suurelta osin lakisääteistä ja viranomaisten vastuulla</a:t>
            </a:r>
          </a:p>
        </p:txBody>
      </p:sp>
    </p:spTree>
    <p:extLst>
      <p:ext uri="{BB962C8B-B14F-4D97-AF65-F5344CB8AC3E}">
        <p14:creationId xmlns:p14="http://schemas.microsoft.com/office/powerpoint/2010/main" val="275519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4293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3125451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591344"/>
            <a:ext cx="2400300" cy="5585619"/>
          </a:xfrm>
        </p:spPr>
        <p:txBody>
          <a:bodyPr>
            <a:normAutofit/>
          </a:bodyPr>
          <a:lstStyle/>
          <a:p>
            <a:r>
              <a:rPr lang="fi-FI" sz="3100" b="1">
                <a:solidFill>
                  <a:srgbClr val="FFFFFF"/>
                </a:solidFill>
              </a:rPr>
              <a:t>Ruoan ja juomaveden välityksellä leviäminen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/>
              <a:t>epähygieenisissä olosuhteissa taudinaiheuttajia juomaveteen tai elintarvikkeisiin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sairastunut eläin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maatilan epähygieeniset olot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kylmäkuljetusketjun katkeaminen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huonosti pestyt juurekset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ruoan riittämätön kypsentäminen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huono käsi- tai keittiöhygienia</a:t>
            </a:r>
          </a:p>
          <a:p>
            <a:pPr>
              <a:lnSpc>
                <a:spcPct val="90000"/>
              </a:lnSpc>
            </a:pPr>
            <a:r>
              <a:rPr lang="fi-FI" sz="1300"/>
              <a:t>Suomessa on tehty paljon ennalta ehkäisevää työtä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parempi tilanne kuin monissa muissa maissa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kotimaan hyvä tilanne lisää riskiä saada tautitartunta ulkomailla (suomalaisille vieras bakteerikanta </a:t>
            </a:r>
            <a:r>
              <a:rPr lang="fi-FI" sz="1300">
                <a:sym typeface="Wingdings" panose="05000000000000000000" pitchFamily="2" charset="2"/>
              </a:rPr>
              <a:t> esim. </a:t>
            </a:r>
            <a:r>
              <a:rPr lang="fi-FI" sz="1300"/>
              <a:t>suolistotulehdus eli turistiripuli)</a:t>
            </a:r>
          </a:p>
        </p:txBody>
      </p:sp>
    </p:spTree>
    <p:extLst>
      <p:ext uri="{BB962C8B-B14F-4D97-AF65-F5344CB8AC3E}">
        <p14:creationId xmlns:p14="http://schemas.microsoft.com/office/powerpoint/2010/main" val="893135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fi-FI" sz="4300" b="1"/>
              <a:t>Epidemia – pandemia – endemia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  <a:gd name="connsiteX0" fmla="*/ 0 w 5410200"/>
              <a:gd name="connsiteY0" fmla="*/ 0 h 13716"/>
              <a:gd name="connsiteX1" fmla="*/ 622173 w 5410200"/>
              <a:gd name="connsiteY1" fmla="*/ 0 h 13716"/>
              <a:gd name="connsiteX2" fmla="*/ 1136142 w 5410200"/>
              <a:gd name="connsiteY2" fmla="*/ 0 h 13716"/>
              <a:gd name="connsiteX3" fmla="*/ 1920621 w 5410200"/>
              <a:gd name="connsiteY3" fmla="*/ 0 h 13716"/>
              <a:gd name="connsiteX4" fmla="*/ 2542794 w 5410200"/>
              <a:gd name="connsiteY4" fmla="*/ 0 h 13716"/>
              <a:gd name="connsiteX5" fmla="*/ 3164967 w 5410200"/>
              <a:gd name="connsiteY5" fmla="*/ 0 h 13716"/>
              <a:gd name="connsiteX6" fmla="*/ 3949446 w 5410200"/>
              <a:gd name="connsiteY6" fmla="*/ 0 h 13716"/>
              <a:gd name="connsiteX7" fmla="*/ 4517517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165854 w 5410200"/>
              <a:gd name="connsiteY11" fmla="*/ 13716 h 13716"/>
              <a:gd name="connsiteX12" fmla="*/ 3543681 w 5410200"/>
              <a:gd name="connsiteY12" fmla="*/ 13716 h 13716"/>
              <a:gd name="connsiteX13" fmla="*/ 2759202 w 5410200"/>
              <a:gd name="connsiteY13" fmla="*/ 13716 h 13716"/>
              <a:gd name="connsiteX14" fmla="*/ 1974723 w 5410200"/>
              <a:gd name="connsiteY14" fmla="*/ 13716 h 13716"/>
              <a:gd name="connsiteX15" fmla="*/ 1406652 w 5410200"/>
              <a:gd name="connsiteY15" fmla="*/ 13716 h 13716"/>
              <a:gd name="connsiteX16" fmla="*/ 730377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76940" y="8795"/>
                  <a:pt x="295530" y="-3818"/>
                  <a:pt x="568071" y="0"/>
                </a:cubicBezTo>
                <a:cubicBezTo>
                  <a:pt x="821049" y="-7814"/>
                  <a:pt x="977778" y="-9274"/>
                  <a:pt x="1298448" y="0"/>
                </a:cubicBezTo>
                <a:cubicBezTo>
                  <a:pt x="1590381" y="13044"/>
                  <a:pt x="1630605" y="-28"/>
                  <a:pt x="1920621" y="0"/>
                </a:cubicBezTo>
                <a:cubicBezTo>
                  <a:pt x="2206035" y="10386"/>
                  <a:pt x="2357755" y="-28028"/>
                  <a:pt x="2488692" y="0"/>
                </a:cubicBezTo>
                <a:cubicBezTo>
                  <a:pt x="2633521" y="25625"/>
                  <a:pt x="3022777" y="-45440"/>
                  <a:pt x="3219069" y="0"/>
                </a:cubicBezTo>
                <a:cubicBezTo>
                  <a:pt x="3460337" y="63290"/>
                  <a:pt x="3645640" y="26494"/>
                  <a:pt x="3895344" y="0"/>
                </a:cubicBezTo>
                <a:cubicBezTo>
                  <a:pt x="4126339" y="-535"/>
                  <a:pt x="4382665" y="-55222"/>
                  <a:pt x="4571619" y="0"/>
                </a:cubicBezTo>
                <a:cubicBezTo>
                  <a:pt x="4776405" y="-816"/>
                  <a:pt x="5201098" y="-43036"/>
                  <a:pt x="5410200" y="0"/>
                </a:cubicBezTo>
                <a:cubicBezTo>
                  <a:pt x="5409052" y="2649"/>
                  <a:pt x="5410186" y="9063"/>
                  <a:pt x="5410200" y="13716"/>
                </a:cubicBezTo>
                <a:cubicBezTo>
                  <a:pt x="5133704" y="5182"/>
                  <a:pt x="5123444" y="31477"/>
                  <a:pt x="4842129" y="13716"/>
                </a:cubicBezTo>
                <a:cubicBezTo>
                  <a:pt x="4568650" y="-219"/>
                  <a:pt x="4447390" y="8221"/>
                  <a:pt x="4328160" y="13716"/>
                </a:cubicBezTo>
                <a:cubicBezTo>
                  <a:pt x="4227436" y="28078"/>
                  <a:pt x="3754725" y="-2253"/>
                  <a:pt x="3597783" y="13716"/>
                </a:cubicBezTo>
                <a:cubicBezTo>
                  <a:pt x="3459353" y="10223"/>
                  <a:pt x="3317740" y="47315"/>
                  <a:pt x="3029712" y="13716"/>
                </a:cubicBezTo>
                <a:cubicBezTo>
                  <a:pt x="2766446" y="5245"/>
                  <a:pt x="2645518" y="35922"/>
                  <a:pt x="2299335" y="13716"/>
                </a:cubicBezTo>
                <a:cubicBezTo>
                  <a:pt x="1977844" y="23735"/>
                  <a:pt x="1781583" y="-1801"/>
                  <a:pt x="1514856" y="13716"/>
                </a:cubicBezTo>
                <a:cubicBezTo>
                  <a:pt x="1212648" y="18781"/>
                  <a:pt x="1087880" y="-4407"/>
                  <a:pt x="892683" y="13716"/>
                </a:cubicBezTo>
                <a:cubicBezTo>
                  <a:pt x="745769" y="11772"/>
                  <a:pt x="183254" y="-32062"/>
                  <a:pt x="0" y="13716"/>
                </a:cubicBezTo>
                <a:cubicBezTo>
                  <a:pt x="-907" y="9799"/>
                  <a:pt x="-75" y="7151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69468" y="-22806"/>
                  <a:pt x="392563" y="4840"/>
                  <a:pt x="622173" y="0"/>
                </a:cubicBezTo>
                <a:cubicBezTo>
                  <a:pt x="884216" y="-2196"/>
                  <a:pt x="1034637" y="7784"/>
                  <a:pt x="1136142" y="0"/>
                </a:cubicBezTo>
                <a:cubicBezTo>
                  <a:pt x="1204956" y="5920"/>
                  <a:pt x="1559779" y="-61408"/>
                  <a:pt x="1920621" y="0"/>
                </a:cubicBezTo>
                <a:cubicBezTo>
                  <a:pt x="2280250" y="-18581"/>
                  <a:pt x="2372470" y="4128"/>
                  <a:pt x="2542794" y="0"/>
                </a:cubicBezTo>
                <a:cubicBezTo>
                  <a:pt x="2688150" y="-17189"/>
                  <a:pt x="2885478" y="-51412"/>
                  <a:pt x="3164967" y="0"/>
                </a:cubicBezTo>
                <a:cubicBezTo>
                  <a:pt x="3470933" y="16143"/>
                  <a:pt x="3588003" y="-4313"/>
                  <a:pt x="3949446" y="0"/>
                </a:cubicBezTo>
                <a:cubicBezTo>
                  <a:pt x="4331172" y="1470"/>
                  <a:pt x="4289286" y="5331"/>
                  <a:pt x="4517517" y="0"/>
                </a:cubicBezTo>
                <a:cubicBezTo>
                  <a:pt x="4736577" y="41911"/>
                  <a:pt x="5141868" y="443"/>
                  <a:pt x="5410200" y="0"/>
                </a:cubicBezTo>
                <a:cubicBezTo>
                  <a:pt x="5410845" y="2936"/>
                  <a:pt x="5409877" y="9829"/>
                  <a:pt x="5410200" y="13716"/>
                </a:cubicBezTo>
                <a:cubicBezTo>
                  <a:pt x="5130880" y="48304"/>
                  <a:pt x="5008082" y="-27188"/>
                  <a:pt x="4842129" y="13716"/>
                </a:cubicBezTo>
                <a:cubicBezTo>
                  <a:pt x="4629232" y="38478"/>
                  <a:pt x="4430159" y="43872"/>
                  <a:pt x="4165854" y="13716"/>
                </a:cubicBezTo>
                <a:cubicBezTo>
                  <a:pt x="3880517" y="17026"/>
                  <a:pt x="3820863" y="-12209"/>
                  <a:pt x="3543681" y="13716"/>
                </a:cubicBezTo>
                <a:cubicBezTo>
                  <a:pt x="3267577" y="39687"/>
                  <a:pt x="3047131" y="-8774"/>
                  <a:pt x="2759202" y="13716"/>
                </a:cubicBezTo>
                <a:cubicBezTo>
                  <a:pt x="2418778" y="17929"/>
                  <a:pt x="2206820" y="-35095"/>
                  <a:pt x="1974723" y="13716"/>
                </a:cubicBezTo>
                <a:cubicBezTo>
                  <a:pt x="1740429" y="35710"/>
                  <a:pt x="1599301" y="34493"/>
                  <a:pt x="1406652" y="13716"/>
                </a:cubicBezTo>
                <a:cubicBezTo>
                  <a:pt x="1196601" y="3966"/>
                  <a:pt x="938578" y="38717"/>
                  <a:pt x="730377" y="13716"/>
                </a:cubicBezTo>
                <a:cubicBezTo>
                  <a:pt x="524173" y="26651"/>
                  <a:pt x="336004" y="-17469"/>
                  <a:pt x="0" y="13716"/>
                </a:cubicBezTo>
                <a:cubicBezTo>
                  <a:pt x="-377" y="9245"/>
                  <a:pt x="1157" y="3819"/>
                  <a:pt x="0" y="0"/>
                </a:cubicBezTo>
                <a:close/>
              </a:path>
              <a:path w="5410200" h="13716" fill="none" stroke="0" extrusionOk="0">
                <a:moveTo>
                  <a:pt x="0" y="0"/>
                </a:moveTo>
                <a:cubicBezTo>
                  <a:pt x="148438" y="-27720"/>
                  <a:pt x="315263" y="-14841"/>
                  <a:pt x="568071" y="0"/>
                </a:cubicBezTo>
                <a:cubicBezTo>
                  <a:pt x="840209" y="21288"/>
                  <a:pt x="982180" y="-6281"/>
                  <a:pt x="1298448" y="0"/>
                </a:cubicBezTo>
                <a:cubicBezTo>
                  <a:pt x="1577021" y="13763"/>
                  <a:pt x="1630910" y="1060"/>
                  <a:pt x="1920621" y="0"/>
                </a:cubicBezTo>
                <a:cubicBezTo>
                  <a:pt x="2200928" y="-1340"/>
                  <a:pt x="2382869" y="-10369"/>
                  <a:pt x="2488692" y="0"/>
                </a:cubicBezTo>
                <a:cubicBezTo>
                  <a:pt x="2620356" y="20061"/>
                  <a:pt x="3042766" y="-74691"/>
                  <a:pt x="3219069" y="0"/>
                </a:cubicBezTo>
                <a:cubicBezTo>
                  <a:pt x="3395755" y="31704"/>
                  <a:pt x="3646717" y="33546"/>
                  <a:pt x="3895344" y="0"/>
                </a:cubicBezTo>
                <a:cubicBezTo>
                  <a:pt x="4131847" y="-43416"/>
                  <a:pt x="4371681" y="11418"/>
                  <a:pt x="4571619" y="0"/>
                </a:cubicBezTo>
                <a:cubicBezTo>
                  <a:pt x="4799447" y="47677"/>
                  <a:pt x="5212547" y="1562"/>
                  <a:pt x="5410200" y="0"/>
                </a:cubicBezTo>
                <a:cubicBezTo>
                  <a:pt x="5408905" y="2744"/>
                  <a:pt x="5410401" y="9950"/>
                  <a:pt x="5410200" y="13716"/>
                </a:cubicBezTo>
                <a:cubicBezTo>
                  <a:pt x="5139576" y="2947"/>
                  <a:pt x="5122299" y="33775"/>
                  <a:pt x="4842129" y="13716"/>
                </a:cubicBezTo>
                <a:cubicBezTo>
                  <a:pt x="4566356" y="6655"/>
                  <a:pt x="4456854" y="15426"/>
                  <a:pt x="4328160" y="13716"/>
                </a:cubicBezTo>
                <a:cubicBezTo>
                  <a:pt x="4234703" y="-822"/>
                  <a:pt x="3768176" y="-16062"/>
                  <a:pt x="3597783" y="13716"/>
                </a:cubicBezTo>
                <a:cubicBezTo>
                  <a:pt x="3430303" y="10148"/>
                  <a:pt x="3287506" y="20215"/>
                  <a:pt x="3029712" y="13716"/>
                </a:cubicBezTo>
                <a:cubicBezTo>
                  <a:pt x="2742636" y="-2421"/>
                  <a:pt x="2637847" y="18109"/>
                  <a:pt x="2299335" y="13716"/>
                </a:cubicBezTo>
                <a:cubicBezTo>
                  <a:pt x="1959433" y="-7861"/>
                  <a:pt x="1779456" y="37101"/>
                  <a:pt x="1514856" y="13716"/>
                </a:cubicBezTo>
                <a:cubicBezTo>
                  <a:pt x="1212431" y="31797"/>
                  <a:pt x="1086601" y="7282"/>
                  <a:pt x="892683" y="13716"/>
                </a:cubicBezTo>
                <a:cubicBezTo>
                  <a:pt x="721500" y="45800"/>
                  <a:pt x="194249" y="-29802"/>
                  <a:pt x="0" y="13716"/>
                </a:cubicBezTo>
                <a:cubicBezTo>
                  <a:pt x="-508" y="9800"/>
                  <a:pt x="-280" y="682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0FA9CA4-A03E-4978-A360-A13A796190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401032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488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1221"/>
            <a:ext cx="7886700" cy="1348065"/>
          </a:xfrm>
        </p:spPr>
        <p:txBody>
          <a:bodyPr>
            <a:normAutofit/>
          </a:bodyPr>
          <a:lstStyle/>
          <a:p>
            <a:r>
              <a:rPr lang="fi-FI" sz="4700" b="1">
                <a:solidFill>
                  <a:srgbClr val="FFFFFF"/>
                </a:solidFill>
              </a:rPr>
              <a:t>Immuniteetti eli vastustuskyky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86789"/>
            <a:ext cx="7886700" cy="35901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600"/>
              <a:t>elimistön kyky suojautua tarttuvilta taudeilta</a:t>
            </a:r>
          </a:p>
          <a:p>
            <a:pPr lvl="1">
              <a:lnSpc>
                <a:spcPct val="90000"/>
              </a:lnSpc>
            </a:pPr>
            <a:r>
              <a:rPr lang="fi-FI" sz="1600" b="1"/>
              <a:t>immuunivaste</a:t>
            </a:r>
            <a:r>
              <a:rPr lang="fi-FI" sz="1600"/>
              <a:t> (</a:t>
            </a:r>
            <a:r>
              <a:rPr lang="fi-FI" sz="1600" b="1"/>
              <a:t>valkosolut</a:t>
            </a:r>
            <a:r>
              <a:rPr lang="fi-FI" sz="1600"/>
              <a:t>) </a:t>
            </a:r>
          </a:p>
          <a:p>
            <a:pPr marL="571500" indent="-514350">
              <a:lnSpc>
                <a:spcPct val="90000"/>
              </a:lnSpc>
              <a:buAutoNum type="arabicPeriod"/>
            </a:pPr>
            <a:r>
              <a:rPr lang="fi-FI" sz="1600" b="1"/>
              <a:t>synnynnäinen immuniteetti</a:t>
            </a:r>
          </a:p>
          <a:p>
            <a:pPr marL="971550" lvl="1" indent="-514350">
              <a:lnSpc>
                <a:spcPct val="90000"/>
              </a:lnSpc>
            </a:pPr>
            <a:r>
              <a:rPr lang="fi-FI" sz="1600"/>
              <a:t>reagoi nopeasti, toimii aina samalla tavalla</a:t>
            </a:r>
          </a:p>
          <a:p>
            <a:pPr marL="971550" lvl="1" indent="-514350">
              <a:lnSpc>
                <a:spcPct val="90000"/>
              </a:lnSpc>
            </a:pPr>
            <a:r>
              <a:rPr lang="fi-FI" sz="1600"/>
              <a:t>ihon ja limakalvon hyödylliset bakteerit (</a:t>
            </a:r>
            <a:r>
              <a:rPr lang="fi-FI" sz="1600" b="1"/>
              <a:t>normaalifloora</a:t>
            </a:r>
            <a:r>
              <a:rPr lang="fi-FI" sz="1600"/>
              <a:t> eli </a:t>
            </a:r>
            <a:r>
              <a:rPr lang="fi-FI" sz="1600" b="1"/>
              <a:t>normaalimikrobisto)</a:t>
            </a:r>
          </a:p>
          <a:p>
            <a:pPr marL="971550" lvl="1" indent="-514350">
              <a:lnSpc>
                <a:spcPct val="90000"/>
              </a:lnSpc>
            </a:pPr>
            <a:r>
              <a:rPr lang="fi-FI" sz="1600"/>
              <a:t>antibioottikuurit ja antiseptisten pesuaineiden toistuva käyttö heikentää – </a:t>
            </a:r>
            <a:r>
              <a:rPr lang="fi-FI" sz="1600" b="1"/>
              <a:t>probioottivalmisteet</a:t>
            </a:r>
            <a:r>
              <a:rPr lang="fi-FI" sz="1600"/>
              <a:t> (esim. maitohappobakteerit) ja kuitu vahvistavat</a:t>
            </a:r>
          </a:p>
          <a:p>
            <a:pPr marL="571500" indent="-514350">
              <a:lnSpc>
                <a:spcPct val="90000"/>
              </a:lnSpc>
              <a:buAutoNum type="arabicPeriod"/>
            </a:pPr>
            <a:r>
              <a:rPr lang="fi-FI" sz="1600" b="1"/>
              <a:t>hankittu immuniteetti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aktivoituminen kestää joitakin päiviä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uuden taudinaiheuttajan tunnistavat erikoistuneet valkosolut </a:t>
            </a:r>
            <a:br>
              <a:rPr lang="fi-FI" sz="1600"/>
            </a:br>
            <a:r>
              <a:rPr lang="fi-FI" sz="1600"/>
              <a:t>T- ja B-solut (syöminen, vasta-aineet)</a:t>
            </a:r>
          </a:p>
          <a:p>
            <a:pPr lvl="1">
              <a:lnSpc>
                <a:spcPct val="90000"/>
              </a:lnSpc>
            </a:pPr>
            <a:r>
              <a:rPr lang="fi-FI" sz="1600" b="1"/>
              <a:t>immunologinen muisti </a:t>
            </a:r>
            <a:r>
              <a:rPr lang="fi-FI" sz="1600">
                <a:sym typeface="Wingdings" panose="05000000000000000000" pitchFamily="2" charset="2"/>
              </a:rPr>
              <a:t> ihminen tulee </a:t>
            </a:r>
            <a:r>
              <a:rPr lang="fi-FI" sz="1600" b="1">
                <a:sym typeface="Wingdings" panose="05000000000000000000" pitchFamily="2" charset="2"/>
              </a:rPr>
              <a:t>immuuniksi</a:t>
            </a:r>
            <a:r>
              <a:rPr lang="fi-FI" sz="1600">
                <a:sym typeface="Wingdings" panose="05000000000000000000" pitchFamily="2" charset="2"/>
              </a:rPr>
              <a:t> ko. taudille</a:t>
            </a:r>
            <a:endParaRPr lang="fi-FI" sz="1600"/>
          </a:p>
          <a:p>
            <a:pPr lvl="1">
              <a:lnSpc>
                <a:spcPct val="90000"/>
              </a:lnSpc>
            </a:pPr>
            <a:endParaRPr lang="fi-FI" sz="1600"/>
          </a:p>
        </p:txBody>
      </p:sp>
    </p:spTree>
    <p:extLst>
      <p:ext uri="{BB962C8B-B14F-4D97-AF65-F5344CB8AC3E}">
        <p14:creationId xmlns:p14="http://schemas.microsoft.com/office/powerpoint/2010/main" val="1078316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i-FI" b="1">
                <a:solidFill>
                  <a:srgbClr val="FFFFFF"/>
                </a:solidFill>
              </a:rPr>
              <a:t>Tulehdus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100"/>
              <a:t>kudoksiin päässeet mikrobit tai niiden erittämät myrkyt eli </a:t>
            </a:r>
            <a:r>
              <a:rPr lang="fi-FI" sz="1100" b="1"/>
              <a:t>toksiinit</a:t>
            </a:r>
            <a:r>
              <a:rPr lang="fi-FI" sz="1100"/>
              <a:t> vaurioittavat kehon soluja </a:t>
            </a:r>
            <a:r>
              <a:rPr lang="fi-FI" sz="1100">
                <a:sym typeface="Wingdings" panose="05000000000000000000" pitchFamily="2" charset="2"/>
              </a:rPr>
              <a:t> </a:t>
            </a:r>
            <a:r>
              <a:rPr lang="fi-FI" sz="1100"/>
              <a:t>akuutti tulehdus</a:t>
            </a:r>
          </a:p>
          <a:p>
            <a:pPr lvl="1">
              <a:lnSpc>
                <a:spcPct val="90000"/>
              </a:lnSpc>
            </a:pPr>
            <a:r>
              <a:rPr lang="fi-FI" sz="1100"/>
              <a:t>tulehtuneen alueen verenkierto vilkastuu </a:t>
            </a:r>
            <a:r>
              <a:rPr lang="fi-FI" sz="1100">
                <a:sym typeface="Wingdings" panose="05000000000000000000" pitchFamily="2" charset="2"/>
              </a:rPr>
              <a:t> </a:t>
            </a:r>
            <a:r>
              <a:rPr lang="fi-FI" sz="1100"/>
              <a:t>valkosoluja ja puolustukseen osallistuvia aineita verisuonista kudokseen </a:t>
            </a:r>
            <a:r>
              <a:rPr lang="fi-FI" sz="1100">
                <a:sym typeface="Wingdings" panose="05000000000000000000" pitchFamily="2" charset="2"/>
              </a:rPr>
              <a:t> </a:t>
            </a:r>
            <a:r>
              <a:rPr lang="fi-FI" sz="1100"/>
              <a:t>tuhoavat vaurioituneita soluja ja infektion aiheuttajia</a:t>
            </a:r>
          </a:p>
          <a:p>
            <a:pPr>
              <a:lnSpc>
                <a:spcPct val="90000"/>
              </a:lnSpc>
            </a:pPr>
            <a:r>
              <a:rPr lang="fi-FI" sz="1100"/>
              <a:t>ihon tai nielutulehduksen oireet: punoitus, kuumotus, turvotus, kipu </a:t>
            </a:r>
          </a:p>
          <a:p>
            <a:pPr lvl="1">
              <a:lnSpc>
                <a:spcPct val="90000"/>
              </a:lnSpc>
            </a:pPr>
            <a:r>
              <a:rPr lang="fi-FI" sz="1100"/>
              <a:t>usein myös yleisoireita </a:t>
            </a:r>
            <a:br>
              <a:rPr lang="fi-FI" sz="1100"/>
            </a:br>
            <a:r>
              <a:rPr lang="fi-FI" sz="1100"/>
              <a:t>(esim. lihassärky, huonovointisuus, kuume)</a:t>
            </a:r>
          </a:p>
          <a:p>
            <a:pPr>
              <a:lnSpc>
                <a:spcPct val="90000"/>
              </a:lnSpc>
            </a:pPr>
            <a:r>
              <a:rPr lang="fi-FI" sz="1100" b="1"/>
              <a:t>krooninen tulehdus </a:t>
            </a:r>
            <a:r>
              <a:rPr lang="fi-FI" sz="1100"/>
              <a:t>saattaa joskus olla elimistössä vuosikausia </a:t>
            </a:r>
            <a:br>
              <a:rPr lang="fi-FI" sz="1100"/>
            </a:br>
            <a:r>
              <a:rPr lang="fi-FI" sz="1100"/>
              <a:t>(usein matala-asteinen eikä aiheuta selviä oireita)</a:t>
            </a:r>
          </a:p>
          <a:p>
            <a:pPr lvl="1">
              <a:lnSpc>
                <a:spcPct val="90000"/>
              </a:lnSpc>
            </a:pPr>
            <a:r>
              <a:rPr lang="fi-FI" sz="1100"/>
              <a:t>saattaa olla osatekijänä monissa vakavissa sairauksissa</a:t>
            </a:r>
          </a:p>
        </p:txBody>
      </p:sp>
    </p:spTree>
    <p:extLst>
      <p:ext uri="{BB962C8B-B14F-4D97-AF65-F5344CB8AC3E}">
        <p14:creationId xmlns:p14="http://schemas.microsoft.com/office/powerpoint/2010/main" val="1507714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763</Words>
  <Application>Microsoft Office PowerPoint</Application>
  <PresentationFormat>Näytössä katseltava diaesitys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Tartuntataudit</vt:lpstr>
      <vt:lpstr>Tartunta- eli infektiotaudit</vt:lpstr>
      <vt:lpstr>Patogeeniset mikrobit</vt:lpstr>
      <vt:lpstr>Tartunta eli infektio</vt:lpstr>
      <vt:lpstr>Zoonoosit</vt:lpstr>
      <vt:lpstr>Ruoan ja juomaveden välityksellä leviäminen</vt:lpstr>
      <vt:lpstr>Epidemia – pandemia – endemia</vt:lpstr>
      <vt:lpstr>Immuniteetti eli vastustuskyky</vt:lpstr>
      <vt:lpstr>Tulehdus</vt:lpstr>
      <vt:lpstr>Autoimmuunisairaudet</vt:lpstr>
      <vt:lpstr>Rokotus</vt:lpstr>
      <vt:lpstr>Tartuntatautien ehkäisy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210</cp:revision>
  <dcterms:created xsi:type="dcterms:W3CDTF">2017-06-09T06:02:13Z</dcterms:created>
  <dcterms:modified xsi:type="dcterms:W3CDTF">2022-08-25T19:25:13Z</dcterms:modified>
</cp:coreProperties>
</file>