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4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2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3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8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3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7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7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2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9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56BE1-091F-45C3-9A8A-F69071CFE673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128C-38AA-4CF2-93D7-01FAFEB4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6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Ravinto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4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all" dirty="0"/>
              <a:t>ENERGIARAVINTOAINEET</a:t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 smtClean="0"/>
              <a:t>Hiilihydraatit</a:t>
            </a:r>
            <a:r>
              <a:rPr lang="en-US" dirty="0" smtClean="0"/>
              <a:t>, </a:t>
            </a:r>
            <a:r>
              <a:rPr lang="en-US" dirty="0" err="1" smtClean="0"/>
              <a:t>Proteiinit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 err="1" smtClean="0"/>
              <a:t>Rasvat</a:t>
            </a:r>
            <a:endParaRPr lang="en-US" dirty="0" smtClean="0"/>
          </a:p>
          <a:p>
            <a:pPr fontAlgn="base"/>
            <a:r>
              <a:rPr lang="fi-FI" dirty="0"/>
              <a:t>Energiaa tarvitaan elimistön perusaineenvaihduntaan, lämmöntuotantoon sekä liikkumiseen. Lapsilla ja nuorilla energiaa kuluu runsaasti myös kasvamiseen, ja elimistömme kuluttaa energiaa jopa nukkuessamme</a:t>
            </a:r>
            <a:r>
              <a:rPr lang="fi-FI" dirty="0" smtClean="0"/>
              <a:t>.</a:t>
            </a:r>
          </a:p>
          <a:p>
            <a:pPr fontAlgn="base"/>
            <a:r>
              <a:rPr lang="fi-FI" dirty="0"/>
              <a:t>Energian saanti ja kulutus tulisi pitää tasapainossa. Urheileminen lisää energiantarvetta, jolloin myös ruokaa tulisi syödä enemmän. Sekä liian vähäinen, että liian suuri energiansaanti on terveydelle haitallista.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5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all" dirty="0"/>
              <a:t>HIILIHYDRAATIT</a:t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/>
              <a:t>Elimistö saa hiilihydraateista nopeasti energiaa</a:t>
            </a:r>
          </a:p>
          <a:p>
            <a:pPr fontAlgn="base"/>
            <a:r>
              <a:rPr lang="fi-FI" dirty="0"/>
              <a:t>Hiilihydraatit säästävät proteiineja energiantuoton sijaan elimistön muihin tärkeisiin tehtäviin.</a:t>
            </a:r>
          </a:p>
          <a:p>
            <a:pPr fontAlgn="base"/>
            <a:r>
              <a:rPr lang="fi-FI" dirty="0"/>
              <a:t>Hiilihydraatteja tarvitaan rasvojen hajottamisessa.</a:t>
            </a:r>
          </a:p>
          <a:p>
            <a:pPr fontAlgn="base"/>
            <a:r>
              <a:rPr lang="fi-FI" dirty="0"/>
              <a:t>Ylimääräinen hiilihydraatti varastoituu glykogeeniksi tai rasvaksi, jota voidaan myöhemmin käyttää energiaksi</a:t>
            </a:r>
          </a:p>
          <a:p>
            <a:r>
              <a:rPr lang="fi-FI" dirty="0" smtClean="0"/>
              <a:t>Päivän energiansaannista 45─60 % tulisi olla peräisin hiilihydraateista.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0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all" dirty="0"/>
              <a:t>PROTEIINIT</a:t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/>
              <a:t>Muodostavat uusia kudoksia kasvuaikana ja kudosten uusiutuessa</a:t>
            </a:r>
          </a:p>
          <a:p>
            <a:pPr fontAlgn="base"/>
            <a:r>
              <a:rPr lang="fi-FI" dirty="0"/>
              <a:t>Toimivat elimistön immuunipuolustuksessa muun muassa vasta-aineina</a:t>
            </a:r>
          </a:p>
          <a:p>
            <a:pPr fontAlgn="base"/>
            <a:r>
              <a:rPr lang="fi-FI" dirty="0"/>
              <a:t>Kuljettavat ravintoaineita ja kaasuja veressä</a:t>
            </a:r>
          </a:p>
          <a:p>
            <a:pPr fontAlgn="base"/>
            <a:r>
              <a:rPr lang="fi-FI" dirty="0"/>
              <a:t>Ovat hormonien ja entsyymien rakennusaineita</a:t>
            </a:r>
          </a:p>
          <a:p>
            <a:r>
              <a:rPr lang="fi-FI" dirty="0"/>
              <a:t>Proteiineista suositellaan saatavan 10-20 % päivän </a:t>
            </a:r>
            <a:r>
              <a:rPr lang="fi-FI" dirty="0" smtClean="0"/>
              <a:t>energian saannista.</a:t>
            </a:r>
          </a:p>
          <a:p>
            <a:r>
              <a:rPr lang="fi-FI" dirty="0"/>
              <a:t>Painokiloa kohden proteiinien tarve on 1,1─1,3 grammaa, mikä tarkoittaa noin 50-kiloiselle 60 grammaa päivässä.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21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all" dirty="0"/>
              <a:t>RASVAT</a:t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Rasvat voidaan jakaa pehmeisiin eli tyydyttymättömiin rasvoihin ja koviin eli tyydyttyneisiin rasvoihin</a:t>
            </a:r>
            <a:r>
              <a:rPr lang="fi-FI" dirty="0" smtClean="0"/>
              <a:t>.</a:t>
            </a:r>
          </a:p>
          <a:p>
            <a:r>
              <a:rPr lang="fi-FI" dirty="0"/>
              <a:t>Rasvoista suositellaan saatavan 25 - 40 % päivän energiasaannista. Ruuasta saatavien rasvojen tulisi olla suurimmaksi osaksi pehmeitä, tyydyttymättömiä rasvoja</a:t>
            </a:r>
            <a:r>
              <a:rPr lang="fi-FI" dirty="0" smtClean="0"/>
              <a:t>.</a:t>
            </a:r>
          </a:p>
          <a:p>
            <a:r>
              <a:rPr lang="fi-FI" dirty="0"/>
              <a:t>Kovien rasvojen osuus päivän energiansaannista tulisi olla korkeintaan 10 %:a. </a:t>
            </a:r>
            <a:endParaRPr lang="fi-FI" dirty="0" smtClean="0"/>
          </a:p>
          <a:p>
            <a:r>
              <a:rPr lang="fi-FI" dirty="0"/>
              <a:t>Rasvoja tarvitaan kuitenkin useisiin elimistön toimintoihin. Rasvan määrän laskemisen sijaan kannattaakin panostaa laatuun ja pyrkiä suosimaan pehmeää rasvaa kovan sijaan.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81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RUOKA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fi-FI" sz="3200" dirty="0" smtClean="0"/>
              <a:t>RAVITSEMUS</a:t>
            </a:r>
            <a:endParaRPr lang="fi-FI" sz="3200" dirty="0"/>
          </a:p>
          <a:p>
            <a:pPr lvl="1">
              <a:defRPr/>
            </a:pPr>
            <a:r>
              <a:rPr lang="fi-FI" sz="3200" dirty="0"/>
              <a:t>SOSIAALINEN ELÄMÄ</a:t>
            </a:r>
          </a:p>
          <a:p>
            <a:pPr lvl="1">
              <a:defRPr/>
            </a:pPr>
            <a:r>
              <a:rPr lang="fi-FI" sz="3200" dirty="0"/>
              <a:t>MIELIHYVÄ, NAUTINTO</a:t>
            </a:r>
          </a:p>
          <a:p>
            <a:pPr lvl="1">
              <a:defRPr/>
            </a:pPr>
            <a:r>
              <a:rPr lang="fi-FI" sz="3200" dirty="0"/>
              <a:t>LOHDUTUS, PALKINTO</a:t>
            </a:r>
          </a:p>
          <a:p>
            <a:pPr lvl="1">
              <a:defRPr/>
            </a:pPr>
            <a:r>
              <a:rPr lang="fi-FI" sz="3200" dirty="0"/>
              <a:t>KUVASTAA ASEMAA</a:t>
            </a:r>
          </a:p>
          <a:p>
            <a:pPr lvl="1">
              <a:defRPr/>
            </a:pPr>
            <a:r>
              <a:rPr lang="fi-FI" sz="3200" dirty="0"/>
              <a:t>OSA RYHMÄN, KANSAN IDENTITEETTIÄ</a:t>
            </a:r>
          </a:p>
          <a:p>
            <a:pPr lvl="1">
              <a:defRPr/>
            </a:pPr>
            <a:r>
              <a:rPr lang="fi-FI" sz="3200" dirty="0"/>
              <a:t>USKONNON ILMENTYMÄ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889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2800" dirty="0"/>
              <a:t>Suomalaisessa ruokakulttuurissa monia myönteisiä muutoksia, mutta ongelmana </a:t>
            </a:r>
            <a:r>
              <a:rPr lang="fi-FI" sz="2800" dirty="0" smtClean="0"/>
              <a:t>vielä</a:t>
            </a:r>
            <a:r>
              <a:rPr lang="en-FI" sz="2800" dirty="0" smtClean="0"/>
              <a:t>…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81200" y="1412876"/>
            <a:ext cx="4038600" cy="4721225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fi-FI" sz="2400" dirty="0"/>
              <a:t>liika energia, koska mm.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Enemmän valmisruokia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Pikaruokailu lisääntynyt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Ateriarytmi hävinnyt ja perheen yhteiset ateriat vähentyneet -&gt; tilalle napostelu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Virvoitusjuomien, makeisten syöminen lisääntynyt (automaatit)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Annos ja pakkauskoot suurentuneet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i-FI" sz="2000" dirty="0"/>
              <a:t>Liikaa alkoholia</a:t>
            </a:r>
          </a:p>
          <a:p>
            <a:pPr>
              <a:buNone/>
              <a:defRPr/>
            </a:pPr>
            <a:r>
              <a:rPr lang="fi-FI" sz="2400" dirty="0"/>
              <a:t>+ niukka D-vitamiinin saanti</a:t>
            </a:r>
          </a:p>
          <a:p>
            <a:pPr>
              <a:defRPr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dirty="0" smtClean="0"/>
              <a:t>Arkiliikunta vähentynyt</a:t>
            </a:r>
          </a:p>
          <a:p>
            <a:pPr lvl="1" eaLnBrk="1" hangingPunct="1">
              <a:defRPr/>
            </a:pPr>
            <a:r>
              <a:rPr lang="fi-FI" sz="2800" dirty="0"/>
              <a:t>Mopot, autot, hissit…</a:t>
            </a:r>
          </a:p>
          <a:p>
            <a:pPr eaLnBrk="1" hangingPunct="1">
              <a:defRPr/>
            </a:pPr>
            <a:r>
              <a:rPr lang="fi-FI" dirty="0" smtClean="0"/>
              <a:t>Työ muuttunut kevyemmäksi</a:t>
            </a:r>
          </a:p>
          <a:p>
            <a:pPr eaLnBrk="1" hangingPunct="1">
              <a:defRPr/>
            </a:pPr>
            <a:r>
              <a:rPr lang="fi-FI" dirty="0" smtClean="0"/>
              <a:t>Teknologian kehitys</a:t>
            </a:r>
          </a:p>
          <a:p>
            <a:pPr lvl="1" eaLnBrk="1" hangingPunct="1">
              <a:defRPr/>
            </a:pPr>
            <a:r>
              <a:rPr lang="fi-FI" sz="2800" dirty="0"/>
              <a:t>TV, tietokone…</a:t>
            </a:r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67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1200" y="1"/>
            <a:ext cx="8229600" cy="1196975"/>
          </a:xfrm>
        </p:spPr>
        <p:txBody>
          <a:bodyPr/>
          <a:lstStyle/>
          <a:p>
            <a:pPr>
              <a:defRPr/>
            </a:pPr>
            <a:r>
              <a:rPr lang="fi-FI" sz="2400" dirty="0"/>
              <a:t>Fyysisen ja sosiaalisen ympäristön muuttumisen vaikutukset painonhallintaan: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268414"/>
            <a:ext cx="8229600" cy="486568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i-FI" sz="2400" dirty="0"/>
              <a:t>Muuttuva ruokaympäristö</a:t>
            </a:r>
          </a:p>
          <a:p>
            <a:pPr lvl="1">
              <a:defRPr/>
            </a:pPr>
            <a:r>
              <a:rPr lang="fi-FI" sz="1800" dirty="0"/>
              <a:t>Ruokien sijoittaminen kaupassa</a:t>
            </a:r>
          </a:p>
          <a:p>
            <a:pPr lvl="1">
              <a:defRPr/>
            </a:pPr>
            <a:r>
              <a:rPr lang="fi-FI" sz="1800" dirty="0"/>
              <a:t>Tuotevalikoima suurenee ja muuttuu koko ajan</a:t>
            </a:r>
          </a:p>
          <a:p>
            <a:pPr lvl="1">
              <a:defRPr/>
            </a:pPr>
            <a:r>
              <a:rPr lang="fi-FI" sz="1800" dirty="0"/>
              <a:t>Palkitaan, jos ostaa enemmän</a:t>
            </a:r>
          </a:p>
          <a:p>
            <a:pPr lvl="1">
              <a:defRPr/>
            </a:pPr>
            <a:r>
              <a:rPr lang="fi-FI" sz="1800" dirty="0"/>
              <a:t>Suurentuneet pakkauskoot</a:t>
            </a:r>
          </a:p>
          <a:p>
            <a:pPr lvl="1">
              <a:defRPr/>
            </a:pPr>
            <a:r>
              <a:rPr lang="fi-FI" sz="1800" dirty="0"/>
              <a:t>Mainonta</a:t>
            </a:r>
          </a:p>
          <a:p>
            <a:pPr>
              <a:defRPr/>
            </a:pPr>
            <a:r>
              <a:rPr lang="fi-FI" sz="2400" dirty="0"/>
              <a:t>Muuttuva liikkumisympäristö</a:t>
            </a:r>
          </a:p>
          <a:p>
            <a:pPr lvl="1">
              <a:defRPr/>
            </a:pPr>
            <a:r>
              <a:rPr lang="fi-FI" sz="1800" dirty="0"/>
              <a:t>Työn fyysinen rasitus vähenee</a:t>
            </a:r>
          </a:p>
          <a:p>
            <a:pPr lvl="1">
              <a:defRPr/>
            </a:pPr>
            <a:r>
              <a:rPr lang="fi-FI" sz="1800" dirty="0"/>
              <a:t>Kodin arkinen ympäristö ”vähäliikkuvainen”</a:t>
            </a:r>
          </a:p>
          <a:p>
            <a:pPr lvl="1">
              <a:defRPr/>
            </a:pPr>
            <a:r>
              <a:rPr lang="fi-FI" sz="1800" dirty="0"/>
              <a:t>Julkisen asuinympäristön ”vähäliikkuvaisuus”</a:t>
            </a:r>
          </a:p>
          <a:p>
            <a:pPr lvl="1">
              <a:defRPr/>
            </a:pPr>
            <a:r>
              <a:rPr lang="fi-FI" sz="1800" dirty="0"/>
              <a:t>Autoistuminen</a:t>
            </a:r>
          </a:p>
          <a:p>
            <a:pPr lvl="1">
              <a:defRPr/>
            </a:pPr>
            <a:r>
              <a:rPr lang="fi-FI" sz="1800" dirty="0"/>
              <a:t>Kauppojen keskittyminen suuriin yksikköihin</a:t>
            </a:r>
          </a:p>
          <a:p>
            <a:pPr lvl="1">
              <a:defRPr/>
            </a:pPr>
            <a:r>
              <a:rPr lang="fi-FI" sz="1800" dirty="0"/>
              <a:t>Huono </a:t>
            </a:r>
            <a:r>
              <a:rPr lang="fi-FI" sz="1800" dirty="0" smtClean="0"/>
              <a:t>yhdyskuntasuunnittelu</a:t>
            </a:r>
            <a:endParaRPr lang="fi-FI" sz="1800" dirty="0"/>
          </a:p>
          <a:p>
            <a:pPr>
              <a:defRPr/>
            </a:pPr>
            <a:r>
              <a:rPr lang="fi-FI" sz="2200" dirty="0"/>
              <a:t>Muuttuva sosiaalinen ympäristö</a:t>
            </a:r>
          </a:p>
          <a:p>
            <a:pPr lvl="1">
              <a:defRPr/>
            </a:pPr>
            <a:r>
              <a:rPr lang="fi-FI" sz="1800" dirty="0"/>
              <a:t>Vähättely, syyllistäminen, hoikkuuden ja suorituskyvyn ihannointi -&gt; itsetunto-ongelmat</a:t>
            </a:r>
          </a:p>
        </p:txBody>
      </p:sp>
    </p:spTree>
    <p:extLst>
      <p:ext uri="{BB962C8B-B14F-4D97-AF65-F5344CB8AC3E}">
        <p14:creationId xmlns:p14="http://schemas.microsoft.com/office/powerpoint/2010/main" val="3146875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9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381</Words>
  <Application>Microsoft Office PowerPoint</Application>
  <PresentationFormat>Laajakuva</PresentationFormat>
  <Paragraphs>61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Ravinto</vt:lpstr>
      <vt:lpstr>ENERGIARAVINTOAINEET </vt:lpstr>
      <vt:lpstr>HIILIHYDRAATIT </vt:lpstr>
      <vt:lpstr>PROTEIINIT </vt:lpstr>
      <vt:lpstr>RASVAT </vt:lpstr>
      <vt:lpstr>RUOKA</vt:lpstr>
      <vt:lpstr>Suomalaisessa ruokakulttuurissa monia myönteisiä muutoksia, mutta ongelmana vielä…</vt:lpstr>
      <vt:lpstr>Fyysisen ja sosiaalisen ympäristön muuttumisen vaikutukset painonhallintaan:</vt:lpstr>
      <vt:lpstr>PowerPoint-esitys</vt:lpstr>
    </vt:vector>
  </TitlesOfParts>
  <Company>Iitin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Ravinto</dc:title>
  <dc:creator>Timo Ryhtä</dc:creator>
  <cp:lastModifiedBy>Timo Ryhtä</cp:lastModifiedBy>
  <cp:revision>3</cp:revision>
  <dcterms:created xsi:type="dcterms:W3CDTF">2021-08-20T05:52:33Z</dcterms:created>
  <dcterms:modified xsi:type="dcterms:W3CDTF">2021-08-20T06:03:51Z</dcterms:modified>
</cp:coreProperties>
</file>