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1" r:id="rId6"/>
    <p:sldId id="260" r:id="rId7"/>
    <p:sldId id="264" r:id="rId8"/>
    <p:sldId id="258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D6B94B-2ED6-E0A3-DA44-A4C4B43C5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AD200F9-7EC8-466A-7422-8685B92BF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EE67264-39DE-C2AE-E409-8DD9A630E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E158AA-BA10-56BC-4B00-B056112D1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89483B4-2507-C539-3496-43E909899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9100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9A5B39-D427-BC0A-5AB4-9A28230F4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542EFB4-4BED-0DA4-12BF-7777139AD3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589F68F-1140-C52F-83D4-D0F918D1A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45EDA5B-3781-7279-A033-4E802D285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9607A2C-7D46-B2E9-EF00-704C5143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253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BAC4418-DFAE-396C-C6B3-2F44CDEE6B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9C5985D-8810-542D-C289-A5944C799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8130536-11B7-0476-D327-8B012DDDE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3FEAAD-2633-0AFD-6A84-02B847358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F1F6BC7-D25B-F917-A8B5-726CEFBB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570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2C5EFB-093B-3EFB-9CF5-B849A0764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9F2479-A72F-7F08-F4A3-B5CEE51C5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8BE475-F262-FDFF-0B0D-711300142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26B8063-7D5D-5D00-414C-536A38B38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7217F63-3EF7-6BC6-E012-E566C9CE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0983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CB98FF-61D9-CEA0-B75B-6DDFB0128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B7AB84A-56EA-AEC3-9D8C-5AC474C2C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AA9AE5A-3646-0144-E669-E660555D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07740D-6B84-8E1C-1820-9BF61E10F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0382BA-9877-F447-2348-D699F9FBA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47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9E42F8-2139-7E50-0464-A247F184B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D274AF-3B05-CC71-B5B6-D462F2227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5795FFB-AEE8-85F1-9423-ED0FF1E06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92D0A61-CDCE-52F4-0787-EE0116DDA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6F3AC24-FD9C-3520-6433-E4766B1A6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353EC89-A03C-91FC-880E-CA5DCFCBF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990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6F10F8-D074-CBE6-D5BC-6F647DF1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6C11E34-194D-8864-E6C0-14A0844D0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FC4F42A-BAFF-CDF4-5584-7587086837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5AD10CF-82C5-C9A4-0160-D0B10E6442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A58F814-AAD6-48C6-CF9B-C318D779F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89E6CDE-AD2B-9BF2-A8C0-F7845AE86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CD285B3-CC23-E826-2CBE-BE89083C8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199CD25-46ED-9C04-C147-0B3C8E813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026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F0BAF7-A53F-7949-A631-95DDC9733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3B30DB2-ED1A-36A8-E0CC-ACDEE8A87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DB09853-45AA-18BA-078C-87FDCA35A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4204E29-AD7A-1D8B-D504-7CD429CAD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642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6379E54-1FEB-4F6C-0C2E-02879BF1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D1A07A8-E7AF-9DCE-036F-CA1161B7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54A6927-F663-8ED2-49ED-B90E216C9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575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C5E80A-E44F-9283-EA35-1217901E9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AA5C03D-567E-F81C-85B3-76EF0AE66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1CF4D42-B59B-CCB5-174C-BFAA59988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B8779FA-6CEF-3A24-129F-85CCFCACA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86C6949-B375-7C2F-20BD-F53CF3133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61B05FC-1CE0-D86C-9E29-B14EC8F5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461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A2C40B-089F-EF5A-220D-26B3079EB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F013B707-9187-EE13-6534-980ADF1EEC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9288BD4-775A-37C2-6446-BBC77F0C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DCFBEC5-D397-E400-5ACA-DE00806C8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44C0728-CD32-6253-17B3-E591A37F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1F7962E-AC65-D55D-8823-7C768D1B2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7099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005BDF9-DE7C-BC60-F28B-B0F1D7601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0E9776F-1322-2593-74BA-FD90582FB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5DBA68F-BF2C-D93E-F742-1C036A71AF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2C0CB-B651-4589-B212-E577CFB65FE3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2664F88-5B4C-C88B-B2C7-0953AF1502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C0B4860-02F1-714A-2575-ED087B968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935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Kuva 8" descr="Kuva, joka sisältää kohteen henkilö, sisä&#10;&#10;Kuvaus luotu automaattisesti">
            <a:extLst>
              <a:ext uri="{FF2B5EF4-FFF2-40B4-BE49-F238E27FC236}">
                <a16:creationId xmlns:a16="http://schemas.microsoft.com/office/drawing/2014/main" id="{80368CFA-ACC7-97A9-FBBC-FD8D17E859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3" r="-2" b="20332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7" name="Kuva 6" descr="Kuva, joka sisältää kohteen sumea, auto, suojatie&#10;&#10;Kuvaus luotu automaattisesti">
            <a:extLst>
              <a:ext uri="{FF2B5EF4-FFF2-40B4-BE49-F238E27FC236}">
                <a16:creationId xmlns:a16="http://schemas.microsoft.com/office/drawing/2014/main" id="{C74E2EA6-2D09-A085-DA5A-BD3B5E8D34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7" r="-1" b="-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DBEB2CE-EB77-8B34-1F6A-82E5ED6B5A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4399" y="5839593"/>
            <a:ext cx="2641601" cy="998769"/>
          </a:xfrm>
          <a:noFill/>
        </p:spPr>
        <p:txBody>
          <a:bodyPr>
            <a:normAutofit/>
          </a:bodyPr>
          <a:lstStyle/>
          <a:p>
            <a:r>
              <a:rPr lang="fi-FI" sz="1400" dirty="0">
                <a:solidFill>
                  <a:srgbClr val="080808"/>
                </a:solidFill>
              </a:rPr>
              <a:t>Kuvat: Unsplash.com</a:t>
            </a:r>
          </a:p>
          <a:p>
            <a:r>
              <a:rPr lang="fi-FI" sz="1400" dirty="0" err="1">
                <a:solidFill>
                  <a:srgbClr val="080808"/>
                </a:solidFill>
              </a:rPr>
              <a:t>Priscilla</a:t>
            </a:r>
            <a:r>
              <a:rPr lang="fi-FI" sz="1400" dirty="0">
                <a:solidFill>
                  <a:srgbClr val="080808"/>
                </a:solidFill>
              </a:rPr>
              <a:t> Du </a:t>
            </a:r>
            <a:r>
              <a:rPr lang="fi-FI" sz="1400" dirty="0" err="1">
                <a:solidFill>
                  <a:srgbClr val="080808"/>
                </a:solidFill>
              </a:rPr>
              <a:t>Preez</a:t>
            </a:r>
            <a:endParaRPr lang="fi-FI" sz="1400" dirty="0">
              <a:solidFill>
                <a:srgbClr val="080808"/>
              </a:solidFill>
            </a:endParaRPr>
          </a:p>
          <a:p>
            <a:r>
              <a:rPr lang="fi-FI" sz="1400" dirty="0" err="1">
                <a:solidFill>
                  <a:srgbClr val="080808"/>
                </a:solidFill>
              </a:rPr>
              <a:t>camilo</a:t>
            </a:r>
            <a:r>
              <a:rPr lang="fi-FI" sz="1400" dirty="0">
                <a:solidFill>
                  <a:srgbClr val="080808"/>
                </a:solidFill>
              </a:rPr>
              <a:t> </a:t>
            </a:r>
            <a:r>
              <a:rPr lang="fi-FI" sz="1400" dirty="0" err="1">
                <a:solidFill>
                  <a:srgbClr val="080808"/>
                </a:solidFill>
              </a:rPr>
              <a:t>jimenez</a:t>
            </a:r>
            <a:r>
              <a:rPr lang="fi-FI" sz="1400" dirty="0">
                <a:solidFill>
                  <a:srgbClr val="080808"/>
                </a:solidFill>
              </a:rPr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B2E81A3-C86E-863E-F5F3-CF4E59536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1516" y="1449066"/>
            <a:ext cx="4768968" cy="3464560"/>
          </a:xfrm>
          <a:noFill/>
        </p:spPr>
        <p:txBody>
          <a:bodyPr anchor="ctr">
            <a:normAutofit/>
          </a:bodyPr>
          <a:lstStyle/>
          <a:p>
            <a:br>
              <a:rPr lang="fi-FI" sz="3600" b="1" dirty="0">
                <a:solidFill>
                  <a:srgbClr val="002060"/>
                </a:solidFill>
              </a:rPr>
            </a:br>
            <a:r>
              <a:rPr lang="fi-FI" sz="3200" b="1" dirty="0">
                <a:solidFill>
                  <a:srgbClr val="002060"/>
                </a:solidFill>
              </a:rPr>
              <a:t>Suomen sosiaali- ja terveyspalvelujärjestelmä</a:t>
            </a:r>
            <a:br>
              <a:rPr lang="fi-FI" sz="3200" b="1" dirty="0">
                <a:solidFill>
                  <a:srgbClr val="002060"/>
                </a:solidFill>
              </a:rPr>
            </a:br>
            <a:r>
              <a:rPr lang="fi-FI" sz="3200" b="1" dirty="0">
                <a:solidFill>
                  <a:srgbClr val="002060"/>
                </a:solidFill>
              </a:rPr>
              <a:t>2023 alkaen</a:t>
            </a:r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DD2783C-E45F-C4BD-32AC-EC7EA90918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F6AA94F9-EF99-8218-7B79-8F58A68397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89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74A40A-E4F0-CDC5-B996-7A9777F30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220224"/>
            <a:ext cx="10515600" cy="692150"/>
          </a:xfrm>
        </p:spPr>
        <p:txBody>
          <a:bodyPr>
            <a:normAutofit/>
          </a:bodyPr>
          <a:lstStyle/>
          <a:p>
            <a:r>
              <a:rPr lang="fi-FI" sz="2800" b="1" dirty="0">
                <a:solidFill>
                  <a:srgbClr val="0070C0"/>
                </a:solidFill>
              </a:rPr>
              <a:t>Suuret yhteiskunnalliset muutokset syynä sote-uudistukseen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BD69DB0-00A7-1AE6-1689-E3C103DE2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5966" y="1288097"/>
            <a:ext cx="6380480" cy="5657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Yhteiskunnallisia muutoksia</a:t>
            </a:r>
          </a:p>
          <a:p>
            <a:r>
              <a:rPr lang="fi-FI" sz="2000" b="1" dirty="0"/>
              <a:t>Väestörakenteen muutos</a:t>
            </a:r>
          </a:p>
          <a:p>
            <a:pPr lvl="1"/>
            <a:r>
              <a:rPr lang="fi-FI" sz="2000" dirty="0"/>
              <a:t>syntyvyyden lasku ja eliniän piteneminen</a:t>
            </a:r>
          </a:p>
          <a:p>
            <a:r>
              <a:rPr lang="fi-FI" sz="2000" b="1" dirty="0"/>
              <a:t>Huoltosuhteen muutos</a:t>
            </a:r>
          </a:p>
          <a:p>
            <a:pPr lvl="1"/>
            <a:r>
              <a:rPr lang="fi-FI" sz="2000" dirty="0"/>
              <a:t>yhä suurempi osa väestöstä eläkkeellä ja siten työvoiman ulkopuolella</a:t>
            </a:r>
          </a:p>
          <a:p>
            <a:pPr lvl="1"/>
            <a:r>
              <a:rPr lang="fi-FI" sz="2000" dirty="0"/>
              <a:t>verotulojen väheneminen</a:t>
            </a:r>
          </a:p>
          <a:p>
            <a:r>
              <a:rPr lang="fi-FI" sz="2000" b="1" dirty="0"/>
              <a:t>Kustannusten kasvu</a:t>
            </a:r>
          </a:p>
          <a:p>
            <a:pPr lvl="1"/>
            <a:r>
              <a:rPr lang="fi-FI" sz="2000" dirty="0"/>
              <a:t>vanhusten sosiaali- ja terveyspalvelut kuormittavat terveydenhuoltoa yhä enemmän</a:t>
            </a:r>
          </a:p>
          <a:p>
            <a:pPr lvl="1"/>
            <a:r>
              <a:rPr lang="fi-FI" sz="2000" dirty="0"/>
              <a:t>pitkäaikaissairauksien hoito on erityisen kallista</a:t>
            </a:r>
            <a:endParaRPr lang="fi-FI" sz="2000" b="1" dirty="0"/>
          </a:p>
          <a:p>
            <a:r>
              <a:rPr lang="fi-FI" sz="2000" b="1" dirty="0"/>
              <a:t>Palvelujen laatu</a:t>
            </a:r>
          </a:p>
          <a:p>
            <a:pPr lvl="1"/>
            <a:r>
              <a:rPr lang="fi-FI" sz="2000" dirty="0"/>
              <a:t>palvelujen saatavuudessa ja saavutettavuudessa sekä ammattitaitoisen työvoiman saannissa alueellisia eroja</a:t>
            </a:r>
          </a:p>
          <a:p>
            <a:pPr marL="457200" lvl="1" indent="0">
              <a:buNone/>
            </a:pPr>
            <a:endParaRPr lang="fi-FI" sz="2000" dirty="0"/>
          </a:p>
          <a:p>
            <a:pPr lvl="1"/>
            <a:endParaRPr lang="fi-FI" sz="2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65D4742-A19A-DCE2-4893-97D1E0D5F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4880" y="1288097"/>
            <a:ext cx="4571154" cy="5205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Sote 2023 tavoitteita</a:t>
            </a:r>
            <a:endParaRPr lang="fi-FI" sz="2000" dirty="0"/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turvata yhdenvertaiset ja laadukkaat sosiaali- ja terveydenhuollon sekä pelastustoimen palvelut hyvinvointialueella asuville</a:t>
            </a:r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 parantaa palvelujen saatavuutta ja saavutettavuutta</a:t>
            </a:r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 kaventaa hyvinvointi- ja terveyseroja</a:t>
            </a:r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 turvata ammattitaitoisen työvoiman saanti</a:t>
            </a:r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 vastata väestön ikääntymisen ja syntyvyyden laskun aiheuttamiin haasteisiin</a:t>
            </a:r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 hillitä kustannusten kasvua</a:t>
            </a:r>
            <a:endParaRPr lang="fi-FI" sz="2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2FFB5EA-9A98-96E9-89C4-033E3F354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B902B26-BD20-6650-2ABF-740054659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34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303C7A2-A008-F422-04DE-350B67A94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12" y="0"/>
            <a:ext cx="10257376" cy="6858000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4AD7359-87A2-D130-0B29-A492BB79C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176" y="171450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5A219B4-8C41-4DD9-6B89-2270A5E19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62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7E047904-ADA3-EA6F-E78D-C486DCD3F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272"/>
            <a:ext cx="10601325" cy="6602054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C7654C0-85F2-9CA7-3E78-91B68773B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450" y="18927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D680EFFF-420F-7F27-F787-A6A922BBD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7224" y="627697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699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353D8AF1-04BF-C9AA-78CA-8425A3D08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0" y="6167987"/>
            <a:ext cx="1928283" cy="495844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7D1AD743-46DC-41E6-9F81-A9C4EBE8F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28011" cy="6858000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9D1E60B-6032-7B10-FD22-B418C234D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010" y="168951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59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FEE7DAB3-6219-B38A-27D9-5729C1892600}"/>
              </a:ext>
            </a:extLst>
          </p:cNvPr>
          <p:cNvSpPr txBox="1"/>
          <p:nvPr/>
        </p:nvSpPr>
        <p:spPr>
          <a:xfrm>
            <a:off x="153459" y="3617655"/>
            <a:ext cx="119674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Palveluohjaus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Moniammatillinen tiimi selvittää palveluiden tarpeen ja pohtii vaihtoehtoja yhdessä asiakkaan kanssa.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Valitut palvelut yhdistetään hoito- tai palveluketjuksi.</a:t>
            </a:r>
          </a:p>
          <a:p>
            <a:r>
              <a:rPr lang="fi-FI" sz="2000" b="1" dirty="0"/>
              <a:t>Hoitotakuu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Potilaan oikeus päästä kiireettömään hoitoon tietyssä ajassa.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Kiireellistä hoitoa on oikeus saada välittömästi.</a:t>
            </a:r>
          </a:p>
          <a:p>
            <a:r>
              <a:rPr lang="fi-FI" sz="2000" b="1" dirty="0"/>
              <a:t>Käypä hoito -suositukset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asiantuntijoiden laatimia, tutkimuksiin pohjautuvia ohjeita yleisimpien sairauksien hoitoon ja ehkäisyyn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yhtenäistävät hoitokäytänteitä koko maassa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543DDC9-5981-24CB-7856-3EA6E1ABB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470E9F8A-D048-2DF8-07A8-667C58C66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54000"/>
            <a:ext cx="12192000" cy="3830320"/>
          </a:xfrm>
          <a:prstGeom prst="rect">
            <a:avLst/>
          </a:prstGeom>
        </p:spPr>
      </p:pic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99D73201-2F7A-DD75-751D-1E535AFFD7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6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566949-64BC-69B5-9883-4FF0939C4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35" y="597888"/>
            <a:ext cx="11220450" cy="939800"/>
          </a:xfrm>
        </p:spPr>
        <p:txBody>
          <a:bodyPr>
            <a:normAutofit fontScale="90000"/>
          </a:bodyPr>
          <a:lstStyle/>
          <a:p>
            <a:r>
              <a:rPr lang="fi-FI" sz="3600" b="1" dirty="0">
                <a:solidFill>
                  <a:schemeClr val="accent5">
                    <a:lumMod val="75000"/>
                  </a:schemeClr>
                </a:solidFill>
              </a:rPr>
              <a:t>Sote-keskuksista saa terveys- ja sosiaalipalvelut yhdestä paikasta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97F1F9-2BE3-A611-57E9-353FD442A0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2090" y="1819592"/>
            <a:ext cx="5614670" cy="4929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b="1" dirty="0"/>
              <a:t>Tavoitteita</a:t>
            </a:r>
          </a:p>
          <a:p>
            <a:r>
              <a:rPr lang="fi-FI" sz="2000" dirty="0"/>
              <a:t>Asiakas saa apua kaikissa elämäntilanteissa mahdollisimman sujuvasti.</a:t>
            </a:r>
          </a:p>
          <a:p>
            <a:r>
              <a:rPr lang="fi-FI" sz="2000" dirty="0"/>
              <a:t>Ammattilaisten yhteistyö tehostuu. (moniammatilliset tiimit)</a:t>
            </a:r>
          </a:p>
          <a:p>
            <a:r>
              <a:rPr lang="fi-FI" sz="2000" dirty="0"/>
              <a:t>Digi- ja mobiilipalveluiden käyttöä lisätään.</a:t>
            </a:r>
          </a:p>
          <a:p>
            <a:r>
              <a:rPr lang="fi-FI" sz="2000" dirty="0"/>
              <a:t>Lääkäreiden ilta- ja viikonloppuvastaanottoja lisätään tarvittaessa.</a:t>
            </a:r>
          </a:p>
          <a:p>
            <a:r>
              <a:rPr lang="fi-FI" sz="2000" dirty="0"/>
              <a:t>Asiakaslähtöisyyttä sekä työntekijöiden hyvinvointia tuetaan näyttöön perustuvilla menetelmillä.</a:t>
            </a:r>
          </a:p>
          <a:p>
            <a:r>
              <a:rPr lang="fi-FI" sz="2000" dirty="0"/>
              <a:t>Tutkimus- ja kehittämistoiminta otetaan osaksi työtä.</a:t>
            </a:r>
          </a:p>
          <a:p>
            <a:endParaRPr lang="fi-FI" sz="24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58CA0E9-C6B2-3419-0563-7D090C62EA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116137"/>
            <a:ext cx="5852160" cy="4632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b="1" dirty="0"/>
              <a:t>Hyötyjä sekä yksilölle että yhteiskunnalle</a:t>
            </a:r>
          </a:p>
          <a:p>
            <a:pPr marL="0" indent="0">
              <a:buNone/>
            </a:pPr>
            <a:endParaRPr lang="fi-FI" sz="2000" b="1" dirty="0"/>
          </a:p>
          <a:p>
            <a:r>
              <a:rPr lang="fi-FI" sz="2000" dirty="0"/>
              <a:t>Palveluiden hyvä </a:t>
            </a:r>
            <a:r>
              <a:rPr lang="fi-FI" sz="2000" b="1" dirty="0"/>
              <a:t>saatavuus, oikea-aikaisuus ja jatkuvuus</a:t>
            </a:r>
            <a:r>
              <a:rPr lang="fi-FI" sz="2000" dirty="0"/>
              <a:t> ehkäisevät ongelmien pahenemista sekä  hillitsevät sote-palveluiden kustannuksia.</a:t>
            </a:r>
          </a:p>
          <a:p>
            <a:r>
              <a:rPr lang="fi-FI" sz="2000" b="1" dirty="0"/>
              <a:t>Terveydenhuollon painopiste </a:t>
            </a:r>
            <a:r>
              <a:rPr lang="fi-FI" sz="2000" dirty="0"/>
              <a:t>siirtyy kalliista erikoissairaanhoidosta perustasolle ja ehkäisevään työhön.</a:t>
            </a:r>
          </a:p>
          <a:p>
            <a:r>
              <a:rPr lang="fi-FI" sz="2000" b="1" dirty="0"/>
              <a:t>Sosiaalihuollossa painopiste </a:t>
            </a:r>
            <a:r>
              <a:rPr lang="fi-FI" sz="2000" dirty="0"/>
              <a:t>siirtyy</a:t>
            </a:r>
            <a:r>
              <a:rPr lang="fi-FI" sz="2000" b="1" dirty="0"/>
              <a:t> </a:t>
            </a:r>
            <a:r>
              <a:rPr lang="fi-FI" sz="2000" dirty="0"/>
              <a:t>entistä tehokkaammin</a:t>
            </a:r>
            <a:r>
              <a:rPr lang="fi-FI" sz="2000" b="1" dirty="0"/>
              <a:t> </a:t>
            </a:r>
            <a:r>
              <a:rPr lang="fi-FI" sz="2000" dirty="0"/>
              <a:t>varhaiseen tukeen.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994C0DC-1B62-BD1E-9821-D6C1757EB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010" y="168951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7B05AD7E-5106-BD3D-9DBA-D9C793AC6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6167987"/>
            <a:ext cx="1928283" cy="49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06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887B95F9-80A9-056B-AC5C-6DC422071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" y="200572"/>
            <a:ext cx="10382251" cy="6256022"/>
          </a:xfrm>
          <a:prstGeom prst="rect">
            <a:avLst/>
          </a:prstGeom>
        </p:spPr>
      </p:pic>
      <p:sp>
        <p:nvSpPr>
          <p:cNvPr id="4" name="Suorakulmio 3">
            <a:extLst>
              <a:ext uri="{FF2B5EF4-FFF2-40B4-BE49-F238E27FC236}">
                <a16:creationId xmlns:a16="http://schemas.microsoft.com/office/drawing/2014/main" id="{68E00F38-8C88-AE1D-6D73-3A13448EB444}"/>
              </a:ext>
            </a:extLst>
          </p:cNvPr>
          <p:cNvSpPr/>
          <p:nvPr/>
        </p:nvSpPr>
        <p:spPr>
          <a:xfrm>
            <a:off x="95248" y="218351"/>
            <a:ext cx="2387600" cy="1259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>
                <a:solidFill>
                  <a:schemeClr val="bg1"/>
                </a:solidFill>
              </a:rPr>
              <a:t>TÄYDENTÄVÄT PALVELUT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1A30B592-081C-B012-837B-9AF2E2E0E76E}"/>
              </a:ext>
            </a:extLst>
          </p:cNvPr>
          <p:cNvSpPr/>
          <p:nvPr/>
        </p:nvSpPr>
        <p:spPr>
          <a:xfrm>
            <a:off x="8108527" y="218351"/>
            <a:ext cx="2387600" cy="1259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/>
              <a:t>HYVINVOINNIN JA TERVEYDEN EDISTÄMINEN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6A4852D-FEC1-9539-A9D3-284358DC2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3158" y="5203150"/>
            <a:ext cx="1782969" cy="1102400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58B0FFD3-97F2-73FB-921C-BABC1886AFBA}"/>
              </a:ext>
            </a:extLst>
          </p:cNvPr>
          <p:cNvSpPr/>
          <p:nvPr/>
        </p:nvSpPr>
        <p:spPr>
          <a:xfrm>
            <a:off x="95250" y="4848225"/>
            <a:ext cx="2314151" cy="1790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SOSIAALIHUOLLON JA TERVEYDENHUOLLON ERITYISTASON PALVELUT 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5B9399DC-FA83-B2BE-4B20-36008E24CC87}"/>
              </a:ext>
            </a:extLst>
          </p:cNvPr>
          <p:cNvSpPr/>
          <p:nvPr/>
        </p:nvSpPr>
        <p:spPr>
          <a:xfrm>
            <a:off x="4105275" y="6219825"/>
            <a:ext cx="3609975" cy="511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ENSIHOITO JA PELASTUSTOIMI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696E682B-0D99-BB58-6D0B-57C025735BCD}"/>
              </a:ext>
            </a:extLst>
          </p:cNvPr>
          <p:cNvSpPr txBox="1"/>
          <p:nvPr/>
        </p:nvSpPr>
        <p:spPr>
          <a:xfrm>
            <a:off x="8713159" y="5479508"/>
            <a:ext cx="1764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dirty="0">
                <a:solidFill>
                  <a:schemeClr val="bg1"/>
                </a:solidFill>
              </a:rPr>
              <a:t>SOTEKESKUS</a:t>
            </a:r>
          </a:p>
        </p:txBody>
      </p:sp>
      <p:pic>
        <p:nvPicPr>
          <p:cNvPr id="17" name="Kuva 1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0D330F5-3520-2FB2-6359-55E6C76720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976" y="149789"/>
            <a:ext cx="1892024" cy="428937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E44F522A-0632-0663-FF81-609913D17C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1750" y="6167987"/>
            <a:ext cx="1928283" cy="49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58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AA8DEF-BE39-4467-8DC5-519616275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E246F4B-BE01-4104-BFE6-798279F12F4F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3.xml><?xml version="1.0" encoding="utf-8"?>
<ds:datastoreItem xmlns:ds="http://schemas.openxmlformats.org/officeDocument/2006/customXml" ds:itemID="{A2AC2AC4-025C-4056-9B7C-6AC5F01B96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278</Words>
  <Application>Microsoft Macintosh PowerPoint</Application>
  <PresentationFormat>Laajakuva</PresentationFormat>
  <Paragraphs>50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Office-teema</vt:lpstr>
      <vt:lpstr> Suomen sosiaali- ja terveyspalvelujärjestelmä 2023 alkaen</vt:lpstr>
      <vt:lpstr>Suuret yhteiskunnalliset muutokset syynä sote-uudistukseen</vt:lpstr>
      <vt:lpstr>PowerPoint-esitys</vt:lpstr>
      <vt:lpstr>PowerPoint-esitys</vt:lpstr>
      <vt:lpstr>PowerPoint-esitys</vt:lpstr>
      <vt:lpstr>PowerPoint-esitys</vt:lpstr>
      <vt:lpstr>Sote-keskuksista saa terveys- ja sosiaalipalvelut yhdestä paikasta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Suomen sosiaali- ja terveyspalvelujärjestelmä</dc:title>
  <dc:creator>Paula</dc:creator>
  <cp:lastModifiedBy>Eija Tuunainen</cp:lastModifiedBy>
  <cp:revision>26</cp:revision>
  <dcterms:created xsi:type="dcterms:W3CDTF">2022-06-21T06:57:15Z</dcterms:created>
  <dcterms:modified xsi:type="dcterms:W3CDTF">2022-08-23T13:34:03Z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