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58" r:id="rId6"/>
    <p:sldId id="259" r:id="rId7"/>
    <p:sldId id="263" r:id="rId8"/>
    <p:sldId id="264" r:id="rId9"/>
    <p:sldId id="266" r:id="rId10"/>
    <p:sldId id="268" r:id="rId11"/>
    <p:sldId id="265" r:id="rId12"/>
    <p:sldId id="271" r:id="rId13"/>
    <p:sldId id="272" r:id="rId14"/>
    <p:sldId id="273" r:id="rId15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7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BA5A0C2-0FB3-FEAD-9CB6-22D1384BCC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1574911D-5DE0-B223-92B7-F25A523969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5F4CCCB-5F5F-62FB-9AF9-954EAD9D7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2881A-5703-41AD-A3A3-1C0B87EFD2C0}" type="datetimeFigureOut">
              <a:rPr lang="fi-FI" smtClean="0"/>
              <a:t>22.8.2022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5D01234-A74A-3E08-9413-821E37BCC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1BD7D41-5823-E1D6-785D-1CEE4A4FC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1387C-8C7C-42B3-B09D-64A05C35224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66685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B22E9A1-7E9A-22EB-08B1-9D9FFF239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8ABCC70-4331-8F50-A473-6B5658DD87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C6645E2-DE60-828E-D833-9BCE76965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2881A-5703-41AD-A3A3-1C0B87EFD2C0}" type="datetimeFigureOut">
              <a:rPr lang="fi-FI" smtClean="0"/>
              <a:t>22.8.2022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7DBC7D7-A003-15AC-4761-5B33E5546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916988D-5951-B23C-1213-BC1325984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1387C-8C7C-42B3-B09D-64A05C35224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42857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2003E80-8DBE-5B58-3B24-49938D4F5B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DBDC0C2-771E-2810-5FDC-A0F7A3B3D6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49AEAD4-5E3B-E7E8-805A-E0F763DE0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2881A-5703-41AD-A3A3-1C0B87EFD2C0}" type="datetimeFigureOut">
              <a:rPr lang="fi-FI" smtClean="0"/>
              <a:t>22.8.2022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348B0AE-0D35-CD1D-D6EA-F1364543A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D48A9F4-69C5-8A6B-1EBD-D8203ECB6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1387C-8C7C-42B3-B09D-64A05C35224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16675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9DB85B0-0981-85BF-9349-12B967B4F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5B39FAA-7ED8-EB9B-FEBA-395347FE05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049DAB2D-046B-D029-BFC2-FAACEED067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2F09F80-1915-1012-E49F-776184EB89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2881A-5703-41AD-A3A3-1C0B87EFD2C0}" type="datetimeFigureOut">
              <a:rPr lang="fi-FI" smtClean="0"/>
              <a:t>22.8.2022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15C75AE-2FD2-B555-B849-3463C53AB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5408AAB2-F3FE-DC4A-572A-3C48F8CF7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1387C-8C7C-42B3-B09D-64A05C35224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27840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20B6EAF-37FD-3A1C-0EA5-88F1DD644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DF1D9C1-0484-0087-9306-534F4D3F74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378CF19-87B6-A94B-7463-A88ACA5533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23AE39E1-B49C-5594-20BD-F9DEDBB17F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BE7E402C-3695-A87F-85E4-7719B0CE68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5FD0D71B-4A3F-897B-202B-BD7EF7A4E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2881A-5703-41AD-A3A3-1C0B87EFD2C0}" type="datetimeFigureOut">
              <a:rPr lang="fi-FI" smtClean="0"/>
              <a:t>22.8.2022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29CD7EE7-AABC-D0CB-61E8-4CBC03634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A60EF7D6-82DF-8668-7046-F99347928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1387C-8C7C-42B3-B09D-64A05C35224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68274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4FCF424-A2E0-67DB-B26D-31521126B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97D397B1-7BF4-7162-0DD6-BF448BB16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2881A-5703-41AD-A3A3-1C0B87EFD2C0}" type="datetimeFigureOut">
              <a:rPr lang="fi-FI" smtClean="0"/>
              <a:t>22.8.2022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A1A0A1CC-7B13-DDAA-D472-BAEA5A2C7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EBBEBE65-7140-F6A0-C276-D3C1EE066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1387C-8C7C-42B3-B09D-64A05C35224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686359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63037755-B3B0-8455-550A-A7F0D9B847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2881A-5703-41AD-A3A3-1C0B87EFD2C0}" type="datetimeFigureOut">
              <a:rPr lang="fi-FI" smtClean="0"/>
              <a:t>22.8.2022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D08731C9-487B-4961-E941-88DAF3AA0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E1D58D7E-36C9-FD21-EDC3-E66DCD739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1387C-8C7C-42B3-B09D-64A05C35224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32937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B6C258D-8690-37F6-5BCA-2B9244102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C7B4122-D879-18B9-0794-E444DDBF81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EE72073B-01BF-E227-1891-43ED70A12A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6630B94F-445F-6543-1FD2-6C0DABEC9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2881A-5703-41AD-A3A3-1C0B87EFD2C0}" type="datetimeFigureOut">
              <a:rPr lang="fi-FI" smtClean="0"/>
              <a:t>22.8.2022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8F446E0D-F13B-A3B6-D288-12A6B0DAE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AAD7FDB9-9AE8-2341-28BD-01F2EE514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1387C-8C7C-42B3-B09D-64A05C35224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987807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D244867-84B3-52D4-24E3-100E65960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E6AF3CC2-42C8-37C1-F9E9-7574D613E6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52DADD4-DC77-DDD3-D13E-3CF2192511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60E434AC-D7AF-2FDB-0711-090C06802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2881A-5703-41AD-A3A3-1C0B87EFD2C0}" type="datetimeFigureOut">
              <a:rPr lang="fi-FI" smtClean="0"/>
              <a:t>22.8.2022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C46A80E8-95E1-4D9F-7631-7465915EF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EC2FF932-CB67-CCC7-C6E0-00342A92E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1387C-8C7C-42B3-B09D-64A05C35224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39716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F7F72B6-18A8-C1BA-4F82-7AC1C25FF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DBD6FE49-14A9-4F87-C591-999ADE68A0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787BA14-5FC4-783B-F313-267F417E2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2881A-5703-41AD-A3A3-1C0B87EFD2C0}" type="datetimeFigureOut">
              <a:rPr lang="fi-FI" smtClean="0"/>
              <a:t>22.8.2022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397F007-9649-1FE9-0DE6-B343B8542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72E3D10-D51B-AE97-91DB-51EAB43D6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1387C-8C7C-42B3-B09D-64A05C35224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3089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842C788D-1CF4-0F36-7FF1-EDB8F3E074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499AAE21-76E3-B3BB-9A11-4EA29EF3EB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618DB4C-D5FC-4070-2422-5C18B5FD7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2881A-5703-41AD-A3A3-1C0B87EFD2C0}" type="datetimeFigureOut">
              <a:rPr lang="fi-FI" smtClean="0"/>
              <a:t>22.8.2022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7984E6E-92CB-A182-B94A-ACECE679A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34525BB-E2D9-9B54-C935-EB3A879EE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1387C-8C7C-42B3-B09D-64A05C35224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87784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A758C8FD-5FD1-764B-C4C7-EE00363A7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EB3990E-FAA8-D47B-D936-62E5A8EBAB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40E5D36-0F4D-8EC3-452C-B78FDB74B7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92881A-5703-41AD-A3A3-1C0B87EFD2C0}" type="datetimeFigureOut">
              <a:rPr lang="fi-FI" smtClean="0"/>
              <a:t>22.8.2022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7EA6409-2C3A-E20D-1FF6-659440CDD6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CC3CDAF-FFD8-5B98-6462-18D0DCF88D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E1387C-8C7C-42B3-B09D-64A05C35224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60874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png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png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isällön paikkamerkki 7" descr="Kuva, joka sisältää kohteen taivas, vesi, ulko, luonto&#10;&#10;Kuvaus luotu automaattisesti">
            <a:extLst>
              <a:ext uri="{FF2B5EF4-FFF2-40B4-BE49-F238E27FC236}">
                <a16:creationId xmlns:a16="http://schemas.microsoft.com/office/drawing/2014/main" id="{CB2B2EBF-DF8A-D210-32F0-023D8D7138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7E74CB3-F4D6-544B-FBCC-AD00158A8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Terveyteen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liittyviä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eettisiä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kysymyksiä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Kuva 8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5717124A-E8FA-91D6-02DF-510191D157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5147" y="185842"/>
            <a:ext cx="1892024" cy="428937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E7D88872-06AF-59FA-BB59-A98CFD7416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36586" y="6207628"/>
            <a:ext cx="1778503" cy="457329"/>
          </a:xfrm>
          <a:prstGeom prst="rect">
            <a:avLst/>
          </a:prstGeom>
        </p:spPr>
      </p:pic>
      <p:sp>
        <p:nvSpPr>
          <p:cNvPr id="12" name="Tekstiruutu 11">
            <a:extLst>
              <a:ext uri="{FF2B5EF4-FFF2-40B4-BE49-F238E27FC236}">
                <a16:creationId xmlns:a16="http://schemas.microsoft.com/office/drawing/2014/main" id="{4FC5F913-ACE5-CFEF-63E7-27B7D9FB5B52}"/>
              </a:ext>
            </a:extLst>
          </p:cNvPr>
          <p:cNvSpPr txBox="1"/>
          <p:nvPr/>
        </p:nvSpPr>
        <p:spPr>
          <a:xfrm>
            <a:off x="0" y="6341823"/>
            <a:ext cx="296227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400" dirty="0">
                <a:solidFill>
                  <a:schemeClr val="bg1"/>
                </a:solidFill>
              </a:rPr>
              <a:t>Kuva: Unsplash.com </a:t>
            </a:r>
            <a:r>
              <a:rPr lang="fi-FI" sz="1400" dirty="0" err="1">
                <a:solidFill>
                  <a:schemeClr val="bg1"/>
                </a:solidFill>
              </a:rPr>
              <a:t>Eean</a:t>
            </a:r>
            <a:r>
              <a:rPr lang="fi-FI" sz="1400" dirty="0">
                <a:solidFill>
                  <a:schemeClr val="bg1"/>
                </a:solidFill>
              </a:rPr>
              <a:t> Chen</a:t>
            </a:r>
          </a:p>
        </p:txBody>
      </p:sp>
    </p:spTree>
    <p:extLst>
      <p:ext uri="{BB962C8B-B14F-4D97-AF65-F5344CB8AC3E}">
        <p14:creationId xmlns:p14="http://schemas.microsoft.com/office/powerpoint/2010/main" val="20616150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isällön paikkamerkki 5" descr="Kuva, joka sisältää kohteen henkilö, sisä, väkijoukko&#10;&#10;Kuvaus luotu automaattisesti">
            <a:extLst>
              <a:ext uri="{FF2B5EF4-FFF2-40B4-BE49-F238E27FC236}">
                <a16:creationId xmlns:a16="http://schemas.microsoft.com/office/drawing/2014/main" id="{41FACF38-0082-1DAB-1CC3-FDD513D103C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t="33802" b="29636"/>
          <a:stretch/>
        </p:blipFill>
        <p:spPr>
          <a:xfrm>
            <a:off x="0" y="10"/>
            <a:ext cx="12191980" cy="6857990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862BE82-D00D-42C1-BF16-93AA37870C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6D92C2D-1D3D-4974-918C-06579FB354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750141" y="-2"/>
            <a:ext cx="5441859" cy="5654940"/>
          </a:xfrm>
          <a:custGeom>
            <a:avLst/>
            <a:gdLst>
              <a:gd name="connsiteX0" fmla="*/ 0 w 5441859"/>
              <a:gd name="connsiteY0" fmla="*/ 0 h 5654940"/>
              <a:gd name="connsiteX1" fmla="*/ 4400492 w 5441859"/>
              <a:gd name="connsiteY1" fmla="*/ 0 h 5654940"/>
              <a:gd name="connsiteX2" fmla="*/ 4484767 w 5441859"/>
              <a:gd name="connsiteY2" fmla="*/ 76595 h 5654940"/>
              <a:gd name="connsiteX3" fmla="*/ 5441859 w 5441859"/>
              <a:gd name="connsiteY3" fmla="*/ 2387221 h 5654940"/>
              <a:gd name="connsiteX4" fmla="*/ 2174140 w 5441859"/>
              <a:gd name="connsiteY4" fmla="*/ 5654940 h 5654940"/>
              <a:gd name="connsiteX5" fmla="*/ 156693 w 5441859"/>
              <a:gd name="connsiteY5" fmla="*/ 4957981 h 5654940"/>
              <a:gd name="connsiteX6" fmla="*/ 0 w 5441859"/>
              <a:gd name="connsiteY6" fmla="*/ 4820612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0" y="0"/>
                </a:moveTo>
                <a:lnTo>
                  <a:pt x="4400492" y="0"/>
                </a:lnTo>
                <a:lnTo>
                  <a:pt x="4484767" y="76595"/>
                </a:lnTo>
                <a:cubicBezTo>
                  <a:pt x="5076108" y="667936"/>
                  <a:pt x="5441859" y="1484866"/>
                  <a:pt x="5441859" y="2387221"/>
                </a:cubicBezTo>
                <a:cubicBezTo>
                  <a:pt x="5441859" y="4191932"/>
                  <a:pt x="3978851" y="5654940"/>
                  <a:pt x="2174140" y="5654940"/>
                </a:cubicBezTo>
                <a:cubicBezTo>
                  <a:pt x="1412778" y="5654940"/>
                  <a:pt x="712231" y="5394557"/>
                  <a:pt x="156693" y="4957981"/>
                </a:cubicBezTo>
                <a:lnTo>
                  <a:pt x="0" y="4820612"/>
                </a:lnTo>
                <a:close/>
              </a:path>
            </a:pathLst>
          </a:cu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1AC462B2-C96D-6E24-2709-4BA848DEB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41" y="400310"/>
            <a:ext cx="5446660" cy="77925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3600" b="1" dirty="0" err="1">
                <a:solidFill>
                  <a:schemeClr val="bg1"/>
                </a:solidFill>
              </a:rPr>
              <a:t>Mitä</a:t>
            </a:r>
            <a:r>
              <a:rPr lang="en-US" sz="3600" b="1" dirty="0">
                <a:solidFill>
                  <a:schemeClr val="bg1"/>
                </a:solidFill>
              </a:rPr>
              <a:t> on </a:t>
            </a:r>
            <a:r>
              <a:rPr lang="en-US" sz="3600" b="1" dirty="0" err="1">
                <a:solidFill>
                  <a:schemeClr val="bg1"/>
                </a:solidFill>
              </a:rPr>
              <a:t>eettinen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ajattelu</a:t>
            </a:r>
            <a:r>
              <a:rPr lang="en-US" sz="3600" b="1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EEF653C-54EE-9431-1FE1-278845678A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104262" y="1034572"/>
            <a:ext cx="5087717" cy="349306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2400" b="1" dirty="0" err="1"/>
              <a:t>Eettisen</a:t>
            </a:r>
            <a:r>
              <a:rPr lang="en-US" sz="2400" b="1" dirty="0"/>
              <a:t> </a:t>
            </a:r>
            <a:r>
              <a:rPr lang="en-US" sz="2400" b="1" dirty="0" err="1"/>
              <a:t>ajattelun</a:t>
            </a:r>
            <a:r>
              <a:rPr lang="en-US" sz="2400" b="1" dirty="0"/>
              <a:t> </a:t>
            </a:r>
            <a:r>
              <a:rPr lang="en-US" sz="2400" b="1" dirty="0" err="1"/>
              <a:t>kehittyessä</a:t>
            </a:r>
            <a:r>
              <a:rPr lang="en-US" sz="2400" b="1" dirty="0"/>
              <a:t> </a:t>
            </a:r>
            <a:r>
              <a:rPr lang="en-US" sz="2400" b="1" dirty="0" err="1"/>
              <a:t>opitaan</a:t>
            </a:r>
            <a:endParaRPr lang="en-US" sz="2400" b="1" dirty="0"/>
          </a:p>
          <a:p>
            <a:r>
              <a:rPr lang="en-US" sz="2000" dirty="0" err="1"/>
              <a:t>arvioimaan</a:t>
            </a:r>
            <a:r>
              <a:rPr lang="en-US" sz="2000" dirty="0"/>
              <a:t> </a:t>
            </a:r>
            <a:r>
              <a:rPr lang="en-US" sz="2000" dirty="0" err="1"/>
              <a:t>omaa</a:t>
            </a:r>
            <a:r>
              <a:rPr lang="en-US" sz="2000" dirty="0"/>
              <a:t> ja </a:t>
            </a:r>
            <a:r>
              <a:rPr lang="en-US" sz="2000" dirty="0" err="1"/>
              <a:t>muiden</a:t>
            </a:r>
            <a:r>
              <a:rPr lang="en-US" sz="2000" dirty="0"/>
              <a:t> </a:t>
            </a:r>
            <a:r>
              <a:rPr lang="en-US" sz="2000" dirty="0" err="1"/>
              <a:t>käyttäytymistä</a:t>
            </a:r>
            <a:r>
              <a:rPr lang="en-US" sz="2000" dirty="0"/>
              <a:t> </a:t>
            </a:r>
            <a:r>
              <a:rPr lang="en-US" sz="2000" dirty="0" err="1"/>
              <a:t>sekä</a:t>
            </a:r>
            <a:r>
              <a:rPr lang="en-US" sz="2000" dirty="0"/>
              <a:t> </a:t>
            </a:r>
            <a:r>
              <a:rPr lang="en-US" sz="2000" dirty="0" err="1"/>
              <a:t>valintoja</a:t>
            </a:r>
            <a:endParaRPr lang="en-US" sz="2000" dirty="0"/>
          </a:p>
          <a:p>
            <a:r>
              <a:rPr lang="en-US" sz="2000" dirty="0" err="1"/>
              <a:t>havaitsemaan</a:t>
            </a:r>
            <a:r>
              <a:rPr lang="en-US" sz="2000" dirty="0"/>
              <a:t> </a:t>
            </a:r>
            <a:r>
              <a:rPr lang="en-US" sz="2000" dirty="0" err="1"/>
              <a:t>tilanteet</a:t>
            </a:r>
            <a:r>
              <a:rPr lang="en-US" sz="2000" dirty="0"/>
              <a:t>, </a:t>
            </a:r>
            <a:r>
              <a:rPr lang="en-US" sz="2000" dirty="0" err="1"/>
              <a:t>joihin</a:t>
            </a:r>
            <a:r>
              <a:rPr lang="en-US" sz="2000" dirty="0"/>
              <a:t> </a:t>
            </a:r>
            <a:r>
              <a:rPr lang="en-US" sz="2000" dirty="0" err="1"/>
              <a:t>liittyy</a:t>
            </a:r>
            <a:r>
              <a:rPr lang="en-US" sz="2000" dirty="0"/>
              <a:t> </a:t>
            </a:r>
            <a:r>
              <a:rPr lang="en-US" sz="2000" dirty="0" err="1"/>
              <a:t>eettisiä</a:t>
            </a:r>
            <a:r>
              <a:rPr lang="en-US" sz="2000" dirty="0"/>
              <a:t> </a:t>
            </a:r>
            <a:r>
              <a:rPr lang="en-US" sz="2000" dirty="0" err="1"/>
              <a:t>kysymyksiä</a:t>
            </a:r>
            <a:endParaRPr lang="en-US" sz="2000" dirty="0"/>
          </a:p>
          <a:p>
            <a:r>
              <a:rPr lang="en-US" sz="2000" dirty="0" err="1"/>
              <a:t>pohtimaan</a:t>
            </a:r>
            <a:r>
              <a:rPr lang="en-US" sz="2000" dirty="0"/>
              <a:t> </a:t>
            </a:r>
            <a:r>
              <a:rPr lang="en-US" sz="2000" dirty="0" err="1"/>
              <a:t>ratkaisuja</a:t>
            </a:r>
            <a:r>
              <a:rPr lang="en-US" sz="2000" dirty="0"/>
              <a:t> ja </a:t>
            </a:r>
            <a:r>
              <a:rPr lang="en-US" sz="2000" dirty="0" err="1"/>
              <a:t>toimintatapoja</a:t>
            </a:r>
            <a:r>
              <a:rPr lang="en-US" sz="2000" dirty="0"/>
              <a:t> </a:t>
            </a:r>
            <a:r>
              <a:rPr lang="en-US" sz="2000" dirty="0" err="1"/>
              <a:t>eri</a:t>
            </a:r>
            <a:r>
              <a:rPr lang="en-US" sz="2000" dirty="0"/>
              <a:t> </a:t>
            </a:r>
            <a:r>
              <a:rPr lang="en-US" sz="2000" dirty="0" err="1"/>
              <a:t>osapuolten</a:t>
            </a:r>
            <a:r>
              <a:rPr lang="en-US" sz="2000" dirty="0"/>
              <a:t> </a:t>
            </a:r>
            <a:r>
              <a:rPr lang="en-US" sz="2000" dirty="0" err="1"/>
              <a:t>näkökulmasta</a:t>
            </a:r>
            <a:endParaRPr lang="en-US" sz="2000" dirty="0"/>
          </a:p>
          <a:p>
            <a:r>
              <a:rPr lang="en-US" sz="2000" dirty="0" err="1"/>
              <a:t>tunnistamaan</a:t>
            </a:r>
            <a:r>
              <a:rPr lang="en-US" sz="2000" dirty="0"/>
              <a:t> </a:t>
            </a:r>
            <a:r>
              <a:rPr lang="en-US" sz="2000" dirty="0" err="1"/>
              <a:t>säännöt</a:t>
            </a:r>
            <a:r>
              <a:rPr lang="en-US" sz="2000" dirty="0"/>
              <a:t>, </a:t>
            </a:r>
            <a:r>
              <a:rPr lang="en-US" sz="2000" dirty="0" err="1"/>
              <a:t>velvollisuudet</a:t>
            </a:r>
            <a:r>
              <a:rPr lang="en-US" sz="2000" dirty="0"/>
              <a:t> ja </a:t>
            </a:r>
            <a:r>
              <a:rPr lang="en-US" sz="2000" dirty="0" err="1"/>
              <a:t>tilanteet</a:t>
            </a:r>
            <a:r>
              <a:rPr lang="en-US" sz="2000" dirty="0"/>
              <a:t>, </a:t>
            </a:r>
            <a:r>
              <a:rPr lang="en-US" sz="2000" dirty="0" err="1"/>
              <a:t>joissa</a:t>
            </a:r>
            <a:r>
              <a:rPr lang="en-US" sz="2000" dirty="0"/>
              <a:t> </a:t>
            </a:r>
            <a:r>
              <a:rPr lang="en-US" sz="2000" dirty="0" err="1"/>
              <a:t>eettinen</a:t>
            </a:r>
            <a:r>
              <a:rPr lang="en-US" sz="2000" dirty="0"/>
              <a:t> </a:t>
            </a:r>
            <a:r>
              <a:rPr lang="en-US" sz="2000" dirty="0" err="1"/>
              <a:t>päätös</a:t>
            </a:r>
            <a:r>
              <a:rPr lang="en-US" sz="2000" dirty="0"/>
              <a:t> </a:t>
            </a:r>
            <a:r>
              <a:rPr lang="en-US" sz="2000" dirty="0" err="1"/>
              <a:t>tehdään.</a:t>
            </a:r>
            <a:endParaRPr lang="en-US" sz="2000" dirty="0"/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C23F1BF6-E738-3B33-5DF1-BA2DC9263083}"/>
              </a:ext>
            </a:extLst>
          </p:cNvPr>
          <p:cNvSpPr txBox="1"/>
          <p:nvPr/>
        </p:nvSpPr>
        <p:spPr>
          <a:xfrm>
            <a:off x="162561" y="3188804"/>
            <a:ext cx="3447414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/>
            <a:r>
              <a:rPr lang="en-US" sz="2400" b="1" dirty="0" err="1">
                <a:solidFill>
                  <a:schemeClr val="bg1"/>
                </a:solidFill>
              </a:rPr>
              <a:t>Etiikka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tutkii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hyvän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elämän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perusteita –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sitä</a:t>
            </a:r>
            <a:r>
              <a:rPr lang="en-US" sz="2400" b="1" dirty="0">
                <a:solidFill>
                  <a:schemeClr val="bg1"/>
                </a:solidFill>
              </a:rPr>
              <a:t>, </a:t>
            </a:r>
            <a:r>
              <a:rPr lang="en-US" sz="2400" b="1" dirty="0" err="1">
                <a:solidFill>
                  <a:schemeClr val="bg1"/>
                </a:solidFill>
              </a:rPr>
              <a:t>miten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ihmiset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pystyisivät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elämään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yhteiseloa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niin</a:t>
            </a:r>
            <a:r>
              <a:rPr lang="en-US" sz="2400" b="1" dirty="0">
                <a:solidFill>
                  <a:schemeClr val="bg1"/>
                </a:solidFill>
              </a:rPr>
              <a:t>, </a:t>
            </a:r>
            <a:r>
              <a:rPr lang="en-US" sz="2400" b="1" dirty="0" err="1">
                <a:solidFill>
                  <a:schemeClr val="bg1"/>
                </a:solidFill>
              </a:rPr>
              <a:t>että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kaikkien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edut</a:t>
            </a:r>
            <a:r>
              <a:rPr lang="en-US" sz="2400" b="1" dirty="0">
                <a:solidFill>
                  <a:schemeClr val="bg1"/>
                </a:solidFill>
              </a:rPr>
              <a:t> ja </a:t>
            </a:r>
            <a:r>
              <a:rPr lang="en-US" sz="2400" b="1" dirty="0" err="1">
                <a:solidFill>
                  <a:schemeClr val="bg1"/>
                </a:solidFill>
              </a:rPr>
              <a:t>oikeudet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toteutuisivat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mahdollisimman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hyvin</a:t>
            </a:r>
            <a:r>
              <a:rPr lang="en-US" sz="2400" b="1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9" name="Kuva 8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BB2459A7-8583-9732-94A0-9B078E51E8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5147" y="185842"/>
            <a:ext cx="1892024" cy="428937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8CD495AB-BDB3-B628-BCF5-6A2E95237C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14100" y="6275171"/>
            <a:ext cx="1543839" cy="396987"/>
          </a:xfrm>
          <a:prstGeom prst="rect">
            <a:avLst/>
          </a:prstGeom>
        </p:spPr>
      </p:pic>
      <p:sp>
        <p:nvSpPr>
          <p:cNvPr id="14" name="Tekstiruutu 13">
            <a:extLst>
              <a:ext uri="{FF2B5EF4-FFF2-40B4-BE49-F238E27FC236}">
                <a16:creationId xmlns:a16="http://schemas.microsoft.com/office/drawing/2014/main" id="{8D4C9913-61FC-5E5B-3BC2-120FF387D7EC}"/>
              </a:ext>
            </a:extLst>
          </p:cNvPr>
          <p:cNvSpPr txBox="1"/>
          <p:nvPr/>
        </p:nvSpPr>
        <p:spPr>
          <a:xfrm>
            <a:off x="2808871" y="6420976"/>
            <a:ext cx="28003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400" dirty="0">
                <a:solidFill>
                  <a:schemeClr val="bg1"/>
                </a:solidFill>
              </a:rPr>
              <a:t>Kuva: Unsplash.com </a:t>
            </a:r>
            <a:r>
              <a:rPr lang="fi-FI" sz="1400" dirty="0" err="1">
                <a:solidFill>
                  <a:schemeClr val="bg1"/>
                </a:solidFill>
              </a:rPr>
              <a:t>kevin</a:t>
            </a:r>
            <a:r>
              <a:rPr lang="fi-FI" sz="1400" dirty="0">
                <a:solidFill>
                  <a:schemeClr val="bg1"/>
                </a:solidFill>
              </a:rPr>
              <a:t> </a:t>
            </a:r>
            <a:r>
              <a:rPr lang="fi-FI" sz="1400" dirty="0" err="1">
                <a:solidFill>
                  <a:schemeClr val="bg1"/>
                </a:solidFill>
              </a:rPr>
              <a:t>turcios</a:t>
            </a:r>
            <a:endParaRPr lang="fi-FI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64676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BE29BD8-1127-558A-101B-ED35E2A941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41495"/>
            <a:ext cx="12087228" cy="662470"/>
          </a:xfrm>
        </p:spPr>
        <p:txBody>
          <a:bodyPr>
            <a:normAutofit/>
          </a:bodyPr>
          <a:lstStyle/>
          <a:p>
            <a:pPr algn="ctr"/>
            <a:r>
              <a:rPr lang="fi-FI" sz="4000" b="1" dirty="0">
                <a:solidFill>
                  <a:srgbClr val="FF9900"/>
                </a:solidFill>
              </a:rPr>
              <a:t>Etiikan teoriat auttavat eettistä pohdintaa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60D5BDD1-BF02-469C-9343-01FFE5FC4D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04294"/>
            <a:ext cx="12192000" cy="3115009"/>
          </a:xfrm>
          <a:prstGeom prst="rect">
            <a:avLst/>
          </a:prstGeom>
        </p:spPr>
      </p:pic>
      <p:sp>
        <p:nvSpPr>
          <p:cNvPr id="5" name="Tekstiruutu 4">
            <a:extLst>
              <a:ext uri="{FF2B5EF4-FFF2-40B4-BE49-F238E27FC236}">
                <a16:creationId xmlns:a16="http://schemas.microsoft.com/office/drawing/2014/main" id="{470D6535-198E-DAC6-FB71-2C9875313684}"/>
              </a:ext>
            </a:extLst>
          </p:cNvPr>
          <p:cNvSpPr txBox="1"/>
          <p:nvPr/>
        </p:nvSpPr>
        <p:spPr>
          <a:xfrm>
            <a:off x="2138362" y="1303965"/>
            <a:ext cx="79152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400" b="1" dirty="0"/>
              <a:t>Normatiivinen etiikka on etiikan osa-alue, joka tutkii 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fi-FI" sz="2400" dirty="0"/>
              <a:t>mikä on oikein ja mikä väärin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fi-FI" sz="2400" dirty="0"/>
              <a:t>mitä sääntöjä ihmisen pitäisi noudattaa toimiakseen oikein</a:t>
            </a:r>
          </a:p>
        </p:txBody>
      </p:sp>
      <p:pic>
        <p:nvPicPr>
          <p:cNvPr id="6" name="Kuva 5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B58C2DE4-0CD3-374C-0FEA-2D63410DB5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5147" y="185842"/>
            <a:ext cx="1892024" cy="428937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FC307528-9692-D217-D9FE-7A91080DCA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14100" y="6275171"/>
            <a:ext cx="1543839" cy="396987"/>
          </a:xfrm>
          <a:prstGeom prst="rect">
            <a:avLst/>
          </a:prstGeom>
        </p:spPr>
      </p:pic>
      <p:sp>
        <p:nvSpPr>
          <p:cNvPr id="8" name="Tekstiruutu 7">
            <a:extLst>
              <a:ext uri="{FF2B5EF4-FFF2-40B4-BE49-F238E27FC236}">
                <a16:creationId xmlns:a16="http://schemas.microsoft.com/office/drawing/2014/main" id="{D7F1B10E-A54B-C031-2C7F-399BA9E2C928}"/>
              </a:ext>
            </a:extLst>
          </p:cNvPr>
          <p:cNvSpPr txBox="1"/>
          <p:nvPr/>
        </p:nvSpPr>
        <p:spPr>
          <a:xfrm>
            <a:off x="114300" y="5618712"/>
            <a:ext cx="119729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2400" dirty="0"/>
              <a:t>Kolme tunnetuinta eettistä teoriaa ovat hyve-etiikka, seurausetiikka ja velvollisuusetiikka.</a:t>
            </a:r>
          </a:p>
        </p:txBody>
      </p:sp>
    </p:spTree>
    <p:extLst>
      <p:ext uri="{BB962C8B-B14F-4D97-AF65-F5344CB8AC3E}">
        <p14:creationId xmlns:p14="http://schemas.microsoft.com/office/powerpoint/2010/main" val="30441977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83B5FCB-8120-BF12-9428-BA0B76CA3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47725"/>
          </a:xfrm>
        </p:spPr>
        <p:txBody>
          <a:bodyPr>
            <a:normAutofit/>
          </a:bodyPr>
          <a:lstStyle/>
          <a:p>
            <a:pPr algn="ctr"/>
            <a:r>
              <a:rPr lang="fi-FI" sz="4000" b="1" dirty="0">
                <a:solidFill>
                  <a:srgbClr val="FF6600"/>
                </a:solidFill>
              </a:rPr>
              <a:t>Eettisen analysoinnin näkökulmia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4D59CD12-EC2D-E70D-F0C9-9568572529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561" y="1117600"/>
            <a:ext cx="4381159" cy="4883569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0A2F899D-9167-11EC-9B53-CE0AE2C517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5600" y="1117600"/>
            <a:ext cx="4035720" cy="3777068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8C6FCADA-9DE0-2677-063A-94C72E1AC1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0721" y="5740400"/>
            <a:ext cx="6421119" cy="1117600"/>
          </a:xfrm>
          <a:prstGeom prst="rect">
            <a:avLst/>
          </a:prstGeom>
        </p:spPr>
      </p:pic>
      <p:pic>
        <p:nvPicPr>
          <p:cNvPr id="10" name="Kuva 9" descr="Kuva, joka sisältää kohteen henkilö, sisä&#10;&#10;Kuvaus luotu automaattisesti">
            <a:extLst>
              <a:ext uri="{FF2B5EF4-FFF2-40B4-BE49-F238E27FC236}">
                <a16:creationId xmlns:a16="http://schemas.microsoft.com/office/drawing/2014/main" id="{BE3E6E71-DA7F-0C68-02F8-FF6C8E3BB3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75039" y="1117600"/>
            <a:ext cx="2970242" cy="4521200"/>
          </a:xfrm>
          <a:prstGeom prst="rect">
            <a:avLst/>
          </a:prstGeom>
        </p:spPr>
      </p:pic>
      <p:pic>
        <p:nvPicPr>
          <p:cNvPr id="11" name="Kuva 10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E9E5A97B-630B-C26A-AACF-99AD80977BD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5147" y="185842"/>
            <a:ext cx="1892024" cy="428937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A7D97751-71BA-637B-7298-80D8E9199B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87740" y="6191251"/>
            <a:ext cx="1870199" cy="480908"/>
          </a:xfrm>
          <a:prstGeom prst="rect">
            <a:avLst/>
          </a:prstGeom>
        </p:spPr>
      </p:pic>
      <p:sp>
        <p:nvSpPr>
          <p:cNvPr id="14" name="Tekstiruutu 13">
            <a:extLst>
              <a:ext uri="{FF2B5EF4-FFF2-40B4-BE49-F238E27FC236}">
                <a16:creationId xmlns:a16="http://schemas.microsoft.com/office/drawing/2014/main" id="{6445C04D-A7BE-5A18-FEDF-BBDEB9B7614E}"/>
              </a:ext>
            </a:extLst>
          </p:cNvPr>
          <p:cNvSpPr txBox="1"/>
          <p:nvPr/>
        </p:nvSpPr>
        <p:spPr>
          <a:xfrm>
            <a:off x="4875039" y="1152734"/>
            <a:ext cx="297024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1400" dirty="0"/>
              <a:t>Kuva: Unspash.com </a:t>
            </a:r>
            <a:r>
              <a:rPr lang="fi-FI" sz="1400" dirty="0" err="1"/>
              <a:t>sean</a:t>
            </a:r>
            <a:r>
              <a:rPr lang="fi-FI" sz="1400" dirty="0"/>
              <a:t> </a:t>
            </a:r>
            <a:r>
              <a:rPr lang="fi-FI" sz="1400" dirty="0" err="1"/>
              <a:t>kong</a:t>
            </a:r>
            <a:endParaRPr lang="fi-FI" sz="1400" dirty="0"/>
          </a:p>
        </p:txBody>
      </p:sp>
    </p:spTree>
    <p:extLst>
      <p:ext uri="{BB962C8B-B14F-4D97-AF65-F5344CB8AC3E}">
        <p14:creationId xmlns:p14="http://schemas.microsoft.com/office/powerpoint/2010/main" val="41674735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Sisällön paikkamerkki 5" descr="Kuva, joka sisältää kohteen teksti, henkilö, elektroniikka, tietokone&#10;&#10;Kuvaus luotu automaattisesti">
            <a:extLst>
              <a:ext uri="{FF2B5EF4-FFF2-40B4-BE49-F238E27FC236}">
                <a16:creationId xmlns:a16="http://schemas.microsoft.com/office/drawing/2014/main" id="{9D310F4B-2EE2-10B7-4F85-84CC6A97555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73" r="-1" b="7160"/>
          <a:stretch/>
        </p:blipFill>
        <p:spPr>
          <a:xfrm>
            <a:off x="12828" y="10"/>
            <a:ext cx="9669642" cy="685799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E90DAAF1-E00F-8C9B-597A-E8F4D4824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0075" y="914400"/>
            <a:ext cx="4702044" cy="1270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b="1" dirty="0" err="1"/>
              <a:t>Elämän</a:t>
            </a:r>
            <a:r>
              <a:rPr lang="en-US" sz="3600" b="1" dirty="0"/>
              <a:t> </a:t>
            </a:r>
            <a:r>
              <a:rPr lang="en-US" sz="3600" b="1" dirty="0" err="1"/>
              <a:t>alkuun</a:t>
            </a:r>
            <a:r>
              <a:rPr lang="en-US" sz="3600" b="1" dirty="0"/>
              <a:t> </a:t>
            </a:r>
            <a:r>
              <a:rPr lang="en-US" sz="3600" b="1" dirty="0" err="1"/>
              <a:t>liittyviä</a:t>
            </a:r>
            <a:r>
              <a:rPr lang="en-US" sz="3600" b="1" dirty="0"/>
              <a:t> </a:t>
            </a:r>
            <a:r>
              <a:rPr lang="en-US" sz="3600" b="1" dirty="0" err="1"/>
              <a:t>eettisiä</a:t>
            </a:r>
            <a:r>
              <a:rPr lang="en-US" sz="3600" b="1" dirty="0"/>
              <a:t> </a:t>
            </a:r>
            <a:r>
              <a:rPr lang="en-US" sz="3600" b="1" dirty="0" err="1"/>
              <a:t>tilanteita</a:t>
            </a:r>
            <a:endParaRPr lang="en-US" sz="3600" b="1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5F1F4E8-D63A-C3C5-FF0A-A35D1BE9A8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183120" y="2184399"/>
            <a:ext cx="4774819" cy="4487759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 dirty="0" err="1"/>
              <a:t>Raskauden</a:t>
            </a:r>
            <a:r>
              <a:rPr lang="en-US" sz="2400" dirty="0"/>
              <a:t> </a:t>
            </a:r>
            <a:r>
              <a:rPr lang="en-US" sz="2400" dirty="0" err="1"/>
              <a:t>keskeyttäminen</a:t>
            </a:r>
            <a:endParaRPr lang="en-US" sz="2400" dirty="0"/>
          </a:p>
          <a:p>
            <a:r>
              <a:rPr lang="en-US" sz="2400" dirty="0" err="1"/>
              <a:t>Hedelmöityshoidot</a:t>
            </a:r>
            <a:endParaRPr lang="en-US" sz="2400" dirty="0"/>
          </a:p>
          <a:p>
            <a:r>
              <a:rPr lang="en-US" sz="2400" dirty="0" err="1"/>
              <a:t>Alkiodiagnostiikka</a:t>
            </a:r>
            <a:endParaRPr lang="en-US" sz="2400" dirty="0"/>
          </a:p>
          <a:p>
            <a:pPr lvl="1"/>
            <a:r>
              <a:rPr lang="en-US" sz="2000" dirty="0" err="1"/>
              <a:t>Hedelmöityshoidolla</a:t>
            </a:r>
            <a:r>
              <a:rPr lang="en-US" sz="2000" dirty="0"/>
              <a:t> </a:t>
            </a:r>
            <a:r>
              <a:rPr lang="en-US" sz="2000" dirty="0" err="1"/>
              <a:t>aikaansaadun</a:t>
            </a:r>
            <a:r>
              <a:rPr lang="en-US" sz="2000" dirty="0"/>
              <a:t> </a:t>
            </a:r>
            <a:r>
              <a:rPr lang="en-US" sz="2000" dirty="0" err="1"/>
              <a:t>alkion</a:t>
            </a:r>
            <a:r>
              <a:rPr lang="en-US" sz="2000" dirty="0"/>
              <a:t> </a:t>
            </a:r>
            <a:r>
              <a:rPr lang="en-US" sz="2000" dirty="0" err="1"/>
              <a:t>tutkiminen</a:t>
            </a:r>
            <a:r>
              <a:rPr lang="en-US" sz="2000" dirty="0"/>
              <a:t> </a:t>
            </a:r>
            <a:r>
              <a:rPr lang="en-US" sz="2000" dirty="0" err="1"/>
              <a:t>sen</a:t>
            </a:r>
            <a:r>
              <a:rPr lang="en-US" sz="2000" dirty="0"/>
              <a:t> </a:t>
            </a:r>
            <a:r>
              <a:rPr lang="en-US" sz="2000" dirty="0" err="1"/>
              <a:t>selvittämiseksi</a:t>
            </a:r>
            <a:r>
              <a:rPr lang="en-US" sz="2000" dirty="0"/>
              <a:t>, </a:t>
            </a:r>
            <a:r>
              <a:rPr lang="en-US" sz="2000" dirty="0" err="1"/>
              <a:t>onko</a:t>
            </a:r>
            <a:r>
              <a:rPr lang="en-US" sz="2000" dirty="0"/>
              <a:t> </a:t>
            </a:r>
            <a:r>
              <a:rPr lang="en-US" sz="2000" dirty="0" err="1"/>
              <a:t>alkiolla</a:t>
            </a:r>
            <a:r>
              <a:rPr lang="en-US" sz="2000" dirty="0"/>
              <a:t> </a:t>
            </a:r>
            <a:r>
              <a:rPr lang="en-US" sz="2000" dirty="0" err="1"/>
              <a:t>jokin</a:t>
            </a:r>
            <a:r>
              <a:rPr lang="en-US" sz="2000" dirty="0"/>
              <a:t> </a:t>
            </a:r>
            <a:r>
              <a:rPr lang="en-US" sz="2000" dirty="0" err="1"/>
              <a:t>vakava</a:t>
            </a:r>
            <a:r>
              <a:rPr lang="en-US" sz="2000" dirty="0"/>
              <a:t> </a:t>
            </a:r>
            <a:r>
              <a:rPr lang="en-US" sz="2000" dirty="0" err="1"/>
              <a:t>periytyvä</a:t>
            </a:r>
            <a:r>
              <a:rPr lang="en-US" sz="2000" dirty="0"/>
              <a:t> </a:t>
            </a:r>
            <a:r>
              <a:rPr lang="en-US" sz="2000" dirty="0" err="1"/>
              <a:t>sairaus</a:t>
            </a:r>
            <a:r>
              <a:rPr lang="en-US" sz="2000" dirty="0"/>
              <a:t>.</a:t>
            </a:r>
          </a:p>
          <a:p>
            <a:r>
              <a:rPr lang="en-US" sz="2400" dirty="0" err="1"/>
              <a:t>Sikiödiagnostiikka</a:t>
            </a:r>
            <a:endParaRPr lang="en-US" sz="2400" dirty="0"/>
          </a:p>
          <a:p>
            <a:pPr lvl="1"/>
            <a:r>
              <a:rPr lang="en-US" sz="2000" dirty="0" err="1"/>
              <a:t>Periytyvien</a:t>
            </a:r>
            <a:r>
              <a:rPr lang="en-US" sz="2000" dirty="0"/>
              <a:t> </a:t>
            </a:r>
            <a:r>
              <a:rPr lang="en-US" sz="2000" dirty="0" err="1"/>
              <a:t>sairauksien</a:t>
            </a:r>
            <a:r>
              <a:rPr lang="en-US" sz="2000" dirty="0"/>
              <a:t> ja </a:t>
            </a:r>
            <a:r>
              <a:rPr lang="en-US" sz="2000" dirty="0" err="1"/>
              <a:t>synnynnäisten</a:t>
            </a:r>
            <a:r>
              <a:rPr lang="en-US" sz="2000" dirty="0"/>
              <a:t> </a:t>
            </a:r>
            <a:r>
              <a:rPr lang="en-US" sz="2000" dirty="0" err="1"/>
              <a:t>kehityshäiriöiden</a:t>
            </a:r>
            <a:r>
              <a:rPr lang="en-US" sz="2000" dirty="0"/>
              <a:t> </a:t>
            </a:r>
            <a:r>
              <a:rPr lang="en-US" sz="2000" dirty="0" err="1"/>
              <a:t>selvittäminen</a:t>
            </a:r>
            <a:r>
              <a:rPr lang="en-US" sz="2000" dirty="0"/>
              <a:t> </a:t>
            </a:r>
            <a:r>
              <a:rPr lang="en-US" sz="2000" dirty="0" err="1"/>
              <a:t>tutkimalla</a:t>
            </a:r>
            <a:r>
              <a:rPr lang="en-US" sz="2000" dirty="0"/>
              <a:t> </a:t>
            </a:r>
            <a:r>
              <a:rPr lang="en-US" sz="2000" dirty="0" err="1"/>
              <a:t>sikiöitä</a:t>
            </a:r>
            <a:r>
              <a:rPr lang="en-US" sz="2000" dirty="0"/>
              <a:t>.</a:t>
            </a:r>
          </a:p>
          <a:p>
            <a:pPr marL="457200" lvl="1" indent="0">
              <a:buNone/>
            </a:pPr>
            <a:endParaRPr lang="en-US" sz="2000" dirty="0"/>
          </a:p>
        </p:txBody>
      </p:sp>
      <p:pic>
        <p:nvPicPr>
          <p:cNvPr id="7" name="Kuva 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0E933466-140F-2960-568E-31A2D9466A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5147" y="185842"/>
            <a:ext cx="1892024" cy="428937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82A08328-2B6F-F580-70F0-A0CEEBE41B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87740" y="6191251"/>
            <a:ext cx="1870199" cy="480908"/>
          </a:xfrm>
          <a:prstGeom prst="rect">
            <a:avLst/>
          </a:prstGeom>
        </p:spPr>
      </p:pic>
      <p:sp>
        <p:nvSpPr>
          <p:cNvPr id="10" name="Tekstiruutu 9">
            <a:extLst>
              <a:ext uri="{FF2B5EF4-FFF2-40B4-BE49-F238E27FC236}">
                <a16:creationId xmlns:a16="http://schemas.microsoft.com/office/drawing/2014/main" id="{6BAEEBAF-48F5-8915-8CE7-71604414D2FF}"/>
              </a:ext>
            </a:extLst>
          </p:cNvPr>
          <p:cNvSpPr txBox="1"/>
          <p:nvPr/>
        </p:nvSpPr>
        <p:spPr>
          <a:xfrm rot="16200000">
            <a:off x="-1769761" y="2250243"/>
            <a:ext cx="400764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1400" dirty="0">
                <a:solidFill>
                  <a:schemeClr val="bg1"/>
                </a:solidFill>
              </a:rPr>
              <a:t>Kuva: Unsplash.com </a:t>
            </a:r>
            <a:r>
              <a:rPr lang="fi-FI" sz="1400" dirty="0" err="1">
                <a:solidFill>
                  <a:schemeClr val="bg1"/>
                </a:solidFill>
              </a:rPr>
              <a:t>kelly</a:t>
            </a:r>
            <a:r>
              <a:rPr lang="fi-FI" sz="1400" dirty="0">
                <a:solidFill>
                  <a:schemeClr val="bg1"/>
                </a:solidFill>
              </a:rPr>
              <a:t> </a:t>
            </a:r>
            <a:r>
              <a:rPr lang="fi-FI" sz="1400" dirty="0" err="1">
                <a:solidFill>
                  <a:schemeClr val="bg1"/>
                </a:solidFill>
              </a:rPr>
              <a:t>sikkema</a:t>
            </a:r>
            <a:endParaRPr lang="fi-FI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61124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Kuva 13">
            <a:extLst>
              <a:ext uri="{FF2B5EF4-FFF2-40B4-BE49-F238E27FC236}">
                <a16:creationId xmlns:a16="http://schemas.microsoft.com/office/drawing/2014/main" id="{8B4E1620-BCEE-F6FC-0ED6-A7BE0F1FF7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7740" y="6191251"/>
            <a:ext cx="1870199" cy="480908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B71450A3-BE24-7B7B-0D71-6384BBC72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429" y="92269"/>
            <a:ext cx="7976871" cy="641156"/>
          </a:xfrm>
        </p:spPr>
        <p:txBody>
          <a:bodyPr>
            <a:normAutofit/>
          </a:bodyPr>
          <a:lstStyle/>
          <a:p>
            <a:r>
              <a:rPr lang="fi-FI" sz="3200" b="1" dirty="0"/>
              <a:t>Raskaudenkeskeytykset jakavat mielipiteitä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04CD52C4-4F70-A49E-3DB0-A51F8C97F315}"/>
              </a:ext>
            </a:extLst>
          </p:cNvPr>
          <p:cNvSpPr txBox="1"/>
          <p:nvPr/>
        </p:nvSpPr>
        <p:spPr>
          <a:xfrm>
            <a:off x="138189" y="783193"/>
            <a:ext cx="528153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2000" dirty="0">
                <a:latin typeface="Arial" panose="020B0604020202020204" pitchFamily="34" charset="0"/>
              </a:rPr>
              <a:t>S</a:t>
            </a:r>
            <a:r>
              <a:rPr lang="fi-FI" sz="2000" b="0" i="0" dirty="0">
                <a:effectLst/>
                <a:latin typeface="Arial" panose="020B0604020202020204" pitchFamily="34" charset="0"/>
              </a:rPr>
              <a:t>iihen, </a:t>
            </a:r>
            <a:r>
              <a:rPr lang="fi-FI" sz="2000" b="1" i="0" dirty="0">
                <a:effectLst/>
                <a:latin typeface="Arial" panose="020B0604020202020204" pitchFamily="34" charset="0"/>
              </a:rPr>
              <a:t>milloin sikiöstä tulee ihminen</a:t>
            </a:r>
            <a:r>
              <a:rPr lang="fi-FI" sz="2000" b="0" i="0" dirty="0">
                <a:effectLst/>
                <a:latin typeface="Arial" panose="020B0604020202020204" pitchFamily="34" charset="0"/>
              </a:rPr>
              <a:t>, ei ole olemassa yksiselitteistä biologista, filosofista, juridista tai eettistä vastausta. </a:t>
            </a:r>
            <a:endParaRPr lang="fi-FI" sz="2000" dirty="0"/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35D9620A-503B-1D70-AE4E-F0C8DEBF37FB}"/>
              </a:ext>
            </a:extLst>
          </p:cNvPr>
          <p:cNvSpPr txBox="1"/>
          <p:nvPr/>
        </p:nvSpPr>
        <p:spPr>
          <a:xfrm>
            <a:off x="5791441" y="783192"/>
            <a:ext cx="626237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2000" dirty="0">
                <a:effectLst/>
                <a:latin typeface="Arial" panose="020B0604020202020204" pitchFamily="34" charset="0"/>
              </a:rPr>
              <a:t>Abortin sallivien maiden lainsäädännössä sikiön ihmisarvon katsotaan kasvavan raskauden etenemisen myötä.  </a:t>
            </a: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E2D85A3C-F556-2329-6B99-FD599CC8D934}"/>
              </a:ext>
            </a:extLst>
          </p:cNvPr>
          <p:cNvSpPr txBox="1"/>
          <p:nvPr/>
        </p:nvSpPr>
        <p:spPr>
          <a:xfrm>
            <a:off x="154828" y="3167010"/>
            <a:ext cx="526489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2000" b="0" i="0" dirty="0">
                <a:effectLst/>
                <a:latin typeface="Arial" panose="020B0604020202020204" pitchFamily="34" charset="0"/>
              </a:rPr>
              <a:t>Rajan määrittely liittyy keskeisesti aborttiin ja kysymykseen siitä, milloin yhteiskunnan tulee suojella sikiötä ja pitää sen vahingoittamista rangaistavana. </a:t>
            </a:r>
            <a:endParaRPr lang="fi-FI" sz="2000" dirty="0"/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A6A4A8B8-87EE-9015-DD15-43E6F1269E4D}"/>
              </a:ext>
            </a:extLst>
          </p:cNvPr>
          <p:cNvSpPr txBox="1"/>
          <p:nvPr/>
        </p:nvSpPr>
        <p:spPr>
          <a:xfrm>
            <a:off x="5791441" y="1848622"/>
            <a:ext cx="6262370" cy="4647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fi-FI" sz="2000" b="1" dirty="0">
                <a:latin typeface="Arial" panose="020B0604020202020204" pitchFamily="34" charset="0"/>
                <a:cs typeface="Arial" panose="020B0604020202020204" pitchFamily="34" charset="0"/>
              </a:rPr>
              <a:t>Suomen l</a:t>
            </a:r>
            <a:r>
              <a:rPr lang="fi-FI" sz="20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ain </a:t>
            </a:r>
            <a:r>
              <a:rPr lang="fi-FI" sz="20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mukaan raskaus voidaan naisen pyynnöstä keskeyttää ennen </a:t>
            </a:r>
            <a:r>
              <a:rPr lang="fi-FI" sz="20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12. raskausviikkoa</a:t>
            </a:r>
            <a:r>
              <a:rPr lang="fi-FI" sz="20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jos</a:t>
            </a:r>
          </a:p>
          <a:p>
            <a:pPr algn="l" rtl="0" fontAlgn="base"/>
            <a:r>
              <a:rPr lang="fi-FI" sz="8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fi-FI" sz="20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lapsen synnyttäminen ja hoito olisivat kohtuuton rasitus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fi-FI" sz="20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lapsi on saanut alkunsa raiskauksesta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fi-FI" sz="20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äiti on yli 40-vuotias tai alle 17-vuotias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fi-FI" sz="20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naisella on jo neljä lasta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fi-FI" sz="20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sikiön epäillään olevan vammainen. </a:t>
            </a:r>
          </a:p>
          <a:p>
            <a:pPr algn="l" rtl="0" fontAlgn="base"/>
            <a:endParaRPr lang="fi-FI" sz="80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r>
              <a:rPr lang="fi-FI" sz="20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Myöhempi raskaudenkeskeytys on mahdollista vain Valviran luvalla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  <a:t> ennen </a:t>
            </a:r>
            <a:r>
              <a:rPr lang="fi-FI" sz="2000" b="1" dirty="0">
                <a:latin typeface="Arial" panose="020B0604020202020204" pitchFamily="34" charset="0"/>
                <a:cs typeface="Arial" panose="020B0604020202020204" pitchFamily="34" charset="0"/>
              </a:rPr>
              <a:t>20. raskausviikkoa </a:t>
            </a:r>
            <a: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  <a:t>(syynä esim. äidin nuori ikä)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fi-FI" sz="20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viimeinen takaraja on </a:t>
            </a:r>
            <a:r>
              <a:rPr lang="fi-FI" sz="2000" b="1" dirty="0">
                <a:latin typeface="Arial" panose="020B0604020202020204" pitchFamily="34" charset="0"/>
                <a:cs typeface="Arial" panose="020B0604020202020204" pitchFamily="34" charset="0"/>
              </a:rPr>
              <a:t>24. raskausviikko </a:t>
            </a:r>
            <a: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  <a:t>(vakava sikiöpoikkeavuus)</a:t>
            </a:r>
            <a:endParaRPr lang="fi-FI" sz="200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F1295306-1757-A476-EE55-C3194FE123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616590"/>
            <a:ext cx="5419725" cy="2241410"/>
          </a:xfrm>
          <a:prstGeom prst="rect">
            <a:avLst/>
          </a:prstGeom>
        </p:spPr>
      </p:pic>
      <p:pic>
        <p:nvPicPr>
          <p:cNvPr id="13" name="Kuva 12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453CF2F0-DF2F-915D-7049-95593AB638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5147" y="185842"/>
            <a:ext cx="1892024" cy="428937"/>
          </a:xfrm>
          <a:prstGeom prst="rect">
            <a:avLst/>
          </a:prstGeom>
        </p:spPr>
      </p:pic>
      <p:sp>
        <p:nvSpPr>
          <p:cNvPr id="16" name="Tekstiruutu 15">
            <a:extLst>
              <a:ext uri="{FF2B5EF4-FFF2-40B4-BE49-F238E27FC236}">
                <a16:creationId xmlns:a16="http://schemas.microsoft.com/office/drawing/2014/main" id="{0665DE9B-B029-727E-9788-DD7BF0999546}"/>
              </a:ext>
            </a:extLst>
          </p:cNvPr>
          <p:cNvSpPr txBox="1"/>
          <p:nvPr/>
        </p:nvSpPr>
        <p:spPr>
          <a:xfrm>
            <a:off x="22539" y="6543674"/>
            <a:ext cx="5139771" cy="314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1400" dirty="0"/>
              <a:t>Kuva: Unsplash.com Jonathan </a:t>
            </a:r>
            <a:r>
              <a:rPr lang="fi-FI" sz="1400" dirty="0" err="1"/>
              <a:t>Borba</a:t>
            </a:r>
            <a:endParaRPr lang="fi-FI" sz="1400" dirty="0"/>
          </a:p>
        </p:txBody>
      </p:sp>
      <p:sp>
        <p:nvSpPr>
          <p:cNvPr id="18" name="Tekstiruutu 17">
            <a:extLst>
              <a:ext uri="{FF2B5EF4-FFF2-40B4-BE49-F238E27FC236}">
                <a16:creationId xmlns:a16="http://schemas.microsoft.com/office/drawing/2014/main" id="{E6DF7DFA-0819-FF25-5A24-C3F48DB23623}"/>
              </a:ext>
            </a:extLst>
          </p:cNvPr>
          <p:cNvSpPr txBox="1"/>
          <p:nvPr/>
        </p:nvSpPr>
        <p:spPr>
          <a:xfrm>
            <a:off x="138188" y="1979106"/>
            <a:ext cx="528153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fi-FI" sz="2000" b="0" i="0" dirty="0">
                <a:effectLst/>
                <a:latin typeface="Arial" panose="020B0604020202020204" pitchFamily="34" charset="0"/>
              </a:rPr>
              <a:t>Lääketieteellisesti rajana voidaan pitää viimeistään sitä ajankohtaa, jolloin sikiö on </a:t>
            </a:r>
            <a:r>
              <a:rPr lang="fi-FI" sz="2000" b="1" i="0" dirty="0">
                <a:effectLst/>
                <a:latin typeface="Arial" panose="020B0604020202020204" pitchFamily="34" charset="0"/>
              </a:rPr>
              <a:t>elinkykyinen kohdun ulkopuolella</a:t>
            </a:r>
            <a:r>
              <a:rPr lang="fi-FI" sz="2000" b="0" i="0" dirty="0">
                <a:effectLst/>
                <a:latin typeface="Arial" panose="020B0604020202020204" pitchFamily="34" charset="0"/>
              </a:rPr>
              <a:t>. </a:t>
            </a:r>
            <a:endParaRPr lang="fi-FI" sz="2000" b="0" i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0329850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>
            <a:extLst>
              <a:ext uri="{FF2B5EF4-FFF2-40B4-BE49-F238E27FC236}">
                <a16:creationId xmlns:a16="http://schemas.microsoft.com/office/drawing/2014/main" id="{A7FC7C65-4920-DD60-D764-035F8431B1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56059" y="6377092"/>
            <a:ext cx="1870199" cy="480908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1F9D9E20-20F6-44A7-B8BF-DA5E5A2E7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185840"/>
            <a:ext cx="10515600" cy="467452"/>
          </a:xfrm>
        </p:spPr>
        <p:txBody>
          <a:bodyPr>
            <a:normAutofit fontScale="90000"/>
          </a:bodyPr>
          <a:lstStyle/>
          <a:p>
            <a:r>
              <a:rPr lang="fi-FI" sz="3600" b="1" dirty="0"/>
              <a:t>Syntymättömän oikeuksista tulee huolehtia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72C7233E-E8BA-8084-E229-250E7754DFB8}"/>
              </a:ext>
            </a:extLst>
          </p:cNvPr>
          <p:cNvSpPr txBox="1"/>
          <p:nvPr/>
        </p:nvSpPr>
        <p:spPr>
          <a:xfrm>
            <a:off x="481965" y="916437"/>
            <a:ext cx="486537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i-FI" sz="2000" b="1" dirty="0">
                <a:cs typeface="Arial" panose="020B0604020202020204" pitchFamily="34" charset="0"/>
              </a:rPr>
              <a:t>Ei-toivottujen raskauksien ehkäiseminen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>
                <a:cs typeface="Arial" panose="020B0604020202020204" pitchFamily="34" charset="0"/>
              </a:rPr>
              <a:t>Perhesuunnittelu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>
                <a:cs typeface="Arial" panose="020B0604020202020204" pitchFamily="34" charset="0"/>
              </a:rPr>
              <a:t>Seksuaaliterveyden edistäminen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>
                <a:cs typeface="Arial" panose="020B0604020202020204" pitchFamily="34" charset="0"/>
              </a:rPr>
              <a:t>Nuorten seksuaalikasvatus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>
                <a:cs typeface="Arial" panose="020B0604020202020204" pitchFamily="34" charset="0"/>
              </a:rPr>
              <a:t>Maksuton ehkäisy</a:t>
            </a:r>
            <a:endParaRPr lang="fi-FI" sz="2000" dirty="0"/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E8E8A7BA-6328-C2F2-AE02-0FE910FEBE36}"/>
              </a:ext>
            </a:extLst>
          </p:cNvPr>
          <p:cNvSpPr txBox="1"/>
          <p:nvPr/>
        </p:nvSpPr>
        <p:spPr>
          <a:xfrm>
            <a:off x="5543550" y="4163186"/>
            <a:ext cx="626237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 rtl="0" fontAlgn="base">
              <a:buNone/>
            </a:pPr>
            <a:r>
              <a:rPr lang="fi-FI" sz="2000" b="1" i="0" dirty="0">
                <a:effectLst/>
              </a:rPr>
              <a:t>Lääkäreillä on velvollisuus edistää syntymättömän hyvää</a:t>
            </a:r>
            <a:r>
              <a:rPr lang="fi-FI" sz="2000" b="0" i="0" dirty="0">
                <a:effectLst/>
              </a:rPr>
              <a:t> </a:t>
            </a:r>
          </a:p>
          <a:p>
            <a:pPr marL="342900" indent="-342900" algn="l" rtl="0" fontAlgn="base">
              <a:buFont typeface="Arial" panose="020B0604020202020204" pitchFamily="34" charset="0"/>
              <a:buChar char="•"/>
            </a:pPr>
            <a:r>
              <a:rPr lang="fi-FI" sz="2000" b="0" i="0" dirty="0">
                <a:effectLst/>
              </a:rPr>
              <a:t>sikiön oikeutta elämään</a:t>
            </a:r>
            <a:endParaRPr lang="fi-FI" sz="2000" dirty="0"/>
          </a:p>
          <a:p>
            <a:pPr marL="342900" indent="-342900" algn="l" rtl="0" fontAlgn="base">
              <a:buFont typeface="Arial" panose="020B0604020202020204" pitchFamily="34" charset="0"/>
              <a:buChar char="•"/>
            </a:pPr>
            <a:r>
              <a:rPr lang="fi-FI" sz="2000" b="0" i="0" dirty="0">
                <a:effectLst/>
              </a:rPr>
              <a:t>oikeutta syntyä toivottuna</a:t>
            </a:r>
          </a:p>
          <a:p>
            <a:pPr marL="342900" indent="-342900" algn="l" rtl="0" fontAlgn="base">
              <a:buFont typeface="Arial" panose="020B0604020202020204" pitchFamily="34" charset="0"/>
              <a:buChar char="•"/>
            </a:pPr>
            <a:r>
              <a:rPr lang="fi-FI" sz="2000" b="0" i="0" dirty="0">
                <a:effectLst/>
              </a:rPr>
              <a:t>oikeutta terveeseen kehittymiseen</a:t>
            </a:r>
          </a:p>
          <a:p>
            <a:pPr marL="342900" indent="-342900" algn="l" rtl="0" fontAlgn="base">
              <a:buFont typeface="Arial" panose="020B0604020202020204" pitchFamily="34" charset="0"/>
              <a:buChar char="•"/>
            </a:pPr>
            <a:r>
              <a:rPr lang="fi-FI" sz="2000" b="0" i="0" dirty="0">
                <a:effectLst/>
              </a:rPr>
              <a:t>oikeutta syntyä turvallisesti </a:t>
            </a:r>
            <a:endParaRPr lang="fi-FI" sz="2000" dirty="0"/>
          </a:p>
          <a:p>
            <a:pPr algn="l" rtl="0" fontAlgn="base"/>
            <a:r>
              <a:rPr lang="fi-FI" sz="2000" dirty="0"/>
              <a:t>Lääkärillä on </a:t>
            </a:r>
            <a:r>
              <a:rPr lang="fi-FI" sz="2000" b="0" i="0" dirty="0">
                <a:effectLst/>
              </a:rPr>
              <a:t>velvollisuus tukea näiden oikeuksien toteutumista ja noudattaa Suomen aborttilakia.</a:t>
            </a:r>
          </a:p>
        </p:txBody>
      </p:sp>
      <p:pic>
        <p:nvPicPr>
          <p:cNvPr id="7" name="Kuva 6" descr="Kuva, joka sisältää kohteen henkilö, sulje&#10;&#10;Kuvaus luotu automaattisesti">
            <a:extLst>
              <a:ext uri="{FF2B5EF4-FFF2-40B4-BE49-F238E27FC236}">
                <a16:creationId xmlns:a16="http://schemas.microsoft.com/office/drawing/2014/main" id="{893109EA-15EF-32E2-6294-BDE44654AD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870" y="2686050"/>
            <a:ext cx="4865370" cy="3907840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8A0D93B8-1CCB-9EAE-0348-518C3006AA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3550" y="916437"/>
            <a:ext cx="6362700" cy="3061648"/>
          </a:xfrm>
          <a:prstGeom prst="rect">
            <a:avLst/>
          </a:prstGeom>
        </p:spPr>
      </p:pic>
      <p:pic>
        <p:nvPicPr>
          <p:cNvPr id="9" name="Kuva 8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5B0A759B-DE92-E158-EEF3-3C396CA9A6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5147" y="185842"/>
            <a:ext cx="1892024" cy="428937"/>
          </a:xfrm>
          <a:prstGeom prst="rect">
            <a:avLst/>
          </a:prstGeom>
        </p:spPr>
      </p:pic>
      <p:sp>
        <p:nvSpPr>
          <p:cNvPr id="12" name="Tekstiruutu 11">
            <a:extLst>
              <a:ext uri="{FF2B5EF4-FFF2-40B4-BE49-F238E27FC236}">
                <a16:creationId xmlns:a16="http://schemas.microsoft.com/office/drawing/2014/main" id="{EBE1F2EF-4D5B-270E-ADFA-5509260C86E3}"/>
              </a:ext>
            </a:extLst>
          </p:cNvPr>
          <p:cNvSpPr txBox="1"/>
          <p:nvPr/>
        </p:nvSpPr>
        <p:spPr>
          <a:xfrm rot="5400000">
            <a:off x="10240434" y="2293375"/>
            <a:ext cx="306164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1400" dirty="0">
                <a:solidFill>
                  <a:schemeClr val="bg1"/>
                </a:solidFill>
              </a:rPr>
              <a:t>Kuva: Unsplash.com Isaac </a:t>
            </a:r>
            <a:r>
              <a:rPr lang="fi-FI" sz="1400" dirty="0" err="1">
                <a:solidFill>
                  <a:schemeClr val="bg1"/>
                </a:solidFill>
              </a:rPr>
              <a:t>Quesada</a:t>
            </a:r>
            <a:endParaRPr lang="fi-FI" sz="1400" dirty="0">
              <a:solidFill>
                <a:schemeClr val="bg1"/>
              </a:solidFill>
            </a:endParaRPr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AE70ACAE-4715-E6BC-1F7A-9E892B8FEB01}"/>
              </a:ext>
            </a:extLst>
          </p:cNvPr>
          <p:cNvSpPr txBox="1"/>
          <p:nvPr/>
        </p:nvSpPr>
        <p:spPr>
          <a:xfrm rot="16200000">
            <a:off x="-1648876" y="4499597"/>
            <a:ext cx="36766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1400" dirty="0"/>
              <a:t>Kuva: Unsplash.com </a:t>
            </a:r>
            <a:r>
              <a:rPr lang="fi-FI" sz="1400" dirty="0" err="1"/>
              <a:t>Kenny</a:t>
            </a:r>
            <a:r>
              <a:rPr lang="fi-FI" sz="1400" dirty="0"/>
              <a:t> </a:t>
            </a:r>
            <a:r>
              <a:rPr lang="fi-FI" sz="1400" dirty="0" err="1"/>
              <a:t>Eliason</a:t>
            </a:r>
            <a:endParaRPr lang="fi-FI" sz="1400" dirty="0"/>
          </a:p>
        </p:txBody>
      </p:sp>
    </p:spTree>
    <p:extLst>
      <p:ext uri="{BB962C8B-B14F-4D97-AF65-F5344CB8AC3E}">
        <p14:creationId xmlns:p14="http://schemas.microsoft.com/office/powerpoint/2010/main" val="40090322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Sisällön paikkamerkki 5" descr="Kuva, joka sisältää kohteen teksti, suklaa&#10;&#10;Kuvaus luotu automaattisesti">
            <a:extLst>
              <a:ext uri="{FF2B5EF4-FFF2-40B4-BE49-F238E27FC236}">
                <a16:creationId xmlns:a16="http://schemas.microsoft.com/office/drawing/2014/main" id="{A6634AD8-E52A-5BB7-F448-DC829DA9BD2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5" r="19074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5D4F209-A1FC-527E-5FB9-75A9E664DF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" y="365125"/>
            <a:ext cx="4947924" cy="935355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3700" b="1" dirty="0" err="1"/>
              <a:t>Geeniteknologiaan</a:t>
            </a:r>
            <a:r>
              <a:rPr lang="en-US" sz="3700" b="1" dirty="0"/>
              <a:t> </a:t>
            </a:r>
            <a:r>
              <a:rPr lang="en-US" sz="3700" b="1" dirty="0" err="1"/>
              <a:t>liittyviä</a:t>
            </a:r>
            <a:r>
              <a:rPr lang="en-US" sz="3700" b="1" dirty="0"/>
              <a:t> </a:t>
            </a:r>
            <a:r>
              <a:rPr lang="en-US" sz="3700" b="1" dirty="0" err="1"/>
              <a:t>eettisiä</a:t>
            </a:r>
            <a:r>
              <a:rPr lang="en-US" sz="3700" b="1" dirty="0"/>
              <a:t> </a:t>
            </a:r>
            <a:r>
              <a:rPr lang="en-US" sz="3700" b="1" dirty="0" err="1"/>
              <a:t>kysymyksiä</a:t>
            </a:r>
            <a:endParaRPr lang="en-US" sz="3700" b="1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C9FC8D8-6FFD-DDB2-B40D-FC293FF724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1920" y="1544320"/>
            <a:ext cx="4826000" cy="5232400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fontAlgn="base"/>
            <a:r>
              <a:rPr lang="en-US" sz="2000" b="0" i="0" dirty="0" err="1">
                <a:effectLst/>
              </a:rPr>
              <a:t>Millaisia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geenivirheitä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tulee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korjata</a:t>
            </a:r>
            <a:r>
              <a:rPr lang="en-US" sz="2000" b="0" i="0" dirty="0">
                <a:effectLst/>
              </a:rPr>
              <a:t>? </a:t>
            </a:r>
          </a:p>
          <a:p>
            <a:pPr fontAlgn="base"/>
            <a:r>
              <a:rPr lang="en-US" sz="2000" b="0" i="0" dirty="0">
                <a:effectLst/>
              </a:rPr>
              <a:t>Kuka </a:t>
            </a:r>
            <a:r>
              <a:rPr lang="en-US" sz="2000" b="0" i="0" dirty="0" err="1">
                <a:effectLst/>
              </a:rPr>
              <a:t>hyötyy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teknologian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käytöstä</a:t>
            </a:r>
            <a:r>
              <a:rPr lang="en-US" sz="2000" b="0" i="0" dirty="0">
                <a:effectLst/>
              </a:rPr>
              <a:t> ja </a:t>
            </a:r>
            <a:r>
              <a:rPr lang="en-US" sz="2000" b="0" i="0" dirty="0" err="1">
                <a:effectLst/>
              </a:rPr>
              <a:t>miten</a:t>
            </a:r>
            <a:r>
              <a:rPr lang="en-US" sz="2000" b="0" i="0" dirty="0">
                <a:effectLst/>
              </a:rPr>
              <a:t>? </a:t>
            </a:r>
          </a:p>
          <a:p>
            <a:pPr fontAlgn="base"/>
            <a:r>
              <a:rPr lang="en-US" sz="2000" b="0" i="0" dirty="0">
                <a:effectLst/>
              </a:rPr>
              <a:t>Kuka </a:t>
            </a:r>
            <a:r>
              <a:rPr lang="en-US" sz="2000" b="0" i="0" dirty="0" err="1">
                <a:effectLst/>
              </a:rPr>
              <a:t>maksaa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kulut</a:t>
            </a:r>
            <a:r>
              <a:rPr lang="en-US" sz="2000" b="0" i="0" dirty="0">
                <a:effectLst/>
              </a:rPr>
              <a:t>? </a:t>
            </a:r>
          </a:p>
          <a:p>
            <a:pPr fontAlgn="base"/>
            <a:r>
              <a:rPr lang="en-US" sz="2000" b="0" i="0" dirty="0" err="1">
                <a:effectLst/>
              </a:rPr>
              <a:t>Millaisia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haittoja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teknologian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käytöstä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voi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seurata</a:t>
            </a:r>
            <a:r>
              <a:rPr lang="en-US" sz="2000" b="0" i="0" dirty="0">
                <a:effectLst/>
              </a:rPr>
              <a:t>? </a:t>
            </a:r>
          </a:p>
          <a:p>
            <a:pPr fontAlgn="base"/>
            <a:r>
              <a:rPr lang="en-US" sz="2000" b="0" i="0" dirty="0">
                <a:effectLst/>
              </a:rPr>
              <a:t>Onko </a:t>
            </a:r>
            <a:r>
              <a:rPr lang="en-US" sz="2000" b="0" i="0" dirty="0" err="1">
                <a:effectLst/>
              </a:rPr>
              <a:t>motivaationa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yhteinen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hyvä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vai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hyötyykö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teknologiasta</a:t>
            </a:r>
            <a:r>
              <a:rPr lang="en-US" sz="2000" b="0" i="0" dirty="0">
                <a:effectLst/>
              </a:rPr>
              <a:t> vain </a:t>
            </a:r>
            <a:r>
              <a:rPr lang="en-US" sz="2000" b="0" i="0" dirty="0" err="1">
                <a:effectLst/>
              </a:rPr>
              <a:t>pieni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joukko</a:t>
            </a:r>
            <a:r>
              <a:rPr lang="en-US" sz="2000" b="0" i="0" dirty="0">
                <a:effectLst/>
              </a:rPr>
              <a:t>, </a:t>
            </a:r>
            <a:r>
              <a:rPr lang="en-US" sz="2000" b="0" i="0" dirty="0" err="1">
                <a:effectLst/>
              </a:rPr>
              <a:t>jolla</a:t>
            </a:r>
            <a:r>
              <a:rPr lang="en-US" sz="2000" b="0" i="0" dirty="0">
                <a:effectLst/>
              </a:rPr>
              <a:t> on </a:t>
            </a:r>
            <a:r>
              <a:rPr lang="en-US" sz="2000" b="0" i="0" dirty="0" err="1">
                <a:effectLst/>
              </a:rPr>
              <a:t>resursseja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teknologian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hyödyntämiseen</a:t>
            </a:r>
            <a:r>
              <a:rPr lang="en-US" sz="2000" b="0" i="0" dirty="0">
                <a:effectLst/>
              </a:rPr>
              <a:t>? </a:t>
            </a:r>
          </a:p>
          <a:p>
            <a:pPr fontAlgn="base"/>
            <a:r>
              <a:rPr lang="en-US" sz="2000" b="0" i="0" dirty="0" err="1">
                <a:effectLst/>
              </a:rPr>
              <a:t>Lisääkö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teknologia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oikeudenmukaisuutta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vai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eriarvoistumista</a:t>
            </a:r>
            <a:r>
              <a:rPr lang="en-US" sz="2000" b="0" i="0" dirty="0">
                <a:effectLst/>
              </a:rPr>
              <a:t>? </a:t>
            </a:r>
          </a:p>
          <a:p>
            <a:pPr fontAlgn="base"/>
            <a:r>
              <a:rPr lang="en-US" sz="2000" b="0" i="0" dirty="0" err="1">
                <a:effectLst/>
              </a:rPr>
              <a:t>Miten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teknologian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käyttö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vaikuttaa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käsitykseen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ihmisarvosta</a:t>
            </a:r>
            <a:r>
              <a:rPr lang="en-US" sz="2000" b="0" i="0" dirty="0">
                <a:effectLst/>
              </a:rPr>
              <a:t>? </a:t>
            </a:r>
          </a:p>
          <a:p>
            <a:pPr fontAlgn="base"/>
            <a:r>
              <a:rPr lang="en-US" sz="2000" b="0" i="0" dirty="0" err="1">
                <a:effectLst/>
              </a:rPr>
              <a:t>Karsitaanko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teknologian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avulla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epätoivotut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ominaisuudet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ihmisistä</a:t>
            </a:r>
            <a:r>
              <a:rPr lang="en-US" sz="2000" b="0" i="0" dirty="0">
                <a:effectLst/>
              </a:rPr>
              <a:t>? </a:t>
            </a:r>
          </a:p>
          <a:p>
            <a:endParaRPr lang="en-US" sz="1300" dirty="0"/>
          </a:p>
        </p:txBody>
      </p:sp>
      <p:pic>
        <p:nvPicPr>
          <p:cNvPr id="7" name="Kuva 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77605F04-03AC-624B-DEEA-E3B266EBFF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5147" y="185842"/>
            <a:ext cx="1892024" cy="428937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EC787715-BBA3-82C2-26DF-B6BAA8A185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1760" y="6191251"/>
            <a:ext cx="1686179" cy="433589"/>
          </a:xfrm>
          <a:prstGeom prst="rect">
            <a:avLst/>
          </a:prstGeom>
        </p:spPr>
      </p:pic>
      <p:sp>
        <p:nvSpPr>
          <p:cNvPr id="10" name="Tekstiruutu 9">
            <a:extLst>
              <a:ext uri="{FF2B5EF4-FFF2-40B4-BE49-F238E27FC236}">
                <a16:creationId xmlns:a16="http://schemas.microsoft.com/office/drawing/2014/main" id="{B1406D74-0CFD-892B-5CFE-2BCC3929AA5F}"/>
              </a:ext>
            </a:extLst>
          </p:cNvPr>
          <p:cNvSpPr txBox="1"/>
          <p:nvPr/>
        </p:nvSpPr>
        <p:spPr>
          <a:xfrm>
            <a:off x="4715168" y="6238768"/>
            <a:ext cx="490653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1600" dirty="0">
                <a:solidFill>
                  <a:schemeClr val="bg1"/>
                </a:solidFill>
              </a:rPr>
              <a:t>Kuva: Unsplash.com </a:t>
            </a:r>
            <a:r>
              <a:rPr lang="fi-FI" sz="1600" dirty="0" err="1">
                <a:solidFill>
                  <a:schemeClr val="bg1"/>
                </a:solidFill>
              </a:rPr>
              <a:t>Sangharsh</a:t>
            </a:r>
            <a:r>
              <a:rPr lang="fi-FI" sz="1600" dirty="0">
                <a:solidFill>
                  <a:schemeClr val="bg1"/>
                </a:solidFill>
              </a:rPr>
              <a:t> </a:t>
            </a:r>
            <a:r>
              <a:rPr lang="fi-FI" sz="1600" dirty="0" err="1">
                <a:solidFill>
                  <a:schemeClr val="bg1"/>
                </a:solidFill>
              </a:rPr>
              <a:t>Lohakare</a:t>
            </a:r>
            <a:endParaRPr lang="fi-FI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36852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 descr="Kuva, joka sisältää kohteen henkilö, mies, sisä&#10;&#10;Kuvaus luotu automaattisesti">
            <a:extLst>
              <a:ext uri="{FF2B5EF4-FFF2-40B4-BE49-F238E27FC236}">
                <a16:creationId xmlns:a16="http://schemas.microsoft.com/office/drawing/2014/main" id="{D132525B-6099-24D8-8E0B-06B139DB9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8D0D6E8B-C4E7-B0CA-6C57-8002E86CE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6334125" cy="1601230"/>
          </a:xfrm>
        </p:spPr>
        <p:txBody>
          <a:bodyPr>
            <a:normAutofit/>
          </a:bodyPr>
          <a:lstStyle/>
          <a:p>
            <a:r>
              <a:rPr lang="fi-FI" sz="2800" b="1" dirty="0">
                <a:solidFill>
                  <a:schemeClr val="bg1"/>
                </a:solidFill>
              </a:rPr>
              <a:t>Pitäisikö ihmisen vastata terveydenhuollon kustannuksista, jos sairastumisen syynä on omat elintavat?</a:t>
            </a:r>
            <a:endParaRPr lang="fi-FI" sz="2800" dirty="0">
              <a:solidFill>
                <a:schemeClr val="bg1"/>
              </a:solidFill>
            </a:endParaRP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DB82B25F-4B22-CB68-B626-1C134B975DBB}"/>
              </a:ext>
            </a:extLst>
          </p:cNvPr>
          <p:cNvSpPr txBox="1"/>
          <p:nvPr/>
        </p:nvSpPr>
        <p:spPr>
          <a:xfrm>
            <a:off x="1295400" y="1680253"/>
            <a:ext cx="394335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2400" dirty="0">
                <a:solidFill>
                  <a:schemeClr val="bg1"/>
                </a:solidFill>
              </a:rPr>
              <a:t>EETTISIÄ NÄKÖKULMIA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 dirty="0">
                <a:solidFill>
                  <a:schemeClr val="bg1"/>
                </a:solidFill>
              </a:rPr>
              <a:t>HYVEET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 dirty="0">
                <a:solidFill>
                  <a:schemeClr val="bg1"/>
                </a:solidFill>
              </a:rPr>
              <a:t>SEURAUKSET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 dirty="0">
                <a:solidFill>
                  <a:schemeClr val="bg1"/>
                </a:solidFill>
              </a:rPr>
              <a:t>OIKEUDET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 dirty="0">
                <a:solidFill>
                  <a:schemeClr val="bg1"/>
                </a:solidFill>
              </a:rPr>
              <a:t>VELVOLLISUUDET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 dirty="0">
                <a:solidFill>
                  <a:schemeClr val="bg1"/>
                </a:solidFill>
              </a:rPr>
              <a:t>VASTUU</a:t>
            </a: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812585EF-69D1-A226-EAB1-5280014C8EC6}"/>
              </a:ext>
            </a:extLst>
          </p:cNvPr>
          <p:cNvSpPr txBox="1"/>
          <p:nvPr/>
        </p:nvSpPr>
        <p:spPr>
          <a:xfrm>
            <a:off x="293022" y="4392917"/>
            <a:ext cx="349792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2400" dirty="0">
                <a:solidFill>
                  <a:schemeClr val="bg1"/>
                </a:solidFill>
              </a:rPr>
              <a:t>TILANTEEN JA MOTIIVIEN TARKASTELUA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 dirty="0">
                <a:solidFill>
                  <a:schemeClr val="bg1"/>
                </a:solidFill>
              </a:rPr>
              <a:t>ERI OSAPUOLTEN NÄKÖKULMASTA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AF5BED19-3435-74E8-16FF-C4D003FCC53C}"/>
              </a:ext>
            </a:extLst>
          </p:cNvPr>
          <p:cNvSpPr txBox="1"/>
          <p:nvPr/>
        </p:nvSpPr>
        <p:spPr>
          <a:xfrm>
            <a:off x="8829675" y="1139220"/>
            <a:ext cx="319087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2400" dirty="0">
                <a:solidFill>
                  <a:schemeClr val="bg1"/>
                </a:solidFill>
              </a:rPr>
              <a:t>PERIAATTEITA, JOIHIN PÄÄTÖS PERUSTUU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400" dirty="0">
                <a:solidFill>
                  <a:schemeClr val="bg1"/>
                </a:solidFill>
              </a:rPr>
              <a:t>ARVOT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400" dirty="0">
                <a:solidFill>
                  <a:schemeClr val="bg1"/>
                </a:solidFill>
              </a:rPr>
              <a:t>MORAALIKÄSITYKSET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400" dirty="0">
                <a:solidFill>
                  <a:schemeClr val="bg1"/>
                </a:solidFill>
              </a:rPr>
              <a:t>NORMIT</a:t>
            </a:r>
          </a:p>
        </p:txBody>
      </p:sp>
      <p:pic>
        <p:nvPicPr>
          <p:cNvPr id="11" name="Kuva 10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A63D542A-AF1A-E45C-AE00-49379EEAE1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5147" y="185842"/>
            <a:ext cx="1892024" cy="428937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8EF24CFE-D352-897F-0C7E-D7CBB1A53C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1760" y="6191251"/>
            <a:ext cx="1686179" cy="433589"/>
          </a:xfrm>
          <a:prstGeom prst="rect">
            <a:avLst/>
          </a:prstGeom>
        </p:spPr>
      </p:pic>
      <p:sp>
        <p:nvSpPr>
          <p:cNvPr id="14" name="Tekstiruutu 13">
            <a:extLst>
              <a:ext uri="{FF2B5EF4-FFF2-40B4-BE49-F238E27FC236}">
                <a16:creationId xmlns:a16="http://schemas.microsoft.com/office/drawing/2014/main" id="{51B72CFF-6388-C552-BE61-91EC343CC4F6}"/>
              </a:ext>
            </a:extLst>
          </p:cNvPr>
          <p:cNvSpPr txBox="1"/>
          <p:nvPr/>
        </p:nvSpPr>
        <p:spPr>
          <a:xfrm>
            <a:off x="6784309" y="6171366"/>
            <a:ext cx="3943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dirty="0"/>
              <a:t>Kuva: Unsplash.com </a:t>
            </a:r>
            <a:r>
              <a:rPr lang="fi-FI" dirty="0" err="1"/>
              <a:t>frank</a:t>
            </a:r>
            <a:r>
              <a:rPr lang="fi-FI" dirty="0"/>
              <a:t> </a:t>
            </a:r>
            <a:r>
              <a:rPr lang="fi-FI" dirty="0" err="1"/>
              <a:t>mckenna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3122299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5A55B6C3-4991-21BC-0644-01C83DDDB7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1760" y="6353791"/>
            <a:ext cx="1686179" cy="433589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2EC34EA7-55B9-663B-B571-5846514B2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" y="161925"/>
            <a:ext cx="5105400" cy="1733550"/>
          </a:xfrm>
        </p:spPr>
        <p:txBody>
          <a:bodyPr>
            <a:normAutofit/>
          </a:bodyPr>
          <a:lstStyle/>
          <a:p>
            <a:r>
              <a:rPr lang="fi-FI" sz="2800" b="1" dirty="0">
                <a:solidFill>
                  <a:srgbClr val="7030A0"/>
                </a:solidFill>
              </a:rPr>
              <a:t>Pitäisikö ihmisen vastata terveydenhuollon kustannuksista, jos sairastumisen syynä on omat elintavat?</a:t>
            </a:r>
            <a:endParaRPr lang="fi-FI" sz="2800" dirty="0">
              <a:solidFill>
                <a:srgbClr val="7030A0"/>
              </a:solidFill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C9AB279-81EA-EE65-97DF-DC8DE68A05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73040" y="800100"/>
            <a:ext cx="6684899" cy="5751436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fi-FI" sz="3400" b="1" dirty="0">
                <a:solidFill>
                  <a:srgbClr val="7030A0"/>
                </a:solidFill>
              </a:rPr>
              <a:t>EETTISIÄ NÄKÖKULMIA</a:t>
            </a:r>
          </a:p>
          <a:p>
            <a:pPr marL="0" indent="0">
              <a:buNone/>
            </a:pPr>
            <a:endParaRPr lang="fi-FI" sz="11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fi-FI" sz="2800" b="1" dirty="0">
                <a:solidFill>
                  <a:srgbClr val="7030A0"/>
                </a:solidFill>
              </a:rPr>
              <a:t>HYVEET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800" dirty="0"/>
              <a:t>Hyveellinen ihminen huolehtii terveydestään ja ymmärtää sen merkityksen itselle, läheisille, työyhteisölle ja koko yhteiskunnalle.</a:t>
            </a:r>
          </a:p>
          <a:p>
            <a:pPr marL="0" indent="0">
              <a:buNone/>
            </a:pPr>
            <a:r>
              <a:rPr lang="fi-FI" sz="2800" b="1" dirty="0">
                <a:solidFill>
                  <a:srgbClr val="7030A0"/>
                </a:solidFill>
              </a:rPr>
              <a:t>SEURAUKSET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800" dirty="0"/>
              <a:t>Jos vastuu kustannuksista siirtyisi yksilölle, terveyserot kasvaisivat, eriarvoisuus lisääntyisi ja työkyvyttömyydestä sekä syrjäytymisestä aiheutuvat kustannukset kasvaisivat.</a:t>
            </a:r>
          </a:p>
          <a:p>
            <a:pPr marL="0" indent="0">
              <a:buNone/>
            </a:pPr>
            <a:r>
              <a:rPr lang="fi-FI" sz="2800" b="1" dirty="0">
                <a:solidFill>
                  <a:srgbClr val="7030A0"/>
                </a:solidFill>
              </a:rPr>
              <a:t>OIKEUDET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800" dirty="0"/>
              <a:t>Jokaisella on oikeus valita oma tapansa elää, kunhan ei tuota haittaa toisille ihmisille tai ympäristölle.</a:t>
            </a:r>
          </a:p>
          <a:p>
            <a:pPr marL="0" indent="0">
              <a:buNone/>
            </a:pPr>
            <a:r>
              <a:rPr lang="fi-FI" sz="2800" b="1" dirty="0">
                <a:solidFill>
                  <a:srgbClr val="7030A0"/>
                </a:solidFill>
              </a:rPr>
              <a:t>VELVOLLISUUDET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800" dirty="0"/>
              <a:t>Terveydenhuollon eettisten periaatteiden mukaan yhteiskunnalla on velvollisuus turvata kaikille hyvä hoito.</a:t>
            </a:r>
          </a:p>
          <a:p>
            <a:pPr marL="0" indent="0">
              <a:buNone/>
            </a:pPr>
            <a:r>
              <a:rPr lang="fi-FI" sz="2800" b="1" dirty="0">
                <a:solidFill>
                  <a:srgbClr val="7030A0"/>
                </a:solidFill>
              </a:rPr>
              <a:t>VASTUU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800" dirty="0"/>
              <a:t>Koska sairaudet eivät johdu pelkästään yksilön omasta valinnasta, vastuu seurauksista ei voi olla yksin yksilöllä.</a:t>
            </a:r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64AF9AF5-0A19-EF42-B7E9-0A0BF18C550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213882" y="2025649"/>
            <a:ext cx="4767693" cy="4544937"/>
          </a:xfrm>
          <a:prstGeom prst="rect">
            <a:avLst/>
          </a:prstGeom>
        </p:spPr>
      </p:pic>
      <p:pic>
        <p:nvPicPr>
          <p:cNvPr id="6" name="Kuva 5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14674CB4-C8CF-957F-4241-B1E4E39782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5147" y="185842"/>
            <a:ext cx="1892024" cy="428937"/>
          </a:xfrm>
          <a:prstGeom prst="rect">
            <a:avLst/>
          </a:prstGeom>
        </p:spPr>
      </p:pic>
      <p:sp>
        <p:nvSpPr>
          <p:cNvPr id="10" name="Tekstiruutu 9">
            <a:extLst>
              <a:ext uri="{FF2B5EF4-FFF2-40B4-BE49-F238E27FC236}">
                <a16:creationId xmlns:a16="http://schemas.microsoft.com/office/drawing/2014/main" id="{30E957EB-2EBB-B949-19C0-DA0804A61E47}"/>
              </a:ext>
            </a:extLst>
          </p:cNvPr>
          <p:cNvSpPr txBox="1"/>
          <p:nvPr/>
        </p:nvSpPr>
        <p:spPr>
          <a:xfrm>
            <a:off x="213882" y="6551536"/>
            <a:ext cx="456460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1400" dirty="0"/>
              <a:t>Kuva: Unsplash.com Matt </a:t>
            </a:r>
            <a:r>
              <a:rPr lang="fi-FI" sz="1400" dirty="0" err="1"/>
              <a:t>Collamer</a:t>
            </a:r>
            <a:endParaRPr lang="fi-FI" sz="1400" dirty="0"/>
          </a:p>
        </p:txBody>
      </p:sp>
    </p:spTree>
    <p:extLst>
      <p:ext uri="{BB962C8B-B14F-4D97-AF65-F5344CB8AC3E}">
        <p14:creationId xmlns:p14="http://schemas.microsoft.com/office/powerpoint/2010/main" val="10729596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Sisällön paikkamerkki 5" descr="Kuva, joka sisältää kohteen teksti, kartta&#10;&#10;Kuvaus luotu automaattisesti">
            <a:extLst>
              <a:ext uri="{FF2B5EF4-FFF2-40B4-BE49-F238E27FC236}">
                <a16:creationId xmlns:a16="http://schemas.microsoft.com/office/drawing/2014/main" id="{1558FED6-E6F9-5FCD-7F01-5152D654855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" r="5372" b="-1"/>
          <a:stretch/>
        </p:blipFill>
        <p:spPr>
          <a:xfrm>
            <a:off x="2519309" y="0"/>
            <a:ext cx="9669642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F38FFCB-5504-2AE4-B4D4-17F1E4FC8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943975" cy="13335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0" lang="en-US" sz="2800" b="1" i="0" u="none" strike="noStrike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Pitäisikö</a:t>
            </a:r>
            <a:r>
              <a:rPr kumimoji="0" lang="en-US" sz="2800" b="1" i="0" u="none" strike="noStrike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 </a:t>
            </a:r>
            <a:r>
              <a:rPr kumimoji="0" lang="en-US" sz="2800" b="1" i="0" u="none" strike="noStrike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ihmisen</a:t>
            </a:r>
            <a:r>
              <a:rPr kumimoji="0" lang="en-US" sz="2800" b="1" i="0" u="none" strike="noStrike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 </a:t>
            </a:r>
            <a:r>
              <a:rPr kumimoji="0" lang="en-US" sz="2800" b="1" i="0" u="none" strike="noStrike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vastata</a:t>
            </a:r>
            <a:r>
              <a:rPr kumimoji="0" lang="en-US" sz="2800" b="1" i="0" u="none" strike="noStrike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 </a:t>
            </a:r>
            <a:r>
              <a:rPr kumimoji="0" lang="en-US" sz="2800" b="1" i="0" u="none" strike="noStrike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terveydenhuollon</a:t>
            </a:r>
            <a:r>
              <a:rPr kumimoji="0" lang="en-US" sz="2800" b="1" i="0" u="none" strike="noStrike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 </a:t>
            </a:r>
            <a:r>
              <a:rPr kumimoji="0" lang="en-US" sz="2800" b="1" i="0" u="none" strike="noStrike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kustannuksista</a:t>
            </a:r>
            <a:r>
              <a:rPr kumimoji="0" lang="en-US" sz="2800" b="1" i="0" u="none" strike="noStrike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, </a:t>
            </a:r>
            <a:r>
              <a:rPr kumimoji="0" lang="en-US" sz="2800" b="1" i="0" u="none" strike="noStrike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jos</a:t>
            </a:r>
            <a:r>
              <a:rPr kumimoji="0" lang="en-US" sz="2800" b="1" i="0" u="none" strike="noStrike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 </a:t>
            </a:r>
            <a:r>
              <a:rPr kumimoji="0" lang="en-US" sz="2800" b="1" i="0" u="none" strike="noStrike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sairastumisen</a:t>
            </a:r>
            <a:r>
              <a:rPr kumimoji="0" lang="en-US" sz="2800" b="1" i="0" u="none" strike="noStrike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 </a:t>
            </a:r>
            <a:r>
              <a:rPr kumimoji="0" lang="en-US" sz="2800" b="1" i="0" u="none" strike="noStrike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syynä</a:t>
            </a:r>
            <a:r>
              <a:rPr kumimoji="0" lang="en-US" sz="2800" b="1" i="0" u="none" strike="noStrike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 on </a:t>
            </a:r>
            <a:r>
              <a:rPr kumimoji="0" lang="en-US" sz="2800" b="1" i="0" u="none" strike="noStrike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omat</a:t>
            </a:r>
            <a:r>
              <a:rPr kumimoji="0" lang="en-US" sz="2800" b="1" i="0" u="none" strike="noStrike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 </a:t>
            </a:r>
            <a:r>
              <a:rPr kumimoji="0" lang="en-US" sz="2800" b="1" i="0" u="none" strike="noStrike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elintavat</a:t>
            </a:r>
            <a:r>
              <a:rPr kumimoji="0" lang="en-US" sz="2800" b="1" i="0" u="none" strike="noStrike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?</a:t>
            </a: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24D226F-F852-F2A1-85FA-5A21E8E53F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5725" y="1333500"/>
            <a:ext cx="5124449" cy="5314949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7030A0"/>
                </a:solidFill>
              </a:rPr>
              <a:t>TILANTEEN JA MOTIIVIEN TARKASTELU ERI OSAPUOLETEN NÄKÖKULMASTA</a:t>
            </a:r>
          </a:p>
          <a:p>
            <a:r>
              <a:rPr lang="en-US" sz="2000" dirty="0" err="1"/>
              <a:t>Jokainen</a:t>
            </a:r>
            <a:r>
              <a:rPr lang="en-US" sz="2000" dirty="0"/>
              <a:t> </a:t>
            </a:r>
            <a:r>
              <a:rPr lang="en-US" sz="2000" dirty="0" err="1"/>
              <a:t>tilanne</a:t>
            </a:r>
            <a:r>
              <a:rPr lang="en-US" sz="2000" dirty="0"/>
              <a:t> on </a:t>
            </a:r>
            <a:r>
              <a:rPr lang="en-US" sz="2000" dirty="0" err="1"/>
              <a:t>erilainen</a:t>
            </a:r>
            <a:r>
              <a:rPr lang="en-US" sz="2000" dirty="0"/>
              <a:t>.</a:t>
            </a:r>
          </a:p>
          <a:p>
            <a:r>
              <a:rPr lang="en-US" sz="2000" dirty="0" err="1"/>
              <a:t>Ehdotusta</a:t>
            </a:r>
            <a:r>
              <a:rPr lang="en-US" sz="2000" dirty="0"/>
              <a:t> </a:t>
            </a:r>
            <a:r>
              <a:rPr lang="en-US" sz="2000" dirty="0" err="1"/>
              <a:t>kannattavien</a:t>
            </a:r>
            <a:r>
              <a:rPr lang="en-US" sz="2000" dirty="0"/>
              <a:t> </a:t>
            </a:r>
            <a:r>
              <a:rPr lang="en-US" sz="2000" dirty="0" err="1"/>
              <a:t>motiivina</a:t>
            </a:r>
            <a:r>
              <a:rPr lang="en-US" sz="2000" dirty="0"/>
              <a:t> </a:t>
            </a:r>
            <a:r>
              <a:rPr lang="en-US" sz="2000" dirty="0" err="1"/>
              <a:t>voi</a:t>
            </a:r>
            <a:r>
              <a:rPr lang="en-US" sz="2000" dirty="0"/>
              <a:t> olla </a:t>
            </a:r>
            <a:r>
              <a:rPr lang="en-US" sz="2000" dirty="0" err="1"/>
              <a:t>esim</a:t>
            </a:r>
            <a:r>
              <a:rPr lang="en-US" sz="2000" dirty="0"/>
              <a:t>. </a:t>
            </a:r>
            <a:r>
              <a:rPr lang="en-US" sz="2000" dirty="0" err="1"/>
              <a:t>vähentää</a:t>
            </a:r>
            <a:r>
              <a:rPr lang="en-US" sz="2000" dirty="0"/>
              <a:t> </a:t>
            </a:r>
            <a:r>
              <a:rPr lang="en-US" sz="2000" dirty="0" err="1"/>
              <a:t>terveydenhuoltoon</a:t>
            </a:r>
            <a:r>
              <a:rPr lang="en-US" sz="2000" dirty="0"/>
              <a:t> </a:t>
            </a:r>
            <a:r>
              <a:rPr lang="en-US" sz="2000" dirty="0" err="1"/>
              <a:t>kuluvia</a:t>
            </a:r>
            <a:r>
              <a:rPr lang="en-US" sz="2000" dirty="0"/>
              <a:t> </a:t>
            </a:r>
            <a:r>
              <a:rPr lang="en-US" sz="2000" dirty="0" err="1"/>
              <a:t>verorahoja</a:t>
            </a:r>
            <a:r>
              <a:rPr lang="en-US" sz="2000" dirty="0"/>
              <a:t>.</a:t>
            </a:r>
          </a:p>
          <a:p>
            <a:r>
              <a:rPr lang="en-US" sz="2000" dirty="0" err="1"/>
              <a:t>Yhteiskunnan</a:t>
            </a:r>
            <a:r>
              <a:rPr lang="en-US" sz="2000" dirty="0"/>
              <a:t> </a:t>
            </a:r>
            <a:r>
              <a:rPr lang="en-US" sz="2000" dirty="0" err="1"/>
              <a:t>motiivina</a:t>
            </a:r>
            <a:r>
              <a:rPr lang="en-US" sz="2000" dirty="0"/>
              <a:t> on </a:t>
            </a:r>
            <a:r>
              <a:rPr lang="en-US" sz="2000" dirty="0" err="1"/>
              <a:t>edistää</a:t>
            </a:r>
            <a:r>
              <a:rPr lang="en-US" sz="2000" dirty="0"/>
              <a:t> </a:t>
            </a:r>
            <a:r>
              <a:rPr lang="en-US" sz="2000" dirty="0" err="1"/>
              <a:t>väestön terveyttä,</a:t>
            </a:r>
            <a:r>
              <a:rPr lang="en-US" sz="2000" dirty="0"/>
              <a:t> </a:t>
            </a:r>
            <a:r>
              <a:rPr lang="en-US" sz="2000" dirty="0" err="1"/>
              <a:t>työ-</a:t>
            </a:r>
            <a:r>
              <a:rPr lang="en-US" sz="2000" dirty="0"/>
              <a:t> ja </a:t>
            </a:r>
            <a:r>
              <a:rPr lang="en-US" sz="2000" dirty="0" err="1"/>
              <a:t>toimintakykyä</a:t>
            </a:r>
            <a:r>
              <a:rPr lang="en-US" sz="2000" dirty="0"/>
              <a:t> </a:t>
            </a:r>
            <a:r>
              <a:rPr lang="en-US" sz="2000" dirty="0" err="1"/>
              <a:t>sekä</a:t>
            </a:r>
            <a:r>
              <a:rPr lang="en-US" sz="2000" dirty="0"/>
              <a:t> </a:t>
            </a:r>
            <a:r>
              <a:rPr lang="en-US" sz="2000" dirty="0" err="1"/>
              <a:t>hyvinvointia</a:t>
            </a:r>
            <a:r>
              <a:rPr lang="en-US" sz="2000" dirty="0"/>
              <a:t>, </a:t>
            </a:r>
            <a:r>
              <a:rPr lang="en-US" sz="2000" dirty="0" err="1"/>
              <a:t>jotta</a:t>
            </a:r>
            <a:r>
              <a:rPr lang="en-US" sz="2000" dirty="0"/>
              <a:t> se </a:t>
            </a:r>
            <a:r>
              <a:rPr lang="en-US" sz="2000" dirty="0" err="1"/>
              <a:t>voisi</a:t>
            </a:r>
            <a:r>
              <a:rPr lang="en-US" sz="2000" dirty="0"/>
              <a:t> </a:t>
            </a:r>
            <a:r>
              <a:rPr lang="en-US" sz="2000" dirty="0" err="1"/>
              <a:t>hoitaa</a:t>
            </a:r>
            <a:r>
              <a:rPr lang="en-US" sz="2000" dirty="0"/>
              <a:t> </a:t>
            </a:r>
            <a:r>
              <a:rPr lang="en-US" sz="2000" dirty="0" err="1"/>
              <a:t>kaikkia</a:t>
            </a:r>
            <a:r>
              <a:rPr lang="en-US" sz="2000" dirty="0"/>
              <a:t> </a:t>
            </a:r>
            <a:r>
              <a:rPr lang="en-US" sz="2000" dirty="0" err="1"/>
              <a:t>tasa-arvoisesti</a:t>
            </a:r>
            <a:r>
              <a:rPr lang="en-US" sz="2000" dirty="0"/>
              <a:t>.</a:t>
            </a:r>
          </a:p>
          <a:p>
            <a:pPr marL="0" indent="0">
              <a:buNone/>
            </a:pPr>
            <a:r>
              <a:rPr lang="en-US" sz="2000" b="1" dirty="0">
                <a:solidFill>
                  <a:srgbClr val="7030A0"/>
                </a:solidFill>
              </a:rPr>
              <a:t>PERIAATTEITA, JOIHIN PÄÄTÖS PERUSTUU</a:t>
            </a:r>
          </a:p>
          <a:p>
            <a:r>
              <a:rPr lang="en-US" sz="2000" dirty="0" err="1"/>
              <a:t>Ihmisarvo</a:t>
            </a:r>
            <a:r>
              <a:rPr lang="en-US" sz="2000" dirty="0"/>
              <a:t>, </a:t>
            </a:r>
            <a:r>
              <a:rPr lang="en-US" sz="2000" dirty="0" err="1"/>
              <a:t>tasa-arvo</a:t>
            </a:r>
            <a:r>
              <a:rPr lang="en-US" sz="2000" dirty="0"/>
              <a:t>, </a:t>
            </a:r>
            <a:r>
              <a:rPr lang="en-US" sz="2000" dirty="0" err="1"/>
              <a:t>oikeudenmukaisuus</a:t>
            </a:r>
            <a:endParaRPr lang="en-US" sz="2000" dirty="0"/>
          </a:p>
          <a:p>
            <a:r>
              <a:rPr lang="en-US" sz="2000" dirty="0" err="1"/>
              <a:t>Kohtele</a:t>
            </a:r>
            <a:r>
              <a:rPr lang="en-US" sz="2000" dirty="0"/>
              <a:t> </a:t>
            </a:r>
            <a:r>
              <a:rPr lang="en-US" sz="2000" dirty="0" err="1"/>
              <a:t>toista</a:t>
            </a:r>
            <a:r>
              <a:rPr lang="en-US" sz="2000" dirty="0"/>
              <a:t>, </a:t>
            </a:r>
            <a:r>
              <a:rPr lang="en-US" sz="2000" dirty="0" err="1"/>
              <a:t>kuten</a:t>
            </a:r>
            <a:r>
              <a:rPr lang="en-US" sz="2000" dirty="0"/>
              <a:t> </a:t>
            </a:r>
            <a:r>
              <a:rPr lang="en-US" sz="2000" dirty="0" err="1"/>
              <a:t>toivoisit</a:t>
            </a:r>
            <a:r>
              <a:rPr lang="en-US" sz="2000" dirty="0"/>
              <a:t> </a:t>
            </a:r>
            <a:r>
              <a:rPr lang="en-US" sz="2000" dirty="0" err="1"/>
              <a:t>itseäsi</a:t>
            </a:r>
            <a:r>
              <a:rPr lang="en-US" sz="2000" dirty="0"/>
              <a:t> </a:t>
            </a:r>
            <a:r>
              <a:rPr lang="en-US" sz="2000" dirty="0" err="1"/>
              <a:t>kohdeltavan</a:t>
            </a:r>
            <a:r>
              <a:rPr lang="en-US" sz="2000" dirty="0"/>
              <a:t>.</a:t>
            </a:r>
          </a:p>
          <a:p>
            <a:r>
              <a:rPr lang="en-US" sz="2000" dirty="0" err="1"/>
              <a:t>Laki</a:t>
            </a:r>
            <a:r>
              <a:rPr lang="en-US" sz="2000" dirty="0"/>
              <a:t> </a:t>
            </a:r>
            <a:r>
              <a:rPr lang="en-US" sz="2000" dirty="0" err="1"/>
              <a:t>potilaan</a:t>
            </a:r>
            <a:r>
              <a:rPr lang="en-US" sz="2000" dirty="0"/>
              <a:t> </a:t>
            </a:r>
            <a:r>
              <a:rPr lang="en-US" sz="2000" dirty="0" err="1"/>
              <a:t>asemasta</a:t>
            </a:r>
            <a:r>
              <a:rPr lang="en-US" sz="2000" dirty="0"/>
              <a:t> ja </a:t>
            </a:r>
            <a:r>
              <a:rPr lang="en-US" sz="2000" dirty="0" err="1"/>
              <a:t>oikeuksista</a:t>
            </a:r>
            <a:endParaRPr lang="en-US" sz="2000" dirty="0"/>
          </a:p>
          <a:p>
            <a:pPr marL="0"/>
            <a:endParaRPr lang="en-US" sz="1300" dirty="0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E632A870-F0C6-1EBF-F701-38EE7DCC6D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1760" y="6353791"/>
            <a:ext cx="1686179" cy="433589"/>
          </a:xfrm>
          <a:prstGeom prst="rect">
            <a:avLst/>
          </a:prstGeom>
        </p:spPr>
      </p:pic>
      <p:pic>
        <p:nvPicPr>
          <p:cNvPr id="8" name="Kuva 7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B3F54261-BA38-E330-A8FE-95DC30ECA3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5147" y="185842"/>
            <a:ext cx="1892024" cy="428937"/>
          </a:xfrm>
          <a:prstGeom prst="rect">
            <a:avLst/>
          </a:prstGeom>
        </p:spPr>
      </p:pic>
      <p:sp>
        <p:nvSpPr>
          <p:cNvPr id="10" name="Tekstiruutu 9">
            <a:extLst>
              <a:ext uri="{FF2B5EF4-FFF2-40B4-BE49-F238E27FC236}">
                <a16:creationId xmlns:a16="http://schemas.microsoft.com/office/drawing/2014/main" id="{F47036A1-AB6F-888C-4AE4-DF76FF11A398}"/>
              </a:ext>
            </a:extLst>
          </p:cNvPr>
          <p:cNvSpPr txBox="1"/>
          <p:nvPr/>
        </p:nvSpPr>
        <p:spPr>
          <a:xfrm rot="5400000">
            <a:off x="10276075" y="4861930"/>
            <a:ext cx="352407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400" dirty="0"/>
              <a:t>Kuva: Unsplash.com Claudio </a:t>
            </a:r>
            <a:r>
              <a:rPr lang="fi-FI" sz="1400" dirty="0" err="1"/>
              <a:t>Schwarz</a:t>
            </a:r>
            <a:endParaRPr lang="fi-FI" sz="1400" dirty="0"/>
          </a:p>
        </p:txBody>
      </p:sp>
    </p:spTree>
    <p:extLst>
      <p:ext uri="{BB962C8B-B14F-4D97-AF65-F5344CB8AC3E}">
        <p14:creationId xmlns:p14="http://schemas.microsoft.com/office/powerpoint/2010/main" val="26644070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8e8df33-a090-4ce7-a58b-5234ff1e67e3">
      <Terms xmlns="http://schemas.microsoft.com/office/infopath/2007/PartnerControls"/>
    </lcf76f155ced4ddcb4097134ff3c332f>
    <TaxCatchAll xmlns="f0974581-4bbf-443e-902f-14073e9fb4f6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BFA0A3B0D7763A428C603A9965B631F3" ma:contentTypeVersion="16" ma:contentTypeDescription="Luo uusi asiakirja." ma:contentTypeScope="" ma:versionID="bb47927913d2a0d34745ca5eae3b9b59">
  <xsd:schema xmlns:xsd="http://www.w3.org/2001/XMLSchema" xmlns:xs="http://www.w3.org/2001/XMLSchema" xmlns:p="http://schemas.microsoft.com/office/2006/metadata/properties" xmlns:ns2="48e8df33-a090-4ce7-a58b-5234ff1e67e3" xmlns:ns3="f5e6c97b-5595-4ee7-8a83-973ec926e39b" xmlns:ns4="f0974581-4bbf-443e-902f-14073e9fb4f6" targetNamespace="http://schemas.microsoft.com/office/2006/metadata/properties" ma:root="true" ma:fieldsID="60d2bc5703ef11e63c845bf0e1fb3986" ns2:_="" ns3:_="" ns4:_="">
    <xsd:import namespace="48e8df33-a090-4ce7-a58b-5234ff1e67e3"/>
    <xsd:import namespace="f5e6c97b-5595-4ee7-8a83-973ec926e39b"/>
    <xsd:import namespace="f0974581-4bbf-443e-902f-14073e9fb4f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e8df33-a090-4ce7-a58b-5234ff1e67e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Kuvien tunnisteet" ma:readOnly="false" ma:fieldId="{5cf76f15-5ced-4ddc-b409-7134ff3c332f}" ma:taxonomyMulti="true" ma:sspId="4d49524a-21d1-44ef-b988-918b9b43375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e6c97b-5595-4ee7-8a83-973ec926e39b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974581-4bbf-443e-902f-14073e9fb4f6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a47c3ecc-9e27-4d18-ad78-bf79d5fad879}" ma:internalName="TaxCatchAll" ma:showField="CatchAllData" ma:web="f5e6c97b-5595-4ee7-8a83-973ec926e39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F9306E7-D925-43D0-BB3F-BAE4EDF4587E}">
  <ds:schemaRefs>
    <ds:schemaRef ds:uri="http://schemas.microsoft.com/office/2006/metadata/properties"/>
    <ds:schemaRef ds:uri="http://schemas.microsoft.com/office/infopath/2007/PartnerControls"/>
    <ds:schemaRef ds:uri="48e8df33-a090-4ce7-a58b-5234ff1e67e3"/>
    <ds:schemaRef ds:uri="f0974581-4bbf-443e-902f-14073e9fb4f6"/>
  </ds:schemaRefs>
</ds:datastoreItem>
</file>

<file path=customXml/itemProps2.xml><?xml version="1.0" encoding="utf-8"?>
<ds:datastoreItem xmlns:ds="http://schemas.openxmlformats.org/officeDocument/2006/customXml" ds:itemID="{22A81896-0806-4B98-BA7E-91AA2CDDEAA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FC0DB57-84DB-46A3-9037-47D488056BD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e8df33-a090-4ce7-a58b-5234ff1e67e3"/>
    <ds:schemaRef ds:uri="f5e6c97b-5595-4ee7-8a83-973ec926e39b"/>
    <ds:schemaRef ds:uri="f0974581-4bbf-443e-902f-14073e9fb4f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737</TotalTime>
  <Words>695</Words>
  <Application>Microsoft Macintosh PowerPoint</Application>
  <PresentationFormat>Laajakuva</PresentationFormat>
  <Paragraphs>104</Paragraphs>
  <Slides>11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Office-teema</vt:lpstr>
      <vt:lpstr>Terveyteen liittyviä eettisiä kysymyksiä</vt:lpstr>
      <vt:lpstr>Mitä on eettinen ajattelu?</vt:lpstr>
      <vt:lpstr>Etiikan teoriat auttavat eettistä pohdintaa</vt:lpstr>
      <vt:lpstr>Eettisen analysoinnin näkökulmia</vt:lpstr>
      <vt:lpstr>Elämän alkuun liittyviä eettisiä tilanteita</vt:lpstr>
      <vt:lpstr>Raskaudenkeskeytykset jakavat mielipiteitä</vt:lpstr>
      <vt:lpstr>Syntymättömän oikeuksista tulee huolehtia</vt:lpstr>
      <vt:lpstr>Geeniteknologiaan liittyviä eettisiä kysymyksiä</vt:lpstr>
      <vt:lpstr>Pitäisikö ihmisen vastata terveydenhuollon kustannuksista, jos sairastumisen syynä on omat elintavat?</vt:lpstr>
      <vt:lpstr>Pitäisikö ihmisen vastata terveydenhuollon kustannuksista, jos sairastumisen syynä on omat elintavat?</vt:lpstr>
      <vt:lpstr>Pitäisikö ihmisen vastata terveydenhuollon kustannuksista, jos sairastumisen syynä on omat elintavat?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Terveyteen liittyviä eettisiä kysymyksiä</dc:title>
  <dc:creator>Paula</dc:creator>
  <cp:lastModifiedBy>Eija Tuunainen</cp:lastModifiedBy>
  <cp:revision>31</cp:revision>
  <dcterms:created xsi:type="dcterms:W3CDTF">2022-08-14T14:39:26Z</dcterms:created>
  <dcterms:modified xsi:type="dcterms:W3CDTF">2022-08-22T14:17:01Z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0x010100BFA0A3B0D7763A428C603A9965B631F3</vt:lpwstr>
  </property>
</Properties>
</file>