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7" r:id="rId7"/>
    <p:sldId id="260" r:id="rId8"/>
    <p:sldId id="268" r:id="rId9"/>
    <p:sldId id="269" r:id="rId10"/>
    <p:sldId id="261" r:id="rId11"/>
    <p:sldId id="258" r:id="rId12"/>
    <p:sldId id="271" r:id="rId13"/>
    <p:sldId id="272" r:id="rId14"/>
    <p:sldId id="25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E13717-BE4D-AB6E-64E9-ABB7BFBA3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ACB653-831B-4D0E-21B9-61C0A9108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D935D3A-52B0-B40F-B92A-1D4524EF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5F2A-A1C0-4FCC-996A-CA40CE66E0C6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C6D13B-465C-4C09-65F9-CE8CAC517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E0EA0D-10CF-8D71-2C60-BD209446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F83-2FCC-457F-967D-B802A4BC3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445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23CB00-E496-3E61-7650-3814B0366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F1B2205-E4EF-3AEA-0A36-B0ACF32B8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6B09DD-8ED0-6C95-3708-28C341FC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5F2A-A1C0-4FCC-996A-CA40CE66E0C6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CB044F2-0A8D-3318-B753-409BCA2B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6AC134-1A1D-E81D-740A-AA2DDE42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F83-2FCC-457F-967D-B802A4BC3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8466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10C1CCB8-91D2-4DFB-B72D-95AEAEE11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6203924-4B54-A56E-2219-A7C70FE3E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04DD2E-1728-E8B2-0184-E92B255C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5F2A-A1C0-4FCC-996A-CA40CE66E0C6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320C0F3-71A7-7E30-B828-AE706132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2684F1-B772-3DD1-B5D9-21C1E0A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F83-2FCC-457F-967D-B802A4BC3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1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60D812-E141-5DBF-EA6C-386199B4B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276C07-864F-A2F4-EFD6-1CC83E0D7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A1E7AC-E8B7-17E6-FAEA-FAD82E97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5F2A-A1C0-4FCC-996A-CA40CE66E0C6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23A5C-4CDB-63D1-5207-D27A4483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F53E63-CAA1-B014-50E1-02417AEF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F83-2FCC-457F-967D-B802A4BC3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865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39492D-9A55-9D23-E3D5-B468C333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8B4227-86CD-7435-627F-82CB199CB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FB2934-AAC2-BB9C-A122-C96D95F79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5F2A-A1C0-4FCC-996A-CA40CE66E0C6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601E75-9059-68A8-7081-131CF8D7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BAD9FA-E3F9-E899-3A18-CB6D071B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F83-2FCC-457F-967D-B802A4BC3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425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A9B103-3204-6995-03F7-951DF6B0C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AA74F1-23E3-5AEA-7E9A-C68E4AA67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F0F01A8-B11C-7831-BBDB-89CFA992E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56DAA6-4340-51B7-0FFA-9F5926FB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5F2A-A1C0-4FCC-996A-CA40CE66E0C6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479C33-1DFA-4150-0032-C0CAE9A43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0D9FDB0-5243-BE30-0FAD-6E3BB350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F83-2FCC-457F-967D-B802A4BC3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39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DE9367-52BC-4931-68A6-8F7F9654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C62211-087E-9343-9C05-4ADCAC28F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06AFEF5-FF10-E2CB-1CB2-49A08D13B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8CBB909-8D8D-97C8-1039-BA9FD2AE59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CBC530B-A306-317D-D083-C3D17F9240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01B6427-D013-9C4F-A170-BF8F27B9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5F2A-A1C0-4FCC-996A-CA40CE66E0C6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4E8F488-F56F-0A49-D0FD-80AF0E51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CB54908-4C23-CF69-2C3A-C8A9A8BE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F83-2FCC-457F-967D-B802A4BC3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92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69CEA2-9774-7801-96C1-9CAE7E5A7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DF3AED0-A71F-855B-311A-0677E1F3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5F2A-A1C0-4FCC-996A-CA40CE66E0C6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2386BB7-64DF-FE46-FB99-E016A3E8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59E2CB4-04BC-3E47-EE0D-62A6258F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F83-2FCC-457F-967D-B802A4BC3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59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7DCD385-68E9-B7BE-7C3D-541C37C4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5F2A-A1C0-4FCC-996A-CA40CE66E0C6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49FD830-379D-0638-5C2A-DC68D98E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140FC5-498B-CB49-D3E3-2F9F1472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F83-2FCC-457F-967D-B802A4BC3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39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ED00AF-2F7C-11CE-0B1D-52E65937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B4E580-F705-18E2-71AA-3D1FC88E9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54E5E5C-A185-6D9E-DBDB-999181336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5C600A-652E-2327-E981-2F6BEAD1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5F2A-A1C0-4FCC-996A-CA40CE66E0C6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CFA181-BE3B-1E4F-E430-278AF164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43BD2E-E0DB-A0E5-EDAC-AF9FF29D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F83-2FCC-457F-967D-B802A4BC3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602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B03D54-0678-17AE-3A24-4CEE807E2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04CA102-1752-C306-6072-E52A57871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C1EE832-FB54-A918-511F-1EECC8508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0917175-0742-A164-E876-0D94BCD5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35F2A-A1C0-4FCC-996A-CA40CE66E0C6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189051F-947B-7815-EB69-8424FC03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65D6A76-FAA0-A918-9AF7-233C8963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F83-2FCC-457F-967D-B802A4BC3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78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FB2B311-4B7D-205E-FBB4-5879E685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6C1030-F340-CAA5-CF89-77FDFF632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E9155F-1B9E-AC1E-3B4E-3A9B75B5C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35F2A-A1C0-4FCC-996A-CA40CE66E0C6}" type="datetimeFigureOut">
              <a:rPr lang="fi-FI" smtClean="0"/>
              <a:t>23.8.2022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71EFA-DAB8-9BFA-B90F-5B35B197E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524957A-7097-DB0E-3000-46C2D3592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37F83-2FCC-457F-967D-B802A4BC31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027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4EB1748-A504-64D1-BC38-7BEC75D05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52E92DA-52E5-4593-A7EE-767E35CEB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88" y="351831"/>
            <a:ext cx="3973385" cy="2467113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4000" b="1" dirty="0">
                <a:solidFill>
                  <a:schemeClr val="accent1">
                    <a:lumMod val="75000"/>
                  </a:schemeClr>
                </a:solidFill>
              </a:rPr>
              <a:t>Tarttumattomien ja tarttuvien tautien epidemiologiaa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FB67BFD-BE2C-F0F5-4AAC-3395F0C81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188" y="6429375"/>
            <a:ext cx="3973386" cy="359326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1400" dirty="0"/>
              <a:t>Kuva: Unsplash.com Giacomo </a:t>
            </a:r>
            <a:r>
              <a:rPr lang="fi-FI" sz="1400" dirty="0" err="1"/>
              <a:t>Carra</a:t>
            </a:r>
            <a:endParaRPr lang="fi-FI" sz="1400" dirty="0"/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6D1C347-6EC0-1EAB-29F9-75FA8623D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BD95402-8127-13A5-4062-6DD729CFA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5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32274DA4-9861-3003-F246-21AA29BE87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7" r="427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B55A1C-CAF7-6F0A-AD58-0CD571AA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99" y="215163"/>
            <a:ext cx="5080700" cy="10269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Infektiotaudin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tartuttavuuteen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vaikuttavia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tekijöitä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43BAB3-A944-53E9-DC59-75C6EDDD5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999" y="1457324"/>
            <a:ext cx="5433126" cy="52595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C00000"/>
                </a:solidFill>
              </a:rPr>
              <a:t>Mikrobin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ominaisuudet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Infektioon</a:t>
            </a:r>
            <a:r>
              <a:rPr lang="en-US" sz="2000" dirty="0"/>
              <a:t> </a:t>
            </a:r>
            <a:r>
              <a:rPr lang="en-US" sz="2000" dirty="0" err="1"/>
              <a:t>tarvittavien</a:t>
            </a:r>
            <a:r>
              <a:rPr lang="en-US" sz="2000" dirty="0"/>
              <a:t> </a:t>
            </a:r>
            <a:r>
              <a:rPr lang="en-US" sz="2000" dirty="0" err="1"/>
              <a:t>mikrobien</a:t>
            </a:r>
            <a:r>
              <a:rPr lang="en-US" sz="2000" dirty="0"/>
              <a:t> </a:t>
            </a:r>
            <a:r>
              <a:rPr lang="en-US" sz="2000" dirty="0" err="1"/>
              <a:t>lukumäärä</a:t>
            </a:r>
            <a:endParaRPr lang="en-US" sz="2000" dirty="0"/>
          </a:p>
          <a:p>
            <a:r>
              <a:rPr lang="en-US" sz="2000" dirty="0" err="1"/>
              <a:t>Mikrobin</a:t>
            </a:r>
            <a:r>
              <a:rPr lang="en-US" sz="2000" dirty="0"/>
              <a:t> </a:t>
            </a:r>
            <a:r>
              <a:rPr lang="en-US" sz="2000" dirty="0" err="1"/>
              <a:t>kyky</a:t>
            </a:r>
            <a:r>
              <a:rPr lang="en-US" sz="2000" dirty="0"/>
              <a:t> </a:t>
            </a:r>
            <a:r>
              <a:rPr lang="en-US" sz="2000" dirty="0" err="1"/>
              <a:t>säilyä</a:t>
            </a:r>
            <a:r>
              <a:rPr lang="en-US" sz="2000" dirty="0"/>
              <a:t> </a:t>
            </a:r>
            <a:r>
              <a:rPr lang="en-US" sz="2000" dirty="0" err="1"/>
              <a:t>ympäristössä</a:t>
            </a:r>
            <a:endParaRPr lang="en-US" sz="2000" dirty="0"/>
          </a:p>
          <a:p>
            <a:r>
              <a:rPr lang="en-US" sz="2000" dirty="0" err="1"/>
              <a:t>Mikrobin</a:t>
            </a:r>
            <a:r>
              <a:rPr lang="en-US" sz="2000" dirty="0"/>
              <a:t> </a:t>
            </a:r>
            <a:r>
              <a:rPr lang="en-US" sz="2000" dirty="0" err="1"/>
              <a:t>taudinaiheuttamiskyky</a:t>
            </a:r>
            <a:endParaRPr lang="en-US" sz="1600" dirty="0"/>
          </a:p>
          <a:p>
            <a:pPr marL="0" indent="0">
              <a:buNone/>
            </a:pPr>
            <a:r>
              <a:rPr lang="en-US" sz="2000" b="1" dirty="0" err="1">
                <a:solidFill>
                  <a:srgbClr val="C00000"/>
                </a:solidFill>
              </a:rPr>
              <a:t>Tartuntatapa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Mitä</a:t>
            </a:r>
            <a:r>
              <a:rPr lang="en-US" sz="2000" dirty="0"/>
              <a:t> </a:t>
            </a:r>
            <a:r>
              <a:rPr lang="en-US" sz="2000" dirty="0" err="1"/>
              <a:t>kautta</a:t>
            </a:r>
            <a:r>
              <a:rPr lang="en-US" sz="2000" dirty="0"/>
              <a:t> </a:t>
            </a:r>
            <a:r>
              <a:rPr lang="en-US" sz="2000" dirty="0" err="1"/>
              <a:t>mikrobi</a:t>
            </a:r>
            <a:r>
              <a:rPr lang="en-US" sz="2000" dirty="0"/>
              <a:t> </a:t>
            </a:r>
            <a:r>
              <a:rPr lang="en-US" sz="2000" dirty="0" err="1"/>
              <a:t>pääsee</a:t>
            </a:r>
            <a:r>
              <a:rPr lang="en-US" sz="2000" dirty="0"/>
              <a:t> </a:t>
            </a:r>
            <a:r>
              <a:rPr lang="en-US" sz="2000" dirty="0" err="1"/>
              <a:t>kehoon</a:t>
            </a:r>
            <a:endParaRPr lang="en-US" sz="2000" dirty="0"/>
          </a:p>
          <a:p>
            <a:r>
              <a:rPr lang="en-US" sz="2000" dirty="0" err="1"/>
              <a:t>Tartuntaetäisyys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>
                <a:solidFill>
                  <a:srgbClr val="C00000"/>
                </a:solidFill>
              </a:rPr>
              <a:t>Ihmisen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vastustuskyky</a:t>
            </a:r>
            <a:endParaRPr lang="en-US" sz="20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Terveydentila</a:t>
            </a:r>
            <a:endParaRPr lang="en-US" sz="2000" dirty="0"/>
          </a:p>
          <a:p>
            <a:r>
              <a:rPr lang="en-US" sz="2000" dirty="0" err="1"/>
              <a:t>Perinnölliset</a:t>
            </a:r>
            <a:r>
              <a:rPr lang="en-US" sz="2000" dirty="0"/>
              <a:t> </a:t>
            </a:r>
            <a:r>
              <a:rPr lang="en-US" sz="2000" dirty="0" err="1"/>
              <a:t>tekijät</a:t>
            </a:r>
            <a:endParaRPr lang="en-US" sz="2000" dirty="0"/>
          </a:p>
          <a:p>
            <a:r>
              <a:rPr lang="en-US" sz="2000" dirty="0" err="1"/>
              <a:t>Aikaisemmin</a:t>
            </a:r>
            <a:r>
              <a:rPr lang="en-US" sz="2000" dirty="0"/>
              <a:t> </a:t>
            </a:r>
            <a:r>
              <a:rPr lang="en-US" sz="2000" dirty="0" err="1"/>
              <a:t>sairastetut</a:t>
            </a:r>
            <a:r>
              <a:rPr lang="en-US" sz="2000" dirty="0"/>
              <a:t> </a:t>
            </a:r>
            <a:r>
              <a:rPr lang="en-US" sz="2000" dirty="0" err="1"/>
              <a:t>taudit</a:t>
            </a:r>
            <a:endParaRPr lang="en-US" sz="2000" dirty="0"/>
          </a:p>
          <a:p>
            <a:r>
              <a:rPr lang="en-US" sz="2000" dirty="0" err="1"/>
              <a:t>Saadut</a:t>
            </a:r>
            <a:r>
              <a:rPr lang="en-US" sz="2000" dirty="0"/>
              <a:t> </a:t>
            </a:r>
            <a:r>
              <a:rPr lang="en-US" sz="2000" dirty="0" err="1"/>
              <a:t>rokotteet</a:t>
            </a:r>
            <a:endParaRPr lang="en-US" sz="2000" dirty="0"/>
          </a:p>
          <a:p>
            <a:endParaRPr lang="en-US" sz="1300" dirty="0"/>
          </a:p>
        </p:txBody>
      </p:sp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EBCCB99-88E4-A5BE-8F2B-753F59322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216" y="87426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8FBEA284-6658-248E-242A-92E6284EC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152" y="6287932"/>
            <a:ext cx="1668088" cy="428937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B897FB85-8F91-D4EE-3C29-39164242222D}"/>
              </a:ext>
            </a:extLst>
          </p:cNvPr>
          <p:cNvSpPr txBox="1"/>
          <p:nvPr/>
        </p:nvSpPr>
        <p:spPr>
          <a:xfrm rot="671080">
            <a:off x="7995467" y="2603988"/>
            <a:ext cx="407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Kuva: Unsplash.com </a:t>
            </a:r>
            <a:r>
              <a:rPr lang="fi-FI" sz="1600" dirty="0" err="1"/>
              <a:t>Obi</a:t>
            </a:r>
            <a:r>
              <a:rPr lang="fi-FI" sz="1600" dirty="0"/>
              <a:t>-@pixel6propix</a:t>
            </a:r>
          </a:p>
        </p:txBody>
      </p:sp>
    </p:spTree>
    <p:extLst>
      <p:ext uri="{BB962C8B-B14F-4D97-AF65-F5344CB8AC3E}">
        <p14:creationId xmlns:p14="http://schemas.microsoft.com/office/powerpoint/2010/main" val="224671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00746E-4C92-234F-CB4C-B4C60788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588" y="6567840"/>
            <a:ext cx="2627670" cy="254241"/>
          </a:xfrm>
        </p:spPr>
        <p:txBody>
          <a:bodyPr>
            <a:normAutofit fontScale="90000"/>
          </a:bodyPr>
          <a:lstStyle/>
          <a:p>
            <a:r>
              <a:rPr lang="fi-FI" sz="1400" dirty="0"/>
              <a:t>Kuva: Unsplash.com Zhang </a:t>
            </a:r>
            <a:r>
              <a:rPr lang="fi-FI" sz="1400" dirty="0" err="1"/>
              <a:t>Kenny</a:t>
            </a:r>
            <a:endParaRPr lang="fi-FI" sz="14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7BF8700-5AFF-6B12-1F3F-B487DE302F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31" y="0"/>
            <a:ext cx="4184425" cy="6806404"/>
          </a:xfr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B841E33-C470-310E-F3AC-21125505C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3186" y="1553126"/>
            <a:ext cx="3374402" cy="4957127"/>
          </a:xfrm>
        </p:spPr>
        <p:txBody>
          <a:bodyPr>
            <a:normAutofit/>
          </a:bodyPr>
          <a:lstStyle/>
          <a:p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₀ </a:t>
            </a:r>
            <a:r>
              <a:rPr lang="fi-FI" sz="2400" dirty="0"/>
              <a:t>eli </a:t>
            </a:r>
            <a:r>
              <a:rPr lang="fi-FI" sz="2400" b="1" dirty="0"/>
              <a:t>tartuttavuusluku</a:t>
            </a:r>
          </a:p>
          <a:p>
            <a:r>
              <a:rPr lang="fi-FI" sz="2000" dirty="0"/>
              <a:t>kertoo, kuinka monta ihmistä sairastunut henkilö tartuttaa edelleen.</a:t>
            </a:r>
          </a:p>
          <a:p>
            <a:r>
              <a:rPr lang="fi-FI" sz="2000" dirty="0"/>
              <a:t>Mitä pienempi on tartuttavuusluku, sitä helpompi on estää taudin leviäminen.</a:t>
            </a:r>
          </a:p>
          <a:p>
            <a:r>
              <a:rPr lang="fi-FI" sz="2000" dirty="0"/>
              <a:t>Ennakointi auttaa hillitsemään epidemioita.</a:t>
            </a:r>
          </a:p>
          <a:p>
            <a:r>
              <a:rPr lang="fi-FI" sz="2000" dirty="0"/>
              <a:t>Tartuttavuusluku voi muuttua mikrobissa tapahtuneiden mutaatioiden takia.</a:t>
            </a:r>
          </a:p>
        </p:txBody>
      </p:sp>
      <p:pic>
        <p:nvPicPr>
          <p:cNvPr id="8" name="Kuva 7" descr="Kuva, joka sisältää kohteen henkilö, nainen&#10;&#10;Kuvaus luotu automaattisesti">
            <a:extLst>
              <a:ext uri="{FF2B5EF4-FFF2-40B4-BE49-F238E27FC236}">
                <a16:creationId xmlns:a16="http://schemas.microsoft.com/office/drawing/2014/main" id="{51AFEF36-FCBE-E155-0C86-2B98FBD4F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88" y="723500"/>
            <a:ext cx="4460972" cy="5880259"/>
          </a:xfrm>
          <a:prstGeom prst="rect">
            <a:avLst/>
          </a:prstGeom>
        </p:spPr>
      </p:pic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DD855CB-CCD5-E236-CE32-854CB1A92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36" y="203361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1D59130-93BC-4E57-81F1-4A9E2001F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2423" y="614028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4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F45608-3CEF-73C1-D882-47C1D337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4" y="477520"/>
            <a:ext cx="11268075" cy="1179830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C00000"/>
                </a:solidFill>
              </a:rPr>
              <a:t>Epidemiologia</a:t>
            </a:r>
            <a:r>
              <a:rPr lang="fi-FI" sz="3600" dirty="0">
                <a:solidFill>
                  <a:srgbClr val="C00000"/>
                </a:solidFill>
              </a:rPr>
              <a:t> </a:t>
            </a:r>
            <a:br>
              <a:rPr lang="fi-FI" sz="2800" dirty="0"/>
            </a:br>
            <a:r>
              <a:rPr lang="fi-FI" sz="3200" dirty="0">
                <a:solidFill>
                  <a:srgbClr val="C00000"/>
                </a:solidFill>
              </a:rPr>
              <a:t>– tieteenala, jossa tutkitaan sairauksien esiintyvyyttä väestön tasolla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AF1B4A-99CF-B992-1EB8-1F14917F9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946275"/>
            <a:ext cx="5398771" cy="4740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Kuvaileva epidemiologia</a:t>
            </a:r>
          </a:p>
          <a:p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sairauksien ja niihin vaikuttavien tekijöiden jakautuminen väestössä tai väestöryhmissä</a:t>
            </a:r>
            <a:endParaRPr lang="fi-FI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i-FI" sz="20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Prevalenssi</a:t>
            </a:r>
            <a:r>
              <a:rPr lang="fi-FI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eli </a:t>
            </a:r>
            <a:r>
              <a:rPr lang="fi-FI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vallitsevuus</a:t>
            </a:r>
          </a:p>
          <a:p>
            <a:pPr lvl="1"/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kuinka suurella osalla väestöstä </a:t>
            </a:r>
            <a:r>
              <a:rPr lang="fi-FI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on jokin tietty sairaus tai vaiva tutkimusajankohtana tai -ajanjaksona</a:t>
            </a:r>
          </a:p>
          <a:p>
            <a:r>
              <a:rPr lang="fi-FI" sz="2000" b="1" dirty="0" err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Insidenssi</a:t>
            </a:r>
            <a:r>
              <a:rPr lang="fi-FI" sz="200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eli </a:t>
            </a:r>
            <a:r>
              <a:rPr lang="fi-FI" sz="20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ilmaantuvuus</a:t>
            </a:r>
          </a:p>
          <a:p>
            <a:pPr lvl="1"/>
            <a:r>
              <a:rPr lang="fi-FI" sz="20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uusien tautitapausten ilmaantumismäärä (kasvu/väheneminen) tiettynä ajanjaksona suhteutettuna tutkittavan väestön määrään</a:t>
            </a:r>
            <a:endParaRPr lang="fi-FI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633B732-95DF-1424-C91C-B31901ED8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8428" y="1946274"/>
            <a:ext cx="5398771" cy="4740275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Analyyttinen epidemiologia</a:t>
            </a:r>
          </a:p>
          <a:p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Tutkitaan altisteen ja vasteen välistä suhdetta. </a:t>
            </a:r>
          </a:p>
          <a:p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Mitkä riskitekijät väestössä lisäävät todennäköisyyttä sairastua tiettyyn tautiin.</a:t>
            </a:r>
          </a:p>
          <a:p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Mitkä tekijät puolestaan suojaavat taudilta.</a:t>
            </a:r>
          </a:p>
          <a:p>
            <a:r>
              <a:rPr lang="fi-FI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Interventiotutkimuksilla</a:t>
            </a:r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selvitetään erilaisten terveyttä edistävien toimenpiteiden vaikutuksia väestön terveyteen.</a:t>
            </a:r>
          </a:p>
          <a:p>
            <a:r>
              <a:rPr lang="fi-FI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Esim. onko tupakkalaki vähentänyt kroonisia keuhkosairauksia tai kuinka kauan tietyn rokotteen antama suoja kestää.</a:t>
            </a:r>
          </a:p>
          <a:p>
            <a:pPr marL="0" indent="0">
              <a:buNone/>
            </a:pPr>
            <a:endParaRPr lang="fi-FI" sz="2000" dirty="0"/>
          </a:p>
          <a:p>
            <a:endParaRPr lang="fi-FI" dirty="0"/>
          </a:p>
        </p:txBody>
      </p: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4D84B5-CB88-2F5C-4015-C0844837D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010" y="351831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95B4767-2A02-241F-CD2D-DB72629C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85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9CCC2D1-8850-5EF1-C065-2E0B449E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650" y="-1"/>
            <a:ext cx="5353050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Sairaudet</a:t>
            </a:r>
            <a:endParaRPr lang="en-US" sz="4400" b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isällön paikkamerkki 4" descr="Kuva, joka sisältää kohteen henkilö, mies, sisä, ruoka&#10;&#10;Kuvaus luotu automaattisesti">
            <a:extLst>
              <a:ext uri="{FF2B5EF4-FFF2-40B4-BE49-F238E27FC236}">
                <a16:creationId xmlns:a16="http://schemas.microsoft.com/office/drawing/2014/main" id="{4EA4F1DF-91D0-D339-97E4-48A5E7205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3" r="17514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02A2203-25B0-A2EB-F916-DDB43FD25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534" y="819151"/>
            <a:ext cx="4722842" cy="560070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Tarttuvat </a:t>
            </a:r>
            <a:r>
              <a:rPr lang="fi-FI" dirty="0"/>
              <a:t>eli</a:t>
            </a:r>
            <a:r>
              <a:rPr lang="fi-FI" b="1" dirty="0"/>
              <a:t> infektiotaudit </a:t>
            </a:r>
            <a:r>
              <a:rPr lang="fi-FI" dirty="0"/>
              <a:t>eli </a:t>
            </a:r>
            <a:r>
              <a:rPr lang="fi-FI" b="1" dirty="0"/>
              <a:t>CD</a:t>
            </a:r>
          </a:p>
          <a:p>
            <a:r>
              <a:rPr lang="fi-FI" sz="2200" dirty="0"/>
              <a:t>Mikrobien aiheuttamia </a:t>
            </a:r>
          </a:p>
          <a:p>
            <a:r>
              <a:rPr lang="fi-FI" sz="2200" dirty="0"/>
              <a:t>Tauti puhkeaa tavallisesti muutaman päivän kuluttua infektiosta</a:t>
            </a:r>
          </a:p>
          <a:p>
            <a:r>
              <a:rPr lang="fi-FI" sz="2200" dirty="0"/>
              <a:t>Sairaus ei yleensä kestä kovin pitkään</a:t>
            </a:r>
          </a:p>
          <a:p>
            <a:pPr marL="0" indent="0">
              <a:buNone/>
            </a:pPr>
            <a:endParaRPr lang="fi-FI" sz="900" dirty="0"/>
          </a:p>
          <a:p>
            <a:pPr marL="0" indent="0">
              <a:buNone/>
            </a:pPr>
            <a:r>
              <a:rPr lang="fi-FI" b="1" dirty="0"/>
              <a:t>Tarttumattomat taudit </a:t>
            </a:r>
            <a:r>
              <a:rPr lang="fi-FI" dirty="0"/>
              <a:t>eli </a:t>
            </a:r>
            <a:r>
              <a:rPr lang="fi-FI" b="1" dirty="0"/>
              <a:t>NCD</a:t>
            </a:r>
          </a:p>
          <a:p>
            <a:r>
              <a:rPr lang="fi-FI" sz="2200" dirty="0"/>
              <a:t>Monitekijäisiä</a:t>
            </a:r>
          </a:p>
          <a:p>
            <a:pPr lvl="1"/>
            <a:r>
              <a:rPr lang="fi-FI" sz="2200" dirty="0"/>
              <a:t>Perimä</a:t>
            </a:r>
          </a:p>
          <a:p>
            <a:pPr lvl="1"/>
            <a:r>
              <a:rPr lang="fi-FI" sz="2200" dirty="0"/>
              <a:t>Elintavat</a:t>
            </a:r>
          </a:p>
          <a:p>
            <a:pPr lvl="1"/>
            <a:r>
              <a:rPr lang="fi-FI" sz="2200" dirty="0"/>
              <a:t>Fyysinen ja psykososiaalinen ympäristö </a:t>
            </a:r>
          </a:p>
          <a:p>
            <a:r>
              <a:rPr lang="fi-FI" sz="2200" dirty="0"/>
              <a:t>Taudin kehittymiseen voi kulua vuosia tai vuosikymmeniä</a:t>
            </a:r>
          </a:p>
          <a:p>
            <a:r>
              <a:rPr lang="fi-FI" sz="2200" dirty="0"/>
              <a:t>Yleensä pitkäaikaisia, kroonisia sairauksia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Sisällön paikkamerkki 5" descr="Kuva, joka sisältää kohteen henkilö, sisä, huone&#10;&#10;Kuvaus luotu automaattisesti">
            <a:extLst>
              <a:ext uri="{FF2B5EF4-FFF2-40B4-BE49-F238E27FC236}">
                <a16:creationId xmlns:a16="http://schemas.microsoft.com/office/drawing/2014/main" id="{C97B5033-4E3D-EA5C-B1AC-6753D45BD8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8" r="10793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BC97903D-63E5-D5AC-B54F-DA296B04A4CC}"/>
              </a:ext>
            </a:extLst>
          </p:cNvPr>
          <p:cNvSpPr txBox="1"/>
          <p:nvPr/>
        </p:nvSpPr>
        <p:spPr>
          <a:xfrm>
            <a:off x="2948055" y="6550222"/>
            <a:ext cx="300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/>
              <a:t>Kuva:Unsplash.com</a:t>
            </a:r>
            <a:r>
              <a:rPr lang="fi-FI" sz="1400" dirty="0"/>
              <a:t> </a:t>
            </a:r>
            <a:r>
              <a:rPr lang="fi-FI" sz="1400" dirty="0" err="1"/>
              <a:t>Brittany</a:t>
            </a:r>
            <a:r>
              <a:rPr lang="fi-FI" sz="1400" dirty="0"/>
              <a:t> </a:t>
            </a:r>
            <a:r>
              <a:rPr lang="fi-FI" sz="1400" dirty="0" err="1"/>
              <a:t>Colette</a:t>
            </a:r>
            <a:endParaRPr lang="fi-FI" sz="14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03561F8-3C3C-58DE-3533-A62CCF903FCC}"/>
              </a:ext>
            </a:extLst>
          </p:cNvPr>
          <p:cNvSpPr txBox="1"/>
          <p:nvPr/>
        </p:nvSpPr>
        <p:spPr>
          <a:xfrm>
            <a:off x="6238876" y="6550213"/>
            <a:ext cx="4514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National </a:t>
            </a:r>
            <a:r>
              <a:rPr lang="fi-FI" sz="1400" dirty="0" err="1"/>
              <a:t>Carcer</a:t>
            </a:r>
            <a:r>
              <a:rPr lang="fi-FI" sz="1400" dirty="0"/>
              <a:t> Institute</a:t>
            </a:r>
          </a:p>
        </p:txBody>
      </p:sp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85DEE65-826C-E608-192D-9E15D6882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10" y="141131"/>
            <a:ext cx="18920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9882E2EB-C64D-E30E-77FA-6A055565B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690" y="618975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3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450AB5E-5B0C-B5C8-E6F1-D7B3E5055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409"/>
            <a:ext cx="12192000" cy="6625181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85D7A78-8441-EF60-1832-7F593FBC7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36" y="22241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49CF5EC2-5CBF-3952-EBE0-C13440DB7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310" y="620251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5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3895F6-FF29-C149-D29A-C4116587B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41131"/>
            <a:ext cx="10515600" cy="874869"/>
          </a:xfrm>
        </p:spPr>
        <p:txBody>
          <a:bodyPr>
            <a:normAutofit/>
          </a:bodyPr>
          <a:lstStyle/>
          <a:p>
            <a:r>
              <a:rPr lang="fi-FI" sz="3200" b="1" dirty="0"/>
              <a:t>Tarttumattomat sairaudet ovat yhä yleisempiä</a:t>
            </a:r>
            <a:br>
              <a:rPr lang="fi-FI" sz="3200" dirty="0">
                <a:solidFill>
                  <a:srgbClr val="C00000"/>
                </a:solidFill>
              </a:rPr>
            </a:br>
            <a:r>
              <a:rPr lang="fi-FI" sz="2400" dirty="0"/>
              <a:t>- yli 71 % maailman kuolleisuudesta on NCD:n aiheuttamia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4087343-07AF-B001-A39C-A6EA4767A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60" y="1178561"/>
            <a:ext cx="11788273" cy="5011190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2BBA505-6F71-B3A2-C118-8333361B9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310" y="141131"/>
            <a:ext cx="1892024" cy="42893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C902D24-BE60-371E-132C-E18B17F2D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690" y="618975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8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A4C70-A679-823D-EE99-E421FFE9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66039"/>
            <a:ext cx="10515600" cy="741679"/>
          </a:xfrm>
        </p:spPr>
        <p:txBody>
          <a:bodyPr>
            <a:normAutofit/>
          </a:bodyPr>
          <a:lstStyle/>
          <a:p>
            <a:r>
              <a:rPr lang="fi-FI" sz="2800" b="1" dirty="0"/>
              <a:t>Tarttumattomien sairauksien syyt voivat olla joko suoria tai epäsuoria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C850773-DE06-80E8-FD46-D0574C75F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239"/>
            <a:ext cx="12192000" cy="5563235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4C74321-61C2-C149-1899-D3CB21420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36" y="222411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AB8A8E4-0C81-1EB0-B03D-D9B37456A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310" y="620251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1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4851431-B391-EFD7-FC36-A94715A0A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310" y="6202519"/>
            <a:ext cx="2000250" cy="51435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DC97148-A810-2B0A-DD95-E42EA4573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1" y="0"/>
            <a:ext cx="11793920" cy="6277991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8B1E1D9-2A9F-748C-AE86-4CEEFA122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36" y="203361"/>
            <a:ext cx="18920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0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2C9F5AEC-11BD-2EED-DDE9-B3C27FA5D5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 useBgFill="1">
        <p:nvSpPr>
          <p:cNvPr id="42" name="Rectangle 3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CAD6DDF-F3AD-E228-0D1C-CEAF60F17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Tartuntatautitilanne voi muuttua nopeasti</a:t>
            </a:r>
          </a:p>
        </p:txBody>
      </p:sp>
      <p:grpSp>
        <p:nvGrpSpPr>
          <p:cNvPr id="44" name="Group 3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3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3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28D579-2453-9120-E18D-C5D7E7BB1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63" y="2178685"/>
            <a:ext cx="6779875" cy="45381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/>
              <a:t>EPIDEMIA</a:t>
            </a:r>
          </a:p>
          <a:p>
            <a:r>
              <a:rPr lang="en-US" sz="2000" dirty="0" err="1"/>
              <a:t>tartuntatauti</a:t>
            </a:r>
            <a:r>
              <a:rPr lang="en-US" sz="2000" dirty="0"/>
              <a:t>, jota </a:t>
            </a:r>
            <a:r>
              <a:rPr lang="en-US" sz="2000" dirty="0" err="1"/>
              <a:t>esiintyy</a:t>
            </a:r>
            <a:r>
              <a:rPr lang="en-US" sz="2000" dirty="0"/>
              <a:t> </a:t>
            </a:r>
            <a:r>
              <a:rPr lang="en-US" sz="2000" dirty="0" err="1"/>
              <a:t>väestössä</a:t>
            </a:r>
            <a:r>
              <a:rPr lang="en-US" sz="2000" dirty="0"/>
              <a:t> </a:t>
            </a:r>
            <a:r>
              <a:rPr lang="en-US" sz="2000" dirty="0" err="1"/>
              <a:t>poikkeuksellisen</a:t>
            </a:r>
            <a:r>
              <a:rPr lang="en-US" sz="2000" dirty="0"/>
              <a:t> </a:t>
            </a:r>
            <a:r>
              <a:rPr lang="en-US" sz="2000" dirty="0" err="1"/>
              <a:t>paljon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influenssaepidemia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ENDEMIA </a:t>
            </a:r>
            <a:r>
              <a:rPr lang="en-US" sz="2000" b="1" dirty="0" err="1"/>
              <a:t>eli</a:t>
            </a:r>
            <a:r>
              <a:rPr lang="en-US" sz="2000" b="1" dirty="0"/>
              <a:t> PAIKALLISTAUTI</a:t>
            </a:r>
          </a:p>
          <a:p>
            <a:r>
              <a:rPr lang="en-US" sz="2000" dirty="0" err="1"/>
              <a:t>tartuntatauti</a:t>
            </a:r>
            <a:r>
              <a:rPr lang="en-US" sz="2000" dirty="0"/>
              <a:t>, jota </a:t>
            </a:r>
            <a:r>
              <a:rPr lang="en-US" sz="2000" dirty="0" err="1"/>
              <a:t>esiintyy</a:t>
            </a:r>
            <a:r>
              <a:rPr lang="en-US" sz="2000" dirty="0"/>
              <a:t> </a:t>
            </a:r>
            <a:r>
              <a:rPr lang="en-US" sz="2000" dirty="0" err="1"/>
              <a:t>jollakin</a:t>
            </a:r>
            <a:r>
              <a:rPr lang="en-US" sz="2000" dirty="0"/>
              <a:t> </a:t>
            </a:r>
            <a:r>
              <a:rPr lang="en-US" sz="2000" dirty="0" err="1"/>
              <a:t>maantieteellisellä</a:t>
            </a:r>
            <a:r>
              <a:rPr lang="en-US" sz="2000" dirty="0"/>
              <a:t> </a:t>
            </a:r>
            <a:r>
              <a:rPr lang="en-US" sz="2000" dirty="0" err="1"/>
              <a:t>alueella</a:t>
            </a:r>
            <a:r>
              <a:rPr lang="en-US" sz="2000" dirty="0"/>
              <a:t> </a:t>
            </a:r>
            <a:r>
              <a:rPr lang="en-US" sz="2000" dirty="0" err="1"/>
              <a:t>jatkuvasti</a:t>
            </a:r>
            <a:r>
              <a:rPr lang="en-US" sz="2000" dirty="0"/>
              <a:t> </a:t>
            </a:r>
            <a:r>
              <a:rPr lang="en-US" sz="2000" dirty="0" err="1"/>
              <a:t>runsaana</a:t>
            </a:r>
            <a:r>
              <a:rPr lang="en-US" sz="2000" dirty="0"/>
              <a:t>, </a:t>
            </a:r>
            <a:r>
              <a:rPr lang="en-US" sz="2000" dirty="0" err="1"/>
              <a:t>esim</a:t>
            </a:r>
            <a:r>
              <a:rPr lang="en-US" sz="2000" dirty="0"/>
              <a:t>. malaria</a:t>
            </a:r>
          </a:p>
          <a:p>
            <a:pPr marL="0" indent="0">
              <a:buNone/>
            </a:pPr>
            <a:r>
              <a:rPr lang="en-US" sz="2000" b="1" dirty="0"/>
              <a:t>PANDEMIA</a:t>
            </a:r>
          </a:p>
          <a:p>
            <a:r>
              <a:rPr lang="en-US" sz="2000" dirty="0" err="1"/>
              <a:t>e</a:t>
            </a:r>
            <a:r>
              <a:rPr lang="en-US" sz="2000" dirty="0" err="1">
                <a:effectLst/>
              </a:rPr>
              <a:t>pidemia</a:t>
            </a:r>
            <a:r>
              <a:rPr lang="en-US" sz="2000" dirty="0">
                <a:effectLst/>
              </a:rPr>
              <a:t>, </a:t>
            </a:r>
            <a:r>
              <a:rPr lang="en-US" sz="2000" dirty="0" err="1">
                <a:effectLst/>
              </a:rPr>
              <a:t>joka</a:t>
            </a:r>
            <a:r>
              <a:rPr lang="en-US" sz="2000" dirty="0">
                <a:effectLst/>
              </a:rPr>
              <a:t> on </a:t>
            </a:r>
            <a:r>
              <a:rPr lang="en-US" sz="2000" dirty="0" err="1">
                <a:effectLst/>
              </a:rPr>
              <a:t>levinnyt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maanosista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toisiin</a:t>
            </a:r>
            <a:r>
              <a:rPr lang="en-US" sz="2000" dirty="0">
                <a:effectLst/>
              </a:rPr>
              <a:t> ja </a:t>
            </a:r>
            <a:r>
              <a:rPr lang="en-US" sz="2000" dirty="0" err="1">
                <a:effectLst/>
              </a:rPr>
              <a:t>aiheuttaa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merkittävän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uhan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sekä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kansanterveydelle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että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terveydenhuollon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palveluiden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riittävyydelle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  <a:p>
            <a:r>
              <a:rPr lang="en-US" sz="2000" dirty="0" err="1">
                <a:effectLst/>
              </a:rPr>
              <a:t>helposti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tarttuva</a:t>
            </a:r>
            <a:r>
              <a:rPr lang="en-US" sz="2000" dirty="0">
                <a:effectLst/>
              </a:rPr>
              <a:t> ja </a:t>
            </a:r>
            <a:r>
              <a:rPr lang="en-US" sz="2000" dirty="0" err="1">
                <a:effectLst/>
              </a:rPr>
              <a:t>ennestään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tuntematon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sairaus</a:t>
            </a:r>
            <a:endParaRPr lang="en-US" sz="2000" dirty="0"/>
          </a:p>
          <a:p>
            <a:r>
              <a:rPr lang="en-US" sz="2000" dirty="0" err="1"/>
              <a:t>esim</a:t>
            </a:r>
            <a:r>
              <a:rPr lang="en-US" sz="2000" dirty="0"/>
              <a:t>. Covid-19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teksti, sisä&#10;&#10;Kuvaus luotu automaattisesti">
            <a:extLst>
              <a:ext uri="{FF2B5EF4-FFF2-40B4-BE49-F238E27FC236}">
                <a16:creationId xmlns:a16="http://schemas.microsoft.com/office/drawing/2014/main" id="{8BE47E76-7B4A-3B1A-B02F-ED35C74A1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r="10336" b="1"/>
          <a:stretch/>
        </p:blipFill>
        <p:spPr>
          <a:xfrm rot="5400000">
            <a:off x="8044233" y="2902712"/>
            <a:ext cx="2430878" cy="4438638"/>
          </a:xfrm>
          <a:prstGeom prst="rect">
            <a:avLst/>
          </a:prstGeom>
        </p:spPr>
      </p:pic>
      <p:pic>
        <p:nvPicPr>
          <p:cNvPr id="20" name="Kuva 1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1AE4E84-7171-2055-844A-1EC07C3C7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36" y="203361"/>
            <a:ext cx="1892024" cy="42893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32286CFF-534A-CA46-6D57-9AD5E2616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310" y="6202519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66C4DE5-B276-0071-69FC-A8C8770B7F99}"/>
              </a:ext>
            </a:extLst>
          </p:cNvPr>
          <p:cNvSpPr txBox="1"/>
          <p:nvPr/>
        </p:nvSpPr>
        <p:spPr>
          <a:xfrm>
            <a:off x="7154826" y="6396017"/>
            <a:ext cx="3061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Kuva: Unsplash.com Daniel </a:t>
            </a:r>
            <a:r>
              <a:rPr lang="fi-FI" sz="1400" dirty="0" err="1"/>
              <a:t>Schludi</a:t>
            </a:r>
            <a:endParaRPr lang="fi-FI" sz="1400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C150E4-2750-E6B8-4AEA-B672EBD72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4601" y="786384"/>
            <a:ext cx="4543803" cy="247551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DF77504C-2FEA-B4DA-67AD-52009814BA2D}"/>
              </a:ext>
            </a:extLst>
          </p:cNvPr>
          <p:cNvSpPr txBox="1"/>
          <p:nvPr/>
        </p:nvSpPr>
        <p:spPr>
          <a:xfrm>
            <a:off x="6937362" y="397917"/>
            <a:ext cx="27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INFLUENSSAEPIDEMIA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9CF47700-7105-C90A-6844-1E62BD153825}"/>
              </a:ext>
            </a:extLst>
          </p:cNvPr>
          <p:cNvSpPr txBox="1"/>
          <p:nvPr/>
        </p:nvSpPr>
        <p:spPr>
          <a:xfrm>
            <a:off x="7040353" y="3486344"/>
            <a:ext cx="287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PANDEMIA </a:t>
            </a:r>
          </a:p>
        </p:txBody>
      </p:sp>
    </p:spTree>
    <p:extLst>
      <p:ext uri="{BB962C8B-B14F-4D97-AF65-F5344CB8AC3E}">
        <p14:creationId xmlns:p14="http://schemas.microsoft.com/office/powerpoint/2010/main" val="389239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CFA9D0A7-14C8-2BE0-2A3B-40206CDDB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79" y="528229"/>
            <a:ext cx="10967857" cy="5318979"/>
          </a:xfrm>
          <a:prstGeom prst="rect">
            <a:avLst/>
          </a:prstGeom>
        </p:spPr>
      </p:pic>
      <p:pic>
        <p:nvPicPr>
          <p:cNvPr id="11" name="Kuva 10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EB147CF-1521-35C4-802C-C91AD7866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216" y="87426"/>
            <a:ext cx="1892024" cy="428937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2FE070DC-0FD0-93DF-EBC5-08B5B3628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8310" y="6202519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54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C64A55-B872-4D6F-8746-5E04A6E1FD56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2.xml><?xml version="1.0" encoding="utf-8"?>
<ds:datastoreItem xmlns:ds="http://schemas.openxmlformats.org/officeDocument/2006/customXml" ds:itemID="{3BEAA2AD-992A-4B5B-8FC4-B52B273A4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926FB-11DE-40C3-94A5-62A2BF230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358</Words>
  <Application>Microsoft Macintosh PowerPoint</Application>
  <PresentationFormat>Laajakuva</PresentationFormat>
  <Paragraphs>64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Tarttumattomien ja tarttuvien tautien epidemiologiaa</vt:lpstr>
      <vt:lpstr>Epidemiologia  – tieteenala, jossa tutkitaan sairauksien esiintyvyyttä väestön tasolla</vt:lpstr>
      <vt:lpstr>Sairaudet</vt:lpstr>
      <vt:lpstr>PowerPoint-esitys</vt:lpstr>
      <vt:lpstr>Tarttumattomat sairaudet ovat yhä yleisempiä - yli 71 % maailman kuolleisuudesta on NCD:n aiheuttamia</vt:lpstr>
      <vt:lpstr>Tarttumattomien sairauksien syyt voivat olla joko suoria tai epäsuoria</vt:lpstr>
      <vt:lpstr>PowerPoint-esitys</vt:lpstr>
      <vt:lpstr>Tartuntatautitilanne voi muuttua nopeasti</vt:lpstr>
      <vt:lpstr>PowerPoint-esitys</vt:lpstr>
      <vt:lpstr>Infektiotaudin tartuttavuuteen vaikuttavia tekijöitä</vt:lpstr>
      <vt:lpstr>Kuva: Unsplash.com Zhang Kenny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Tarttumattomien ja tarttuvien tautien epidemiologiaa</dc:title>
  <dc:creator>Paula</dc:creator>
  <cp:lastModifiedBy>Eija Tuunainen</cp:lastModifiedBy>
  <cp:revision>36</cp:revision>
  <dcterms:created xsi:type="dcterms:W3CDTF">2022-06-21T07:16:40Z</dcterms:created>
  <dcterms:modified xsi:type="dcterms:W3CDTF">2022-08-23T14:12:00Z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