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5" r:id="rId7"/>
    <p:sldId id="259" r:id="rId8"/>
    <p:sldId id="272" r:id="rId9"/>
    <p:sldId id="257" r:id="rId10"/>
    <p:sldId id="264" r:id="rId11"/>
    <p:sldId id="267" r:id="rId12"/>
    <p:sldId id="268" r:id="rId13"/>
    <p:sldId id="269" r:id="rId14"/>
    <p:sldId id="270" r:id="rId15"/>
    <p:sldId id="263" r:id="rId16"/>
    <p:sldId id="271" r:id="rId17"/>
    <p:sldId id="261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7190CB-2CC6-CA61-52C5-62EABCBB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188A5D-848D-E80C-136A-11C4BCE79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CA1CB-1300-D8B3-B1F3-0AF9855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7CED0D-9B16-5824-24F9-AA9A149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0F0F72-8E15-B29C-0E86-8E93D8CF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083FBE-D063-4A20-A2C7-6A4F011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1F0F65-BB73-3D88-003B-032A091D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373FB3-F11B-5D38-908F-B693662A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2845EF-BEF5-D1F0-252D-20A9FE1E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E425A2-3CCC-311E-B3B0-3E5EC8E3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4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A8ACCE0-244E-08A4-BB58-8DD333561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E475DE-208D-117E-DD18-F8B9C8036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F77059-DF5A-326A-C115-58419A5A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B1B0B4-D8D8-326F-0A81-13448EC3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92FE09-FE5E-1A75-AA3C-62FD5D23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34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87A62-E19D-702E-0F96-A1F1F546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5E04FE-ABF4-92A2-1482-BACA7EC9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35615F-AB58-793B-C16C-A212FE3A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5C00F9-B22B-1E37-5A9C-F4BC63A6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BE9349-00E0-15E8-21B3-6625500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AF8D7-FB52-EFCE-76D9-7D415D17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E5C83B-8E90-08D6-EFF3-4FC8E7D6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A9A7F-06E2-ACE5-62B9-B116EADD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5FE5B-4EF3-C34D-172E-D951182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61AE4C-8190-9773-5D09-2034ABF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9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C0EED-B076-D1BC-2F2D-5A4888AD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036001-B7ED-B38D-4D88-C721EFF1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0E0D6F-0087-EAB3-F4D7-FF72EC52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CEAE5C-1921-A4BB-CAE6-18DD57A0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2CD4AA-0B4D-CAA3-DE21-8BEFCF80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6FDD38-DDA6-F7FE-54E1-FA519E2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1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8AD384-641B-9FE1-016B-3FD88DFE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9870AA-9172-1E89-45F4-3C72E662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580C32-60DC-03F4-EA3F-4FC42E5CF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BD43A8-CD2C-21EA-A726-F49AFEE4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FB5EE05-1BB5-7F39-A8A6-41A4401EB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6A84A3-86D8-7133-11D4-1B70C858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B360D01-D8D3-091C-09F2-B49EB5D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F32F451-0E4D-23E0-E086-324D782D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0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17835-5A20-BC40-C4C4-5FAC353D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74FC65-1377-618D-1C48-346067E3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46CEF4-5108-C10D-0B37-FD947551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C9B09B-479C-58A6-DE1B-0747E8D1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15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890E83-E932-8D82-6ACA-2686AD79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36A442-7153-91EA-5CDA-AFBFA711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D4396E-21E3-A849-1B73-29EDDAC2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2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D8D3F-FF47-C067-C6B4-C986BE1A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746A0F-4E1C-3255-648C-20FD5C36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49F16D-C617-8627-80BB-488D306C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8F31FF-4847-5EF4-D92E-EA8BC1B9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AFDF98-C1E3-7574-BC0B-1F6D9308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429F8A-43F2-AAE5-CB4F-0ABB5163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9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72913C-57FA-BB4E-63C7-68BF575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10905E-6234-571E-71DE-3CE6C7737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4E64AA-3D50-06BD-467B-618D9A4E4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6F898E-CC5D-0F1D-980D-F95F7F9B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B872B0-366C-0970-F6C2-2163D972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A150D4-05A1-B882-6288-72D0F53E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1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B1248B-6A81-A890-B98E-A5F4EA51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61B151-F57C-6B9A-63DA-B748350D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AF2AEB-4832-598E-B3A0-4EE62BB8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8C7B-B3A2-4E0D-A99C-086D3D1D1A7F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32D058-3E35-B0CB-48F9-18A8C014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E285C-FB15-A9E1-97FE-476E9B870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3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henkilö, ulko, henkilöt, katu&#10;&#10;Kuvaus luotu automaattisesti">
            <a:extLst>
              <a:ext uri="{FF2B5EF4-FFF2-40B4-BE49-F238E27FC236}">
                <a16:creationId xmlns:a16="http://schemas.microsoft.com/office/drawing/2014/main" id="{D4AD2AAC-5357-6E16-0035-8089D20D6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b="7193"/>
          <a:stretch/>
        </p:blipFill>
        <p:spPr>
          <a:xfrm>
            <a:off x="20" y="-351821"/>
            <a:ext cx="12191980" cy="72098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AD4193-2D6A-4976-AE93-824370A02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1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4323899 w 4323899"/>
              <a:gd name="connsiteY1" fmla="*/ 0 h 6212748"/>
              <a:gd name="connsiteX2" fmla="*/ 4323899 w 4323899"/>
              <a:gd name="connsiteY2" fmla="*/ 2864954 h 6212748"/>
              <a:gd name="connsiteX3" fmla="*/ 880454 w 4323899"/>
              <a:gd name="connsiteY3" fmla="*/ 6212748 h 6212748"/>
              <a:gd name="connsiteX4" fmla="*/ 0 w 4323899"/>
              <a:gd name="connsiteY4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FB2BA7-8BD8-3AEF-C828-2105E0BAD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fi-FI" sz="5100"/>
              <a:t>VÄESTÖN MUUTTUVA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FACF75-AECA-B310-65B7-B669EF3B9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8967980">
            <a:off x="8499450" y="4410799"/>
            <a:ext cx="3400293" cy="350682"/>
          </a:xfrm>
        </p:spPr>
        <p:txBody>
          <a:bodyPr anchor="t">
            <a:normAutofit/>
          </a:bodyPr>
          <a:lstStyle/>
          <a:p>
            <a:pPr algn="l"/>
            <a:r>
              <a:rPr lang="fi-FI" sz="1400" dirty="0"/>
              <a:t>Kuva: Unsplash.com Mauro Mora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92013B-BEB2-C644-A007-FEC26E39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072" y="42887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46CCFF-8382-10B1-98AE-EEAF5F8B9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846" y="59628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3A9C4BBB-D0D8-C36E-3FA9-4BE16FAC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C6A078-FA87-FA7E-8205-739755E3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98425"/>
            <a:ext cx="10515600" cy="64928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III vaihe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921C6F-4C45-8F3B-E513-23BE4F421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771526"/>
            <a:ext cx="11630025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Elintason noustessa tapahtuu suuria muutoksia </a:t>
            </a:r>
          </a:p>
          <a:p>
            <a:r>
              <a:rPr lang="fi-FI" sz="2400" dirty="0"/>
              <a:t>Ruumiillinen työ vähenee</a:t>
            </a:r>
          </a:p>
          <a:p>
            <a:r>
              <a:rPr lang="fi-FI" sz="2400" dirty="0"/>
              <a:t>Vapaa-aika lisääntyy</a:t>
            </a:r>
          </a:p>
          <a:p>
            <a:r>
              <a:rPr lang="fi-FI" sz="2400" dirty="0"/>
              <a:t>Liikunta- ja ravintottumukset muuttuvat</a:t>
            </a:r>
          </a:p>
          <a:p>
            <a:r>
              <a:rPr lang="fi-FI" sz="2400" dirty="0"/>
              <a:t>Päihteiden käyttö yleistyy</a:t>
            </a:r>
          </a:p>
          <a:p>
            <a:r>
              <a:rPr lang="fi-FI" sz="2400" dirty="0"/>
              <a:t>Ylipaino ja lihavuus yhä yleisempää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FF0B8DF-101D-D088-6AD8-71E2F99E6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866288"/>
            <a:ext cx="10253344" cy="289328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5E0AEA-37D1-6ACC-6802-52A40A405161}"/>
              </a:ext>
            </a:extLst>
          </p:cNvPr>
          <p:cNvSpPr txBox="1"/>
          <p:nvPr/>
        </p:nvSpPr>
        <p:spPr>
          <a:xfrm>
            <a:off x="6400799" y="1123088"/>
            <a:ext cx="55911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- Terveyskäyttäytymisessä tapahtuneet muutokset johtavat tarttumattomien (NCD) sairauksien, esim. sydän- ja verisuonitau-tien, diabeteksen ja syövän, yleistymiseen.</a:t>
            </a:r>
          </a:p>
          <a:p>
            <a:r>
              <a:rPr lang="fi-FI" sz="2400" dirty="0"/>
              <a:t>-Tartuntatautien merkitys vähenee hyvän hygienian, lasten rokotusohjelmien yms. ansiosta.</a:t>
            </a:r>
          </a:p>
          <a:p>
            <a:endParaRPr lang="fi-FI" sz="18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FC1EFE-FCE3-00DE-174E-BA09E03DF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A6B1C5A-49CB-E48B-7664-B37AF5FA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A56E5C-DC48-9B7D-0042-D5944477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4" y="185878"/>
            <a:ext cx="10515600" cy="654228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IV ja V vaihe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8965B6-80CF-06B3-A2A3-6AD593992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8440" y="1114426"/>
            <a:ext cx="5188254" cy="504253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FC97D9-09A2-AA27-1C62-220A3959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1" y="999669"/>
            <a:ext cx="6972300" cy="5638799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IV vaihe: määrätietoinen kansanterveystyö vahvistaa koko väestön terveyttä</a:t>
            </a:r>
          </a:p>
          <a:p>
            <a:r>
              <a:rPr lang="fi-FI" sz="2000" dirty="0"/>
              <a:t>sairauksien ennaltaehkäisy on yhä tehokkaampaa</a:t>
            </a:r>
          </a:p>
          <a:p>
            <a:r>
              <a:rPr lang="fi-FI" sz="2000" dirty="0"/>
              <a:t>terveyden edistäminen on monipuolista</a:t>
            </a:r>
          </a:p>
          <a:p>
            <a:r>
              <a:rPr lang="fi-FI" sz="2000" dirty="0"/>
              <a:t>elinikä pitenee ja kuolleisuus laskee</a:t>
            </a:r>
          </a:p>
          <a:p>
            <a:r>
              <a:rPr lang="fi-FI" sz="2000" dirty="0"/>
              <a:t>myös syntyvyys on alhaista perhesuunnittelun ja vähäisen  lapsiluvun takia</a:t>
            </a:r>
          </a:p>
          <a:p>
            <a:pPr marL="0" indent="0">
              <a:buNone/>
            </a:pPr>
            <a:r>
              <a:rPr lang="fi-FI" sz="2400" b="1" dirty="0"/>
              <a:t>V vaihe: väestön ikääntyminen aiheuttaa suuria yhteiskunnallisia muutoksia</a:t>
            </a:r>
          </a:p>
          <a:p>
            <a:r>
              <a:rPr lang="fi-FI" sz="2000" dirty="0"/>
              <a:t>syntyvyys laskee jopa kuolleisuutta alemmalle tasolle</a:t>
            </a:r>
          </a:p>
          <a:p>
            <a:r>
              <a:rPr lang="fi-FI" sz="2000" dirty="0"/>
              <a:t>väkiluku vähenee, yhä suurempi osa väestöstä on ikääntyneitä</a:t>
            </a:r>
          </a:p>
          <a:p>
            <a:r>
              <a:rPr lang="fi-FI" sz="2000" dirty="0"/>
              <a:t>vanhusten sosiaali- ja terveyspalvelut kuormittavat terveydenhuoltoa yhä enemmän</a:t>
            </a:r>
          </a:p>
          <a:p>
            <a:r>
              <a:rPr lang="fi-FI" sz="2000" dirty="0"/>
              <a:t>pitkäaikaissairauksien hoito on erityisen kallista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C8703B-38F1-E5F2-9C25-01E8C7793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CE1D65-935D-EA29-7A90-7EB746EB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4" y="276048"/>
            <a:ext cx="4780027" cy="13788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Huoltosuhteen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heikkeneminen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aiheuttaa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/>
              <a:t>huolta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B0E3BD-6B8F-79AB-AC0C-47A16E3F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65" y="2610408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 err="1"/>
              <a:t>Väestöllinen</a:t>
            </a:r>
            <a:r>
              <a:rPr lang="en-US" sz="2200" b="1" dirty="0"/>
              <a:t> </a:t>
            </a:r>
            <a:r>
              <a:rPr lang="en-US" sz="2200" b="1" dirty="0" err="1"/>
              <a:t>huoltosuhde</a:t>
            </a:r>
            <a:r>
              <a:rPr lang="en-US" sz="2200" b="1" dirty="0"/>
              <a:t> </a:t>
            </a:r>
            <a:r>
              <a:rPr lang="en-US" sz="2200" dirty="0"/>
              <a:t>= </a:t>
            </a:r>
            <a:r>
              <a:rPr lang="en-US" sz="2200" dirty="0" err="1"/>
              <a:t>työvoiman</a:t>
            </a:r>
            <a:r>
              <a:rPr lang="en-US" sz="2200" dirty="0"/>
              <a:t> </a:t>
            </a:r>
            <a:r>
              <a:rPr lang="en-US" sz="2200" dirty="0" err="1"/>
              <a:t>ulkopuolella</a:t>
            </a:r>
            <a:r>
              <a:rPr lang="en-US" sz="2200" dirty="0"/>
              <a:t> </a:t>
            </a:r>
            <a:r>
              <a:rPr lang="en-US" sz="2200" dirty="0" err="1"/>
              <a:t>olevien</a:t>
            </a:r>
            <a:r>
              <a:rPr lang="en-US" sz="2200" dirty="0"/>
              <a:t> </a:t>
            </a:r>
            <a:r>
              <a:rPr lang="en-US" sz="2200" dirty="0" err="1"/>
              <a:t>määrä</a:t>
            </a:r>
            <a:r>
              <a:rPr lang="en-US" sz="2200" dirty="0"/>
              <a:t> </a:t>
            </a:r>
            <a:r>
              <a:rPr lang="en-US" sz="2200" dirty="0" err="1"/>
              <a:t>suhteessa</a:t>
            </a:r>
            <a:r>
              <a:rPr lang="en-US" sz="2200" dirty="0"/>
              <a:t> </a:t>
            </a:r>
            <a:r>
              <a:rPr lang="en-US" sz="2200" dirty="0" err="1"/>
              <a:t>työssäkäyvien</a:t>
            </a:r>
            <a:r>
              <a:rPr lang="en-US" sz="2200" dirty="0"/>
              <a:t> </a:t>
            </a:r>
            <a:r>
              <a:rPr lang="en-US" sz="2200" dirty="0" err="1"/>
              <a:t>määrään</a:t>
            </a:r>
            <a:endParaRPr lang="en-US" sz="2200" dirty="0"/>
          </a:p>
          <a:p>
            <a:r>
              <a:rPr lang="en-US" sz="2200" dirty="0" err="1"/>
              <a:t>Työvoiman</a:t>
            </a:r>
            <a:r>
              <a:rPr lang="en-US" sz="2200" dirty="0"/>
              <a:t> </a:t>
            </a:r>
            <a:r>
              <a:rPr lang="en-US" sz="2200" dirty="0" err="1"/>
              <a:t>ulkopuolelle</a:t>
            </a:r>
            <a:r>
              <a:rPr lang="en-US" sz="2200" dirty="0"/>
              <a:t> </a:t>
            </a:r>
            <a:r>
              <a:rPr lang="en-US" sz="2200" dirty="0" err="1"/>
              <a:t>lasketaan</a:t>
            </a:r>
            <a:r>
              <a:rPr lang="en-US" sz="2200" dirty="0"/>
              <a:t> </a:t>
            </a:r>
            <a:r>
              <a:rPr lang="en-US" sz="2200" dirty="0" err="1"/>
              <a:t>kuuluvan</a:t>
            </a:r>
            <a:r>
              <a:rPr lang="en-US" sz="2200" dirty="0"/>
              <a:t> </a:t>
            </a:r>
            <a:r>
              <a:rPr lang="en-US" sz="2200" dirty="0" err="1"/>
              <a:t>kaikki</a:t>
            </a:r>
            <a:r>
              <a:rPr lang="en-US" sz="2200" dirty="0"/>
              <a:t> alle 15-vuotiaat ja </a:t>
            </a:r>
            <a:r>
              <a:rPr lang="en-US" sz="2200" dirty="0" err="1"/>
              <a:t>yli</a:t>
            </a:r>
            <a:r>
              <a:rPr lang="en-US" sz="2200" dirty="0"/>
              <a:t> 65-vuotiaat.</a:t>
            </a:r>
          </a:p>
          <a:p>
            <a:r>
              <a:rPr lang="en-US" sz="2200" dirty="0" err="1"/>
              <a:t>Väestön</a:t>
            </a:r>
            <a:r>
              <a:rPr lang="en-US" sz="2200" dirty="0"/>
              <a:t> </a:t>
            </a:r>
            <a:r>
              <a:rPr lang="en-US" sz="2200" dirty="0" err="1"/>
              <a:t>ikärakenteen</a:t>
            </a:r>
            <a:r>
              <a:rPr lang="en-US" sz="2200" dirty="0"/>
              <a:t> </a:t>
            </a:r>
            <a:r>
              <a:rPr lang="en-US" sz="2200" dirty="0" err="1"/>
              <a:t>muuttuessa</a:t>
            </a:r>
            <a:r>
              <a:rPr lang="en-US" sz="2200" dirty="0"/>
              <a:t> </a:t>
            </a:r>
            <a:r>
              <a:rPr lang="en-US" sz="2200" dirty="0" err="1"/>
              <a:t>terveydenhuollon</a:t>
            </a:r>
            <a:r>
              <a:rPr lang="en-US" sz="2200" dirty="0"/>
              <a:t> </a:t>
            </a:r>
            <a:r>
              <a:rPr lang="en-US" sz="2200" dirty="0" err="1"/>
              <a:t>kustannukset</a:t>
            </a:r>
            <a:r>
              <a:rPr lang="en-US" sz="2200" dirty="0"/>
              <a:t> </a:t>
            </a:r>
            <a:r>
              <a:rPr lang="en-US" sz="2200" dirty="0" err="1"/>
              <a:t>nousevat</a:t>
            </a:r>
            <a:r>
              <a:rPr lang="en-US" sz="2200" dirty="0"/>
              <a:t> ja </a:t>
            </a:r>
            <a:r>
              <a:rPr lang="en-US" sz="2200" dirty="0" err="1"/>
              <a:t>käytettävissä</a:t>
            </a:r>
            <a:r>
              <a:rPr lang="en-US" sz="2200" dirty="0"/>
              <a:t> </a:t>
            </a:r>
            <a:r>
              <a:rPr lang="en-US" sz="2200" dirty="0" err="1"/>
              <a:t>olevat</a:t>
            </a:r>
            <a:r>
              <a:rPr lang="en-US" sz="2200" dirty="0"/>
              <a:t> </a:t>
            </a:r>
            <a:r>
              <a:rPr lang="en-US" sz="2200" dirty="0" err="1"/>
              <a:t>verotulot</a:t>
            </a:r>
            <a:r>
              <a:rPr lang="en-US" sz="2200" dirty="0"/>
              <a:t> </a:t>
            </a:r>
            <a:r>
              <a:rPr lang="en-US" sz="2200" dirty="0" err="1"/>
              <a:t>pienenevät</a:t>
            </a:r>
            <a:r>
              <a:rPr lang="en-US" sz="22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5D840E6-8002-6DFF-E73D-D7A5F901D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7653" y="1363509"/>
            <a:ext cx="7205485" cy="488171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E87373-C114-0F2E-71F0-C0BDB6B4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68CA05D-CF12-2A50-2AFE-C7F4622A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6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AC1F6-3C02-6EDD-2289-F03E62C8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8"/>
            <a:ext cx="11163300" cy="534987"/>
          </a:xfrm>
        </p:spPr>
        <p:txBody>
          <a:bodyPr>
            <a:normAutofit/>
          </a:bodyPr>
          <a:lstStyle/>
          <a:p>
            <a:r>
              <a:rPr lang="fi-FI" sz="2800" b="1" dirty="0"/>
              <a:t>Väestöryhmien välisiä terveyseroja Suomessa</a:t>
            </a:r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4D100A-7BEC-F5DB-7DBC-F7DD1DB4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9949" y="805791"/>
            <a:ext cx="8782051" cy="58426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IKÄ</a:t>
            </a:r>
          </a:p>
          <a:p>
            <a:r>
              <a:rPr lang="fi-FI" sz="2800" dirty="0"/>
              <a:t>Ihmisen terveys ja toimintakyky heikkenevät </a:t>
            </a:r>
            <a:r>
              <a:rPr lang="fi-FI" dirty="0"/>
              <a:t>jonkin verran ikääntymisen myötä.</a:t>
            </a:r>
            <a:endParaRPr lang="fi-FI" sz="2800" dirty="0"/>
          </a:p>
          <a:p>
            <a:r>
              <a:rPr lang="fi-FI" sz="2800" dirty="0"/>
              <a:t>Muutosnopeuteen vaikuttavat elintavat, ympäristö ja perimä.</a:t>
            </a:r>
          </a:p>
          <a:p>
            <a:pPr marL="0" indent="0">
              <a:buNone/>
            </a:pPr>
            <a:r>
              <a:rPr lang="fi-FI" sz="2800" b="1" dirty="0"/>
              <a:t>SUKUPUOLI</a:t>
            </a:r>
          </a:p>
          <a:p>
            <a:r>
              <a:rPr lang="fi-FI" sz="2800" dirty="0"/>
              <a:t>Naiset elävät pidempään ja terveempinä kuin miehet.</a:t>
            </a:r>
          </a:p>
          <a:p>
            <a:r>
              <a:rPr lang="fi-FI" sz="2800" dirty="0"/>
              <a:t>Naiset huolehtivat terveydestään keskimäärin paremmin kuin miehet.</a:t>
            </a:r>
          </a:p>
          <a:p>
            <a:r>
              <a:rPr lang="fi-FI" dirty="0"/>
              <a:t>Eroavuuksia</a:t>
            </a:r>
            <a:r>
              <a:rPr lang="fi-FI" sz="2800" dirty="0"/>
              <a:t> ruokavaliossa, päihteiden käytössä, riskialttiimmassa elämäntavassa.</a:t>
            </a:r>
          </a:p>
          <a:p>
            <a:pPr marL="0" indent="0">
              <a:buNone/>
            </a:pPr>
            <a:r>
              <a:rPr lang="fi-FI" sz="2800" b="1" dirty="0"/>
              <a:t>SOSIOEKONOMINEN ASEMA</a:t>
            </a:r>
          </a:p>
          <a:p>
            <a:r>
              <a:rPr lang="fi-FI" sz="2800" dirty="0"/>
              <a:t>Vähemmän koulutetut ja matalammassa ammattiasemassa olevat sairastavat keskimäärin enemmän ja kuolevat nuorempina.</a:t>
            </a:r>
          </a:p>
          <a:p>
            <a:r>
              <a:rPr lang="fi-FI" sz="2800" dirty="0"/>
              <a:t>Sosioekonomisten ryhmien välillä terveyskäyttäytymisen erot ovat suuria.</a:t>
            </a:r>
          </a:p>
          <a:p>
            <a:r>
              <a:rPr lang="fi-FI" dirty="0"/>
              <a:t>Eroavuuksia esim. </a:t>
            </a:r>
            <a:r>
              <a:rPr lang="fi-FI" sz="2800" dirty="0"/>
              <a:t>terveysosaamisessa, harrastuksissa ja mahdollisuudessa hyödyntää monipuolisesti terveyspalveluita.</a:t>
            </a:r>
          </a:p>
          <a:p>
            <a:pPr marL="0" indent="0">
              <a:buNone/>
            </a:pPr>
            <a:r>
              <a:rPr lang="fi-FI" sz="2800" b="1" dirty="0"/>
              <a:t>ASUINALUE</a:t>
            </a:r>
          </a:p>
          <a:p>
            <a:r>
              <a:rPr lang="fi-FI" sz="2800" dirty="0"/>
              <a:t>Suomen ruotsinkielinen väestö on jonkin verran suomenkielistä väestöä terveempää (yhteisöllisyys).</a:t>
            </a:r>
          </a:p>
          <a:p>
            <a:r>
              <a:rPr lang="fi-FI" sz="2800" dirty="0"/>
              <a:t>Kaupunkilaiset ovat terveempiä kuin maaseudulla asuvat (esim. terveyspalveluiden ja harrastusmahdollisuuksien saatavuus ja saavutettavuus).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3F2A9043-EB49-3544-E12F-48D028786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05790"/>
            <a:ext cx="3334270" cy="5461660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02C6CA9-BD84-C477-3EB2-F0225D2D0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4" y="130086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279011-060B-559D-C2C3-A2368C10F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75" y="633494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A84A65-1F87-CEF6-D92E-7DFA635D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925" y="970332"/>
            <a:ext cx="7603988" cy="1193015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Globaalit terveyserot aiheutuvat niin taloudellisista kuin yhteiskunnallisistakin tekijöistä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ulko, ryhmä&#10;&#10;Kuvaus luotu automaattisesti">
            <a:extLst>
              <a:ext uri="{FF2B5EF4-FFF2-40B4-BE49-F238E27FC236}">
                <a16:creationId xmlns:a16="http://schemas.microsoft.com/office/drawing/2014/main" id="{B202445E-2E99-2BB9-D708-7E130FD0A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498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21FEB2-DDFB-5412-EAB9-9E48795A6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0" r="17115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Kuva 9" descr="Kuva, joka sisältää kohteen henkilö, pieni, päällä pitäminen&#10;&#10;Kuvaus luotu automaattisesti">
            <a:extLst>
              <a:ext uri="{FF2B5EF4-FFF2-40B4-BE49-F238E27FC236}">
                <a16:creationId xmlns:a16="http://schemas.microsoft.com/office/drawing/2014/main" id="{92C1F045-1E93-F8E4-8A42-62D7BDE65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r="4" b="892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D7D0C89-630F-FF9E-A4F5-E7CF56BE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Eri </a:t>
            </a:r>
            <a:r>
              <a:rPr lang="en-US" dirty="0" err="1"/>
              <a:t>puolilla</a:t>
            </a:r>
            <a:r>
              <a:rPr lang="en-US" dirty="0"/>
              <a:t> </a:t>
            </a:r>
            <a:r>
              <a:rPr lang="en-US" dirty="0" err="1"/>
              <a:t>maailmaa</a:t>
            </a:r>
            <a:r>
              <a:rPr lang="en-US" dirty="0"/>
              <a:t> </a:t>
            </a:r>
            <a:r>
              <a:rPr lang="en-US" dirty="0" err="1"/>
              <a:t>syntyneiden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mahdollisuudet</a:t>
            </a:r>
            <a:r>
              <a:rPr lang="en-US" dirty="0"/>
              <a:t> </a:t>
            </a:r>
            <a:r>
              <a:rPr lang="en-US" dirty="0" err="1"/>
              <a:t>elää</a:t>
            </a:r>
            <a:r>
              <a:rPr lang="en-US" dirty="0"/>
              <a:t> </a:t>
            </a:r>
            <a:r>
              <a:rPr lang="en-US" dirty="0" err="1"/>
              <a:t>terve</a:t>
            </a:r>
            <a:r>
              <a:rPr lang="en-US" dirty="0"/>
              <a:t> ja </a:t>
            </a:r>
            <a:r>
              <a:rPr lang="en-US" dirty="0" err="1"/>
              <a:t>pitkä</a:t>
            </a:r>
            <a:r>
              <a:rPr lang="en-US" dirty="0"/>
              <a:t> </a:t>
            </a:r>
            <a:r>
              <a:rPr lang="en-US" dirty="0" err="1"/>
              <a:t>elämä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erilaiset</a:t>
            </a:r>
            <a:r>
              <a:rPr lang="en-US" dirty="0"/>
              <a:t>.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AF1C3B-DAFF-5F78-D417-F79F69143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88" y="195944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893D5AB-205C-3B96-7D45-81E7184AB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6147706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73A83C1-7517-2163-AEDC-60320C684B4B}"/>
              </a:ext>
            </a:extLst>
          </p:cNvPr>
          <p:cNvSpPr txBox="1"/>
          <p:nvPr/>
        </p:nvSpPr>
        <p:spPr>
          <a:xfrm>
            <a:off x="4352924" y="6569908"/>
            <a:ext cx="493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ben</a:t>
            </a:r>
            <a:r>
              <a:rPr lang="fi-FI" sz="1400" dirty="0"/>
              <a:t> </a:t>
            </a:r>
            <a:r>
              <a:rPr lang="fi-FI" sz="1400" dirty="0" err="1"/>
              <a:t>mullins</a:t>
            </a:r>
            <a:r>
              <a:rPr lang="fi-FI" sz="1400" dirty="0"/>
              <a:t> ja Roman </a:t>
            </a:r>
            <a:r>
              <a:rPr lang="fi-FI" sz="1400" dirty="0" err="1"/>
              <a:t>Nguyen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40111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6BEE3A-90B0-4A93-4577-6A1E926F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04" y="928506"/>
            <a:ext cx="10685781" cy="5686770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8120BBB-4772-C51A-5622-EC14E79A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2" y="423759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972AB4-E923-C596-ACDC-573B47C20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192" y="6088616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9BB640-6824-3872-7692-FCA63EF0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4" y="371190"/>
            <a:ext cx="10515600" cy="69846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Terveyden edellytykset ovat muuttuneet historian aikana</a:t>
            </a:r>
          </a:p>
        </p:txBody>
      </p:sp>
    </p:spTree>
    <p:extLst>
      <p:ext uri="{BB962C8B-B14F-4D97-AF65-F5344CB8AC3E}">
        <p14:creationId xmlns:p14="http://schemas.microsoft.com/office/powerpoint/2010/main" val="203674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seinä, sisä, mies&#10;&#10;Kuvaus luotu automaattisesti">
            <a:extLst>
              <a:ext uri="{FF2B5EF4-FFF2-40B4-BE49-F238E27FC236}">
                <a16:creationId xmlns:a16="http://schemas.microsoft.com/office/drawing/2014/main" id="{A30FCA5F-2DB8-939C-19CF-4B57A8E01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47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DCAB7D-D2FB-B8E8-A12E-C83752D8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210399"/>
            <a:ext cx="5394960" cy="9067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dirty="0" err="1"/>
              <a:t>Elintason</a:t>
            </a:r>
            <a:r>
              <a:rPr lang="en-US" sz="3100" b="1" dirty="0"/>
              <a:t> </a:t>
            </a:r>
            <a:r>
              <a:rPr lang="en-US" sz="3100" b="1" dirty="0" err="1"/>
              <a:t>nousu</a:t>
            </a:r>
            <a:r>
              <a:rPr lang="en-US" sz="3100" b="1" dirty="0"/>
              <a:t> </a:t>
            </a:r>
            <a:r>
              <a:rPr lang="en-US" sz="3100" b="1" dirty="0" err="1"/>
              <a:t>vaikuttaa</a:t>
            </a:r>
            <a:r>
              <a:rPr lang="en-US" sz="3100" b="1" dirty="0"/>
              <a:t> </a:t>
            </a:r>
            <a:r>
              <a:rPr lang="en-US" sz="3100" b="1" dirty="0" err="1"/>
              <a:t>myönteisesti</a:t>
            </a:r>
            <a:r>
              <a:rPr lang="en-US" sz="3100" b="1" dirty="0"/>
              <a:t> </a:t>
            </a:r>
            <a:r>
              <a:rPr lang="en-US" sz="3100" b="1" dirty="0" err="1"/>
              <a:t>väestön</a:t>
            </a:r>
            <a:r>
              <a:rPr lang="en-US" sz="3100" b="1" dirty="0"/>
              <a:t> </a:t>
            </a:r>
            <a:r>
              <a:rPr lang="en-US" sz="3100" b="1" dirty="0" err="1"/>
              <a:t>terveyteen</a:t>
            </a: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7F823-1273-0C99-F2B5-490BF3BA7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446301"/>
            <a:ext cx="5283200" cy="5257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Ympäristötekijät</a:t>
            </a:r>
            <a:endParaRPr lang="en-US" sz="2000" b="1" dirty="0"/>
          </a:p>
          <a:p>
            <a:r>
              <a:rPr lang="en-US" sz="2000" dirty="0" err="1"/>
              <a:t>asuinolosuhteet</a:t>
            </a:r>
            <a:endParaRPr lang="en-US" sz="2000" dirty="0"/>
          </a:p>
          <a:p>
            <a:r>
              <a:rPr lang="en-US" sz="2000" dirty="0" err="1"/>
              <a:t>hygienia</a:t>
            </a:r>
            <a:endParaRPr lang="en-US" sz="2000" dirty="0"/>
          </a:p>
          <a:p>
            <a:r>
              <a:rPr lang="en-US" sz="2000" dirty="0" err="1"/>
              <a:t>vesi</a:t>
            </a:r>
            <a:r>
              <a:rPr lang="en-US" sz="2000" dirty="0"/>
              <a:t>- ja </a:t>
            </a:r>
            <a:r>
              <a:rPr lang="en-US" sz="2000" dirty="0" err="1"/>
              <a:t>viemäriverkosto</a:t>
            </a:r>
            <a:r>
              <a:rPr lang="en-US" sz="2000" dirty="0"/>
              <a:t>, </a:t>
            </a:r>
            <a:r>
              <a:rPr lang="en-US" sz="2000" dirty="0" err="1"/>
              <a:t>sanitaatio</a:t>
            </a:r>
            <a:endParaRPr lang="en-US" sz="2000" dirty="0"/>
          </a:p>
          <a:p>
            <a:r>
              <a:rPr lang="en-US" sz="2000" dirty="0" err="1"/>
              <a:t>käytettävissä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ravinnon</a:t>
            </a:r>
            <a:r>
              <a:rPr lang="en-US" sz="2000" dirty="0"/>
              <a:t> </a:t>
            </a:r>
            <a:r>
              <a:rPr lang="en-US" sz="2000" dirty="0" err="1"/>
              <a:t>laatu</a:t>
            </a:r>
            <a:r>
              <a:rPr lang="en-US" sz="2000" dirty="0"/>
              <a:t> ja </a:t>
            </a:r>
            <a:r>
              <a:rPr lang="en-US" sz="2000" dirty="0" err="1"/>
              <a:t>määrä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Terveydenhuolto</a:t>
            </a:r>
            <a:endParaRPr lang="en-US" sz="2000" b="1" dirty="0"/>
          </a:p>
          <a:p>
            <a:r>
              <a:rPr lang="en-US" sz="2000" dirty="0" err="1"/>
              <a:t>lääketieteen</a:t>
            </a:r>
            <a:r>
              <a:rPr lang="en-US" sz="2000" dirty="0"/>
              <a:t> </a:t>
            </a:r>
            <a:r>
              <a:rPr lang="en-US" sz="2000" dirty="0" err="1"/>
              <a:t>kehitys</a:t>
            </a:r>
            <a:endParaRPr lang="en-US" sz="2000" dirty="0"/>
          </a:p>
          <a:p>
            <a:r>
              <a:rPr lang="en-US" sz="2000" dirty="0" err="1"/>
              <a:t>tutkimus</a:t>
            </a:r>
            <a:r>
              <a:rPr lang="en-US" sz="2000" dirty="0"/>
              <a:t>- ja </a:t>
            </a:r>
            <a:r>
              <a:rPr lang="en-US" sz="2000" dirty="0" err="1"/>
              <a:t>hoitomenetelmät</a:t>
            </a:r>
            <a:endParaRPr lang="en-US" sz="2000" dirty="0"/>
          </a:p>
          <a:p>
            <a:r>
              <a:rPr lang="en-US" sz="2000" dirty="0" err="1"/>
              <a:t>lääkkeet</a:t>
            </a:r>
            <a:r>
              <a:rPr lang="en-US" sz="2000" dirty="0"/>
              <a:t> (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antibiootit</a:t>
            </a:r>
            <a:r>
              <a:rPr lang="en-US" sz="2000" dirty="0"/>
              <a:t> </a:t>
            </a:r>
            <a:r>
              <a:rPr lang="en-US" sz="2000" dirty="0" err="1"/>
              <a:t>ym</a:t>
            </a:r>
            <a:r>
              <a:rPr lang="en-US" sz="2000" dirty="0"/>
              <a:t>.)</a:t>
            </a:r>
          </a:p>
          <a:p>
            <a:pPr marL="0" indent="0">
              <a:buNone/>
            </a:pPr>
            <a:r>
              <a:rPr lang="en-US" sz="2000" b="1" dirty="0" err="1"/>
              <a:t>Koulutus</a:t>
            </a:r>
            <a:endParaRPr lang="en-US" sz="2000" b="1" dirty="0"/>
          </a:p>
          <a:p>
            <a:r>
              <a:rPr lang="en-US" sz="2000" dirty="0" err="1"/>
              <a:t>terveysosaaminen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Terveyskäyttäytyminen</a:t>
            </a:r>
            <a:endParaRPr lang="en-US" sz="2000" dirty="0"/>
          </a:p>
          <a:p>
            <a:r>
              <a:rPr lang="en-US" sz="2000" dirty="0" err="1"/>
              <a:t>ravinto</a:t>
            </a:r>
            <a:r>
              <a:rPr lang="en-US" sz="2000" dirty="0"/>
              <a:t>, </a:t>
            </a:r>
            <a:r>
              <a:rPr lang="en-US" sz="2000" dirty="0" err="1"/>
              <a:t>uni</a:t>
            </a:r>
            <a:r>
              <a:rPr lang="en-US" sz="2000" dirty="0"/>
              <a:t>, </a:t>
            </a:r>
            <a:r>
              <a:rPr lang="en-US" sz="2000" dirty="0" err="1"/>
              <a:t>lepo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DB4CEDB-EDF0-A97F-DA5A-19E608800494}"/>
              </a:ext>
            </a:extLst>
          </p:cNvPr>
          <p:cNvSpPr txBox="1"/>
          <p:nvPr/>
        </p:nvSpPr>
        <p:spPr>
          <a:xfrm>
            <a:off x="5314950" y="6550213"/>
            <a:ext cx="555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Austrian</a:t>
            </a:r>
            <a:r>
              <a:rPr lang="fi-FI" sz="1400" dirty="0"/>
              <a:t> </a:t>
            </a:r>
            <a:r>
              <a:rPr lang="fi-FI" sz="1400" dirty="0" err="1"/>
              <a:t>national</a:t>
            </a:r>
            <a:r>
              <a:rPr lang="fi-FI" sz="1400" dirty="0"/>
              <a:t> Library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6E9E12-5757-2552-4384-5C42A488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56" y="210399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9CD875B-6EF5-319A-E1DD-99C18903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143" y="61897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7504DB-8AC7-13BB-E11F-5DE14AC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99" y="6166334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7EF0A6-E8C3-2978-D9D4-1544387D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82736"/>
            <a:ext cx="9991725" cy="781050"/>
          </a:xfrm>
        </p:spPr>
        <p:txBody>
          <a:bodyPr>
            <a:normAutofit/>
          </a:bodyPr>
          <a:lstStyle/>
          <a:p>
            <a:r>
              <a:rPr lang="fi-FI" sz="3200" b="1" dirty="0"/>
              <a:t>Elinajanodote on noussut elinolosuhteiden parantuessa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A266BB-6693-E9E7-F883-118038E37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984" y="1048533"/>
            <a:ext cx="8682751" cy="476093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EABB148-1B07-522A-3947-1DF41AAE81CA}"/>
              </a:ext>
            </a:extLst>
          </p:cNvPr>
          <p:cNvSpPr txBox="1"/>
          <p:nvPr/>
        </p:nvSpPr>
        <p:spPr>
          <a:xfrm>
            <a:off x="190499" y="5715623"/>
            <a:ext cx="999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Elinajanodote </a:t>
            </a:r>
            <a:r>
              <a:rPr lang="fi-FI" sz="2000" dirty="0"/>
              <a:t>tarkoittaa sitä vuosien määrää, jonka tietyllä ajanjaksolla (esim. vuonna) syntyneet ihmiset keskimäärin eläisivät, jos kuolleisuus säilyisi kaikissa ikäryhmissä ennallaan.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5E9D50-D539-D4EE-E056-C573B2230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12" y="277843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3817C9-B7FA-E603-5303-D2D5A170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" y="0"/>
            <a:ext cx="6855384" cy="1257300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Imeväiskuolleisuus on pienentynyt terveydentilan parantuessa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6A9D23-FF94-E032-6CD0-9D726437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" y="1800790"/>
            <a:ext cx="9919136" cy="4982845"/>
          </a:xfrm>
          <a:prstGeom prst="rect">
            <a:avLst/>
          </a:prstGeom>
        </p:spPr>
      </p:pic>
      <p:pic>
        <p:nvPicPr>
          <p:cNvPr id="4" name="Sisällön paikkamerkki 10">
            <a:extLst>
              <a:ext uri="{FF2B5EF4-FFF2-40B4-BE49-F238E27FC236}">
                <a16:creationId xmlns:a16="http://schemas.microsoft.com/office/drawing/2014/main" id="{0585996B-5CE2-DE82-321D-B1F8CE084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654974"/>
            <a:ext cx="5175592" cy="29162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58C33EA-EBB9-1ED2-6163-9753A7058950}"/>
              </a:ext>
            </a:extLst>
          </p:cNvPr>
          <p:cNvSpPr txBox="1"/>
          <p:nvPr/>
        </p:nvSpPr>
        <p:spPr>
          <a:xfrm>
            <a:off x="121920" y="1344379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Imeväiskuolleisuus Suomessa 1750 -2020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C53D7A7-CCCD-B7F5-F878-C7B85467B0E3}"/>
              </a:ext>
            </a:extLst>
          </p:cNvPr>
          <p:cNvSpPr txBox="1"/>
          <p:nvPr/>
        </p:nvSpPr>
        <p:spPr>
          <a:xfrm>
            <a:off x="9831667" y="3700945"/>
            <a:ext cx="2240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/>
              <a:t>Imeväiskuolleisuus</a:t>
            </a:r>
            <a:r>
              <a:rPr lang="fi-FI" sz="2000" dirty="0"/>
              <a:t> tarkoittaa alle yksivuotiaina kuolleiden lasten osuutta kaikista samana vuonna syntyneistä.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34399D8-F949-F762-E785-D7EC8CE6F0BA}"/>
              </a:ext>
            </a:extLst>
          </p:cNvPr>
          <p:cNvSpPr txBox="1"/>
          <p:nvPr/>
        </p:nvSpPr>
        <p:spPr>
          <a:xfrm rot="5400000">
            <a:off x="10342427" y="1823342"/>
            <a:ext cx="3348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Christian Bowen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2A089C-9266-BA91-74C0-7FE921E11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6" y="123825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72A06F1-06D4-0336-F46E-3BCF0FF3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00" y="6219459"/>
            <a:ext cx="1982462" cy="5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FB0F3F-7347-17B7-97BD-8A314DB5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7001"/>
            <a:ext cx="10515600" cy="7874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Yksilön terveyteen vaikuttavien tekijöiden osuuksia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3B4CC84-6A0D-4B37-4D9C-F098DFC01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3" y="1160829"/>
            <a:ext cx="8556092" cy="5547818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000BDC8-8FD1-92B7-B658-46ED78DD0A0A}"/>
              </a:ext>
            </a:extLst>
          </p:cNvPr>
          <p:cNvSpPr txBox="1"/>
          <p:nvPr/>
        </p:nvSpPr>
        <p:spPr>
          <a:xfrm>
            <a:off x="8791575" y="1874728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Eri tekijöiden välinen painoarvo vaihtelee tapauskohtaisesti, mutta niiden yhteistä vaikutusta koko väestöön voidaan kuitenkin arvioida.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BEF1E2-68E0-7520-D9B0-EDA14D48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435581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A12C53-B338-EDDF-9546-E12374EBF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399" y="606580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A3A260-C823-CBE1-582E-D8538858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73" y="6261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8BFF95-15B4-632D-8105-FF3CC344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14091"/>
            <a:ext cx="10515600" cy="653061"/>
          </a:xfrm>
        </p:spPr>
        <p:txBody>
          <a:bodyPr>
            <a:normAutofit fontScale="90000"/>
          </a:bodyPr>
          <a:lstStyle/>
          <a:p>
            <a:br>
              <a:rPr lang="fi-FI" sz="3600" b="1" dirty="0">
                <a:solidFill>
                  <a:srgbClr val="7030A0"/>
                </a:solidFill>
              </a:rPr>
            </a:br>
            <a:r>
              <a:rPr lang="fi-FI" sz="3600" b="1" dirty="0">
                <a:solidFill>
                  <a:srgbClr val="7030A0"/>
                </a:solidFill>
              </a:rPr>
              <a:t>Epidemiologinen siirtymä</a:t>
            </a:r>
            <a:br>
              <a:rPr lang="fi-FI" sz="3200" b="1" dirty="0"/>
            </a:br>
            <a:endParaRPr lang="fi-FI" sz="2000" b="1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D56631D-6E0E-5D68-B457-FB31DC84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" y="2838407"/>
            <a:ext cx="11612879" cy="3556600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D2C33E6-1CB5-CF39-CA8E-21847024F40A}"/>
              </a:ext>
            </a:extLst>
          </p:cNvPr>
          <p:cNvSpPr txBox="1"/>
          <p:nvPr/>
        </p:nvSpPr>
        <p:spPr>
          <a:xfrm>
            <a:off x="133350" y="897385"/>
            <a:ext cx="1103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Epidemiologia </a:t>
            </a:r>
            <a:r>
              <a:rPr lang="fi-FI" sz="2000" dirty="0"/>
              <a:t>on tieteenala, jossa tutkitaan sairauksien esiintyvyyttä ja siihen vaikuttavia tekijöitä.</a:t>
            </a:r>
            <a:br>
              <a:rPr lang="fi-FI" sz="2000" dirty="0"/>
            </a:br>
            <a:r>
              <a:rPr lang="fi-FI" sz="2000" b="1" dirty="0"/>
              <a:t>Epidemiologinen siirtymä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kuvaa muutosta, jossa väestössä esiintyvät sairaudet muuttuvat toisiksi vuosien saatossa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lasten tartuntataudeista aiheutuva kuolleisuus muuttuu ikääntyvien ikäluokkien elintasosairauksien aiheuttamaksi kuolleisuudeksi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syntyvyyden ja kuolleisuuden muutosten perusteella jaetaan viiteen vaiheeseen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A397A0-A03F-D0E7-9E61-49F37925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99" y="226154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8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4C2DD-4B30-21E2-E51C-DC5A391A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00025"/>
            <a:ext cx="11172825" cy="13335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Syntyvyydessä ja kuolleisuudessa on tapahtunut </a:t>
            </a:r>
            <a:br>
              <a:rPr lang="fi-FI" sz="3200" b="1" dirty="0">
                <a:solidFill>
                  <a:srgbClr val="7030A0"/>
                </a:solidFill>
              </a:rPr>
            </a:br>
            <a:r>
              <a:rPr lang="fi-FI" sz="3200" b="1" dirty="0">
                <a:solidFill>
                  <a:srgbClr val="7030A0"/>
                </a:solidFill>
              </a:rPr>
              <a:t>suuria muutoksia historian kuluessa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6C432-6AE3-F2DC-A831-CBC4BCDF7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" y="1825625"/>
            <a:ext cx="54508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Syntyvyyteen vaikuttavia tekijöitä</a:t>
            </a:r>
          </a:p>
          <a:p>
            <a:pPr marL="0" indent="0">
              <a:buNone/>
            </a:pPr>
            <a:endParaRPr lang="fi-FI" sz="900" dirty="0">
              <a:solidFill>
                <a:srgbClr val="7030A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Hedelmällisyyteen vaikuttavat tekijät (ravinto)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Perhesuunnittelu ja ehkäisymenetelmien käyttö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Imeväis- ja lapsikuolleisuuden taso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Lapsilukuihanne ja tyttöjen tai poikien suosituimmuus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Uskonnolliset ja ideologiset tekijät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Naisen asema ja koulutustaso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Väestön ikärakenne 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2C7639-92B1-11F7-D03C-04650536F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320" y="1825625"/>
            <a:ext cx="525335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Kuolleisuuteen vaikuttavia tekijöitä</a:t>
            </a:r>
          </a:p>
          <a:p>
            <a:pPr marL="0" indent="0">
              <a:buNone/>
            </a:pPr>
            <a:endParaRPr lang="fi-FI" sz="900" dirty="0">
              <a:solidFill>
                <a:srgbClr val="7030A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Käytettävissä olevan ravinnon laatu ja määrä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Tartuntataudit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Tarttumattomat pitkäaikaissairaudet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Terveydenhuolto ja sen laatu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Sodat ja konfliktit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Väestön ikärakenne 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1DC831-F678-3AF7-7101-F6AEBA06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43558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F1E9E4-E7AE-C2E0-1BD0-4BBD9A861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99" y="606580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A2C9CD-E88F-988F-D5D2-1FAC2AB7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5250"/>
            <a:ext cx="11163300" cy="8001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 ja II vaihe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F75356EB-DAC1-3A9A-A296-8D3E53CE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990600"/>
            <a:ext cx="6248400" cy="566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 vaihe: sekä syntyvyys että kuolleisuus korkealla tasolla</a:t>
            </a:r>
          </a:p>
          <a:p>
            <a:r>
              <a:rPr lang="fi-FI" sz="2000" dirty="0"/>
              <a:t>ei perhesuunnittelua tai ehkäisyvälineitä</a:t>
            </a:r>
          </a:p>
          <a:p>
            <a:r>
              <a:rPr lang="fi-FI" sz="2000" dirty="0"/>
              <a:t>puutetta ruoasta</a:t>
            </a:r>
          </a:p>
          <a:p>
            <a:r>
              <a:rPr lang="fi-FI" sz="2000" dirty="0"/>
              <a:t>huono hygienia</a:t>
            </a:r>
          </a:p>
          <a:p>
            <a:r>
              <a:rPr lang="fi-FI" sz="2000" dirty="0"/>
              <a:t>tartuntataudit yleisiä</a:t>
            </a:r>
          </a:p>
          <a:p>
            <a:r>
              <a:rPr lang="fi-FI" sz="2000" dirty="0"/>
              <a:t>sairauksien hoito alkukantaista</a:t>
            </a:r>
          </a:p>
          <a:p>
            <a:pPr marL="0" indent="0">
              <a:buNone/>
            </a:pPr>
            <a:r>
              <a:rPr lang="fi-FI" sz="2400" b="1" dirty="0"/>
              <a:t>II vaihe: kuolleisuus laskee ja väkiluku kasvaa</a:t>
            </a:r>
          </a:p>
          <a:p>
            <a:r>
              <a:rPr lang="fi-FI" sz="2000" dirty="0"/>
              <a:t>syntyvyys edelleen suurta, perhesuunnittelu vähäistä</a:t>
            </a:r>
          </a:p>
          <a:p>
            <a:r>
              <a:rPr lang="fi-FI" sz="2000" dirty="0"/>
              <a:t>ravinnontuotanto kehittyy</a:t>
            </a:r>
          </a:p>
          <a:p>
            <a:r>
              <a:rPr lang="fi-FI" sz="2000" dirty="0"/>
              <a:t>hygienia ja </a:t>
            </a:r>
            <a:r>
              <a:rPr lang="fi-FI" sz="2000" dirty="0" err="1"/>
              <a:t>sanitaatio</a:t>
            </a:r>
            <a:r>
              <a:rPr lang="fi-FI" sz="2000" dirty="0"/>
              <a:t> paranevat</a:t>
            </a:r>
          </a:p>
          <a:p>
            <a:r>
              <a:rPr lang="fi-FI" sz="2000" dirty="0"/>
              <a:t>tartuntatauteja pystytään hillitsemään rokotteilla</a:t>
            </a:r>
          </a:p>
          <a:p>
            <a:r>
              <a:rPr lang="fi-FI" sz="2000" dirty="0"/>
              <a:t>lääketiede kehittyy, sairaaloita rakennetaan</a:t>
            </a:r>
          </a:p>
        </p:txBody>
      </p:sp>
      <p:pic>
        <p:nvPicPr>
          <p:cNvPr id="13" name="Sisällön paikkamerkki 9">
            <a:extLst>
              <a:ext uri="{FF2B5EF4-FFF2-40B4-BE49-F238E27FC236}">
                <a16:creationId xmlns:a16="http://schemas.microsoft.com/office/drawing/2014/main" id="{32E8D61E-6690-52CD-A1A6-F8A988242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913" y="1247775"/>
            <a:ext cx="5916312" cy="4619625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3C68644-288D-7986-D933-B1CD82CF7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99" y="226154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82E927E-8F5A-3055-C0C3-42E79920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73" y="626122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0D91D-A9C3-4738-B403-0BF30355F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F5DF99-5BD8-4C39-86AD-0C02AD4BE0B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4F126EBD-30DE-48D6-8EF8-F522E8D22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637</Words>
  <Application>Microsoft Macintosh PowerPoint</Application>
  <PresentationFormat>Laajakuva</PresentationFormat>
  <Paragraphs>110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VÄESTÖN MUUTTUVA TERVEYS</vt:lpstr>
      <vt:lpstr>Terveyden edellytykset ovat muuttuneet historian aikana</vt:lpstr>
      <vt:lpstr>Elintason nousu vaikuttaa myönteisesti väestön terveyteen</vt:lpstr>
      <vt:lpstr>Elinajanodote on noussut elinolosuhteiden parantuessa</vt:lpstr>
      <vt:lpstr>Imeväiskuolleisuus on pienentynyt terveydentilan parantuessa</vt:lpstr>
      <vt:lpstr>Yksilön terveyteen vaikuttavien tekijöiden osuuksia</vt:lpstr>
      <vt:lpstr> Epidemiologinen siirtymä </vt:lpstr>
      <vt:lpstr>Syntyvyydessä ja kuolleisuudessa on tapahtunut  suuria muutoksia historian kuluessa</vt:lpstr>
      <vt:lpstr>Epidemiologisen siirtymän I ja II vaihe</vt:lpstr>
      <vt:lpstr>Epidemiologisen siirtymän III vaihe</vt:lpstr>
      <vt:lpstr>Epidemiologisen siirtymän IV ja V vaihe</vt:lpstr>
      <vt:lpstr>Huoltosuhteen heikkeneminen aiheuttaa huolta</vt:lpstr>
      <vt:lpstr>Väestöryhmien välisiä terveyseroja Suomessa</vt:lpstr>
      <vt:lpstr>Globaalit terveyserot aiheutuvat niin taloudellisista kuin yhteiskunnallisistakin tekijöistä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 MUUTTUVA TERVEYS</dc:title>
  <dc:creator>Paula</dc:creator>
  <cp:lastModifiedBy>Eija Tuunainen</cp:lastModifiedBy>
  <cp:revision>47</cp:revision>
  <dcterms:created xsi:type="dcterms:W3CDTF">2022-06-20T11:36:27Z</dcterms:created>
  <dcterms:modified xsi:type="dcterms:W3CDTF">2022-08-22T15:19:07Z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