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1" r:id="rId6"/>
    <p:sldId id="263" r:id="rId7"/>
    <p:sldId id="268" r:id="rId8"/>
    <p:sldId id="269" r:id="rId9"/>
    <p:sldId id="272" r:id="rId10"/>
    <p:sldId id="277" r:id="rId11"/>
    <p:sldId id="27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A60956-05C1-DC48-454C-552F22167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90D8AD-0120-841F-55C6-F1CA4748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4E2C0C-A796-2EE7-B5E5-93245EF5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FAE870-AE9F-DDF3-AB32-47C0B742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0914FA-26D8-50AF-749D-8ADC2BD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3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454F-E559-E398-B96B-367F6E1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E9CA3A-D5C7-821D-C46F-94B61D587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FE290-4C8E-6EB3-2268-D287B1CA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614666-D2E0-42B9-127A-B6B436F1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EDE17A-C43A-B28D-4CCA-CF4B5ACC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1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F8E86B-1972-5DEA-D928-2DCB4A229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048335-45F6-B213-9068-B41139DBB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639A95-83A0-2C9D-618A-25C68D02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C3BC7F-1D7A-F15D-92EF-C21F956B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CBF5A1-39CF-7863-051F-0E73955D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75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CC8B0-FE77-E75D-F7F2-F3EB9EC5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B29EF1-A02E-0885-4D4E-BB6EE511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C903BC-5C0F-464A-1A17-FD720C41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B3EAF5-2F1B-34CC-7E1C-2AC26873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545521-DE9E-639B-7FE6-F7B5106D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13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825D84-9F71-4A72-B322-A62C90CB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402AB5-CB68-CFB4-C5F4-9F941B8C3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85BBAE-7351-46D6-505C-8879C950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2228E3-F954-5965-8670-8FE583F6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0199D3-F3F6-D859-8ABF-03835D8D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95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64E5B6-22DF-B039-97B3-77548696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3891B4-1693-8101-C7C9-ED1B4F2ED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07B6B9-C7FF-FC16-8C51-763CB3295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2C52D4-3B36-365D-223D-FD22C7E6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5CB0C6-550E-A73E-D51C-6417E8D5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A51A5E-9FF7-119E-7307-9B6535D6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78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C4206-FCF9-97AB-6F85-1349F96B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961775-4428-663E-C5A6-E6068499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EEB57E-078A-6CDF-C682-D58B7A01B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0FBFB0A-3F62-180B-F024-7B01235FD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632FF9-6A5F-D164-A8B0-B48DB26A7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26660B9-229A-6A44-6838-0B4E962B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520DEE3-FCC2-A778-6BF6-48566B64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05C210-5078-0C7A-8DC2-BD1F432A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04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6109C-F94E-0DF1-9F4B-70517BDC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B4FA3EB-211E-B8D4-0262-89633FA0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9DCBF-CEAA-51BF-032A-58ECFB80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D8B509-E89B-F912-BE22-4CE1F9F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9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D7FC97-66F4-BF1F-F7DA-3D4B2F3A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A2A9452-B15B-1EE4-7587-B380E88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790A7D-FF09-FE23-CA40-8D1C3164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00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04942-6F38-D812-881C-A64A331B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B7356-501F-28CA-F253-5F4B6F94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BCA27B-1089-E37E-4D3D-A59BCDF6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63C9C0-C381-E0F7-638D-078E83AC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4A99FA-8F73-CA36-CEF0-3F58454D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4A6509-9332-4DAB-FDB4-BBB52225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59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658C3-9D7C-7E1D-2042-45499E90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C65EBF-A14A-26F1-F01F-90112940A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32CC63-F61A-62D5-B340-FA455256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922C07-9E53-519A-BC9D-5DA1D241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5CB41A-3E0C-44BE-0B55-4BC1C1CE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D5B3D0-5572-9642-8840-181A624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94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193A87-320E-5969-3DA0-C5D54F2E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252BD-A36A-51C7-BB34-4229F2944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386E05-AB21-5FB5-DF01-FBE2BC604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B379-074A-4F75-B349-3FEAD21CD39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8FFB41-F033-7F23-EB40-3B18726F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F1BC1A-FE9D-6F41-53EE-5A632C03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sisä, henkilö, lattia, sisäkatto&#10;&#10;Kuvaus luotu automaattisesti">
            <a:extLst>
              <a:ext uri="{FF2B5EF4-FFF2-40B4-BE49-F238E27FC236}">
                <a16:creationId xmlns:a16="http://schemas.microsoft.com/office/drawing/2014/main" id="{AD771F60-C569-1E6D-BC64-69AF4B6A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r="1" b="2663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27F2F-FE66-45EE-9738-2828B5939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8999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AE6712-D7F0-0C5E-A9DF-CAF1DF69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779" y="1958975"/>
            <a:ext cx="4809744" cy="167640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Terveydenhuolto</a:t>
            </a:r>
            <a:r>
              <a:rPr lang="en-US" sz="5400" dirty="0">
                <a:solidFill>
                  <a:schemeClr val="bg1"/>
                </a:solidFill>
              </a:rPr>
              <a:t> ja </a:t>
            </a:r>
            <a:r>
              <a:rPr lang="en-US" sz="5400" dirty="0" err="1">
                <a:solidFill>
                  <a:schemeClr val="bg1"/>
                </a:solidFill>
              </a:rPr>
              <a:t>etiikka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DF38A9C-FB61-C6F2-333D-2DCFA986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8014643-EDF6-A940-B9E1-486D1EDA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käyttäminen, käsi&#10;&#10;Kuvaus luotu automaattisesti">
            <a:extLst>
              <a:ext uri="{FF2B5EF4-FFF2-40B4-BE49-F238E27FC236}">
                <a16:creationId xmlns:a16="http://schemas.microsoft.com/office/drawing/2014/main" id="{AED696E6-8195-AC4B-B7CC-822F03B21A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203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EDD8FA-3BB6-13BA-BADE-699036EF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8" y="400310"/>
            <a:ext cx="5455396" cy="11759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Terveydenhuollon</a:t>
            </a:r>
            <a:r>
              <a:rPr lang="en-US" sz="3700" b="1" dirty="0"/>
              <a:t> </a:t>
            </a:r>
            <a:br>
              <a:rPr lang="en-US" sz="3700" b="1" dirty="0"/>
            </a:br>
            <a:r>
              <a:rPr lang="en-US" sz="3700" b="1" dirty="0" err="1"/>
              <a:t>keskeiset</a:t>
            </a:r>
            <a:r>
              <a:rPr lang="en-US" sz="3700" b="1" dirty="0"/>
              <a:t> </a:t>
            </a:r>
            <a:r>
              <a:rPr lang="en-US" sz="3700" b="1" dirty="0" err="1"/>
              <a:t>eettiset</a:t>
            </a:r>
            <a:r>
              <a:rPr lang="en-US" sz="3700" b="1" dirty="0"/>
              <a:t> </a:t>
            </a:r>
            <a:r>
              <a:rPr lang="en-US" sz="3700" b="1" dirty="0" err="1"/>
              <a:t>periaatteet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F515E-0819-95BE-CC95-60F52F4D2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28" y="2114550"/>
            <a:ext cx="4650851" cy="44100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Kunnioittaa</a:t>
            </a:r>
            <a:endParaRPr lang="en-US" sz="2400" dirty="0"/>
          </a:p>
          <a:p>
            <a:pPr lvl="1"/>
            <a:r>
              <a:rPr lang="en-US" dirty="0" err="1"/>
              <a:t>ihmiselämää</a:t>
            </a:r>
            <a:endParaRPr lang="en-US" dirty="0"/>
          </a:p>
          <a:p>
            <a:pPr lvl="1"/>
            <a:r>
              <a:rPr lang="en-US" dirty="0" err="1"/>
              <a:t>ihmisarvoa</a:t>
            </a:r>
            <a:endParaRPr lang="en-US" dirty="0"/>
          </a:p>
          <a:p>
            <a:pPr lvl="1"/>
            <a:r>
              <a:rPr lang="en-US" dirty="0" err="1"/>
              <a:t>itsemääräämisoikeutta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Velvoitteet</a:t>
            </a:r>
            <a:endParaRPr lang="en-US" sz="2400" dirty="0"/>
          </a:p>
          <a:p>
            <a:pPr lvl="1"/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huolta</a:t>
            </a:r>
            <a:r>
              <a:rPr lang="en-US" dirty="0"/>
              <a:t> ja </a:t>
            </a:r>
            <a:r>
              <a:rPr lang="en-US" dirty="0" err="1"/>
              <a:t>auttaa</a:t>
            </a:r>
            <a:endParaRPr lang="en-US" dirty="0"/>
          </a:p>
          <a:p>
            <a:pPr lvl="1"/>
            <a:r>
              <a:rPr lang="en-US" dirty="0" err="1"/>
              <a:t>välttää</a:t>
            </a:r>
            <a:r>
              <a:rPr lang="en-US" dirty="0"/>
              <a:t> </a:t>
            </a:r>
            <a:r>
              <a:rPr lang="en-US" dirty="0" err="1"/>
              <a:t>vahingon</a:t>
            </a:r>
            <a:r>
              <a:rPr lang="en-US" dirty="0"/>
              <a:t> </a:t>
            </a:r>
            <a:r>
              <a:rPr lang="en-US" dirty="0" err="1"/>
              <a:t>tuottamista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Periaatteet</a:t>
            </a:r>
            <a:endParaRPr lang="en-US" sz="2400" dirty="0"/>
          </a:p>
          <a:p>
            <a:pPr lvl="1"/>
            <a:r>
              <a:rPr lang="en-US" dirty="0" err="1"/>
              <a:t>hyödyn</a:t>
            </a:r>
            <a:r>
              <a:rPr lang="en-US" dirty="0"/>
              <a:t>/</a:t>
            </a:r>
            <a:r>
              <a:rPr lang="en-US" dirty="0" err="1"/>
              <a:t>hyvän</a:t>
            </a:r>
            <a:r>
              <a:rPr lang="en-US" dirty="0"/>
              <a:t> </a:t>
            </a:r>
            <a:r>
              <a:rPr lang="en-US" dirty="0" err="1"/>
              <a:t>maksimointi</a:t>
            </a:r>
            <a:endParaRPr lang="en-US" dirty="0"/>
          </a:p>
          <a:p>
            <a:pPr lvl="1"/>
            <a:r>
              <a:rPr lang="en-US" dirty="0" err="1"/>
              <a:t>oikeudenmukaisuus</a:t>
            </a: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E78310-FFC5-81F9-D30B-FF40B1FF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1CF4190-3879-9C7A-1C2C-B2831A111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B64060-5D6E-BD5F-CD04-C912B6732F8B}"/>
              </a:ext>
            </a:extLst>
          </p:cNvPr>
          <p:cNvSpPr txBox="1"/>
          <p:nvPr/>
        </p:nvSpPr>
        <p:spPr>
          <a:xfrm rot="5400000">
            <a:off x="8543094" y="3275113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National </a:t>
            </a:r>
            <a:r>
              <a:rPr lang="fi-FI" sz="1400" dirty="0" err="1">
                <a:solidFill>
                  <a:schemeClr val="bg1"/>
                </a:solidFill>
              </a:rPr>
              <a:t>Cancer</a:t>
            </a:r>
            <a:r>
              <a:rPr lang="fi-FI" sz="1400" dirty="0">
                <a:solidFill>
                  <a:schemeClr val="bg1"/>
                </a:solidFill>
              </a:rPr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23201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 descr="Kuva, joka sisältää kohteen henkilö, sisä, seinä, pitäminen&#10;&#10;Kuvaus luotu automaattisesti">
            <a:extLst>
              <a:ext uri="{FF2B5EF4-FFF2-40B4-BE49-F238E27FC236}">
                <a16:creationId xmlns:a16="http://schemas.microsoft.com/office/drawing/2014/main" id="{F6630BE9-EF1C-2EA1-B2D9-B3A9F939A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1068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BE0ACC-225F-6704-443C-03E640B2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9" y="92920"/>
            <a:ext cx="5322046" cy="6147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Esimerkkejä</a:t>
            </a:r>
            <a:r>
              <a:rPr lang="en-US" sz="2800" b="1" dirty="0"/>
              <a:t> </a:t>
            </a:r>
            <a:r>
              <a:rPr lang="en-US" sz="2800" b="1" dirty="0" err="1"/>
              <a:t>keskeisistä</a:t>
            </a:r>
            <a:r>
              <a:rPr lang="en-US" sz="2800" b="1" dirty="0"/>
              <a:t> </a:t>
            </a:r>
            <a:r>
              <a:rPr lang="en-US" sz="2800" b="1" dirty="0" err="1"/>
              <a:t>periaatteista</a:t>
            </a:r>
            <a:endParaRPr lang="en-US" sz="28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98B3B-FAD4-5AA7-2E10-FBFD53F9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19" y="819150"/>
            <a:ext cx="5974081" cy="59067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Ihmisarvon</a:t>
            </a:r>
            <a:r>
              <a:rPr lang="en-US" sz="2000" b="1" dirty="0"/>
              <a:t> </a:t>
            </a:r>
            <a:r>
              <a:rPr lang="en-US" sz="2000" b="1" dirty="0" err="1"/>
              <a:t>kunnioittaminen</a:t>
            </a:r>
            <a:endParaRPr lang="en-US" sz="2000" b="1" dirty="0"/>
          </a:p>
          <a:p>
            <a:r>
              <a:rPr lang="en-US" sz="2000" dirty="0" err="1"/>
              <a:t>ihmisoikeudet</a:t>
            </a:r>
            <a:r>
              <a:rPr lang="en-US" sz="2000" dirty="0"/>
              <a:t>, </a:t>
            </a:r>
            <a:r>
              <a:rPr lang="en-US" sz="2000" dirty="0" err="1"/>
              <a:t>itsemääräämisoikeus</a:t>
            </a:r>
            <a:r>
              <a:rPr lang="en-US" sz="2000" dirty="0"/>
              <a:t>, </a:t>
            </a:r>
            <a:r>
              <a:rPr lang="en-US" sz="2000" dirty="0" err="1"/>
              <a:t>valinnanvapaus</a:t>
            </a:r>
            <a:endParaRPr lang="en-US" sz="2000" dirty="0"/>
          </a:p>
          <a:p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elää</a:t>
            </a:r>
            <a:r>
              <a:rPr lang="en-US" sz="2000" dirty="0"/>
              <a:t> </a:t>
            </a:r>
            <a:r>
              <a:rPr lang="en-US" sz="2000" dirty="0" err="1"/>
              <a:t>vapaana</a:t>
            </a:r>
            <a:r>
              <a:rPr lang="en-US" sz="2000" dirty="0"/>
              <a:t> </a:t>
            </a:r>
            <a:r>
              <a:rPr lang="en-US" sz="2000" dirty="0" err="1"/>
              <a:t>kivusta</a:t>
            </a:r>
            <a:r>
              <a:rPr lang="en-US" sz="2000" dirty="0"/>
              <a:t> ja </a:t>
            </a:r>
            <a:r>
              <a:rPr lang="en-US" sz="2000" dirty="0" err="1"/>
              <a:t>kärsimyksestä</a:t>
            </a:r>
            <a:endParaRPr lang="en-US" sz="2000" dirty="0"/>
          </a:p>
          <a:p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avunsaantiin</a:t>
            </a:r>
            <a:r>
              <a:rPr lang="en-US" sz="2000" dirty="0"/>
              <a:t>, </a:t>
            </a:r>
            <a:r>
              <a:rPr lang="en-US" sz="2000" dirty="0" err="1"/>
              <a:t>yksityisyyteen</a:t>
            </a:r>
            <a:r>
              <a:rPr lang="en-US" sz="2000" dirty="0"/>
              <a:t> ja </a:t>
            </a:r>
            <a:r>
              <a:rPr lang="en-US" sz="2000" dirty="0" err="1"/>
              <a:t>arvokkaaseen</a:t>
            </a:r>
            <a:r>
              <a:rPr lang="en-US" sz="2000" dirty="0"/>
              <a:t> </a:t>
            </a:r>
            <a:r>
              <a:rPr lang="en-US" sz="2000" dirty="0" err="1"/>
              <a:t>kohteluun</a:t>
            </a:r>
            <a:endParaRPr lang="en-US" sz="2000" dirty="0"/>
          </a:p>
          <a:p>
            <a:r>
              <a:rPr lang="en-US" sz="2000" dirty="0" err="1"/>
              <a:t>koskee</a:t>
            </a:r>
            <a:r>
              <a:rPr lang="en-US" sz="2000" dirty="0"/>
              <a:t> </a:t>
            </a: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asiakkaita</a:t>
            </a:r>
            <a:r>
              <a:rPr lang="en-US" sz="2000" dirty="0"/>
              <a:t>/</a:t>
            </a:r>
            <a:r>
              <a:rPr lang="en-US" sz="2000" dirty="0" err="1"/>
              <a:t>potilaita</a:t>
            </a:r>
            <a:r>
              <a:rPr lang="en-US" sz="2000" dirty="0"/>
              <a:t> </a:t>
            </a:r>
            <a:r>
              <a:rPr lang="en-US" sz="2000" dirty="0" err="1"/>
              <a:t>kuin</a:t>
            </a:r>
            <a:r>
              <a:rPr lang="en-US" sz="2000" dirty="0"/>
              <a:t> </a:t>
            </a:r>
            <a:r>
              <a:rPr lang="en-US" sz="2000" dirty="0" err="1"/>
              <a:t>heidän</a:t>
            </a:r>
            <a:r>
              <a:rPr lang="en-US" sz="2000" dirty="0"/>
              <a:t> </a:t>
            </a:r>
            <a:r>
              <a:rPr lang="en-US" sz="2000" dirty="0" err="1"/>
              <a:t>läheisiään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Elämän</a:t>
            </a:r>
            <a:r>
              <a:rPr lang="en-US" sz="2000" b="1" dirty="0"/>
              <a:t> </a:t>
            </a:r>
            <a:r>
              <a:rPr lang="en-US" sz="2000" b="1" dirty="0" err="1"/>
              <a:t>kunnioittaminen</a:t>
            </a:r>
            <a:endParaRPr lang="en-US" sz="2000" b="1" dirty="0"/>
          </a:p>
          <a:p>
            <a:r>
              <a:rPr lang="en-US" sz="2000" dirty="0" err="1"/>
              <a:t>periaate</a:t>
            </a:r>
            <a:r>
              <a:rPr lang="en-US" sz="2000" dirty="0"/>
              <a:t>: </a:t>
            </a:r>
            <a:r>
              <a:rPr lang="en-US" sz="2000" dirty="0" err="1"/>
              <a:t>kaikella</a:t>
            </a:r>
            <a:r>
              <a:rPr lang="en-US" sz="2000" dirty="0"/>
              <a:t> </a:t>
            </a:r>
            <a:r>
              <a:rPr lang="en-US" sz="2000" dirty="0" err="1"/>
              <a:t>elämällä</a:t>
            </a:r>
            <a:r>
              <a:rPr lang="en-US" sz="2000" dirty="0"/>
              <a:t> on </a:t>
            </a:r>
            <a:r>
              <a:rPr lang="en-US" sz="2000" dirty="0" err="1"/>
              <a:t>arvoa</a:t>
            </a:r>
            <a:endParaRPr lang="en-US" sz="2000" dirty="0"/>
          </a:p>
          <a:p>
            <a:r>
              <a:rPr lang="en-US" sz="2000" dirty="0" err="1"/>
              <a:t>pyrittävä</a:t>
            </a:r>
            <a:r>
              <a:rPr lang="en-US" sz="2000" dirty="0"/>
              <a:t> </a:t>
            </a:r>
            <a:r>
              <a:rPr lang="en-US" sz="2000" dirty="0" err="1"/>
              <a:t>edistämään</a:t>
            </a:r>
            <a:r>
              <a:rPr lang="en-US" sz="2000" dirty="0"/>
              <a:t> </a:t>
            </a:r>
            <a:r>
              <a:rPr lang="en-US" sz="2000" dirty="0" err="1"/>
              <a:t>inhimillisen</a:t>
            </a:r>
            <a:r>
              <a:rPr lang="en-US" sz="2000" dirty="0"/>
              <a:t> </a:t>
            </a:r>
            <a:r>
              <a:rPr lang="en-US" sz="2000" dirty="0" err="1"/>
              <a:t>elämän</a:t>
            </a:r>
            <a:r>
              <a:rPr lang="en-US" sz="2000" dirty="0"/>
              <a:t> </a:t>
            </a:r>
            <a:r>
              <a:rPr lang="en-US" sz="2000" dirty="0" err="1"/>
              <a:t>säilymistä</a:t>
            </a:r>
            <a:r>
              <a:rPr lang="en-US" sz="2000" dirty="0"/>
              <a:t> ja </a:t>
            </a:r>
            <a:r>
              <a:rPr lang="en-US" sz="2000" dirty="0" err="1"/>
              <a:t>vältettävä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r>
              <a:rPr lang="en-US" sz="2000" dirty="0"/>
              <a:t>, </a:t>
            </a:r>
            <a:r>
              <a:rPr lang="en-US" sz="2000" dirty="0" err="1"/>
              <a:t>mikä</a:t>
            </a:r>
            <a:r>
              <a:rPr lang="en-US" sz="2000" dirty="0"/>
              <a:t> </a:t>
            </a:r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endParaRPr lang="en-US" sz="2000" dirty="0"/>
          </a:p>
          <a:p>
            <a:r>
              <a:rPr lang="en-US" sz="2000" dirty="0" err="1"/>
              <a:t>velvoittaa</a:t>
            </a:r>
            <a:r>
              <a:rPr lang="en-US" sz="2000" dirty="0"/>
              <a:t> </a:t>
            </a:r>
            <a:r>
              <a:rPr lang="en-US" sz="2000" dirty="0" err="1"/>
              <a:t>huolehtimaan</a:t>
            </a:r>
            <a:r>
              <a:rPr lang="en-US" sz="2000" dirty="0"/>
              <a:t> </a:t>
            </a:r>
            <a:r>
              <a:rPr lang="en-US" sz="2000" dirty="0" err="1"/>
              <a:t>potilaan</a:t>
            </a:r>
            <a:r>
              <a:rPr lang="en-US" sz="2000" dirty="0"/>
              <a:t> </a:t>
            </a:r>
            <a:r>
              <a:rPr lang="en-US" sz="2000" dirty="0" err="1"/>
              <a:t>hengen</a:t>
            </a:r>
            <a:r>
              <a:rPr lang="en-US" sz="2000" dirty="0"/>
              <a:t> </a:t>
            </a:r>
            <a:r>
              <a:rPr lang="en-US" sz="2000" dirty="0" err="1"/>
              <a:t>säilymisestä</a:t>
            </a:r>
            <a:r>
              <a:rPr lang="en-US" sz="2000" dirty="0"/>
              <a:t> </a:t>
            </a:r>
            <a:r>
              <a:rPr lang="en-US" sz="2000" dirty="0" err="1"/>
              <a:t>mahdollisimman</a:t>
            </a:r>
            <a:r>
              <a:rPr lang="en-US" sz="2000" dirty="0"/>
              <a:t> </a:t>
            </a:r>
            <a:r>
              <a:rPr lang="en-US" sz="2000" dirty="0" err="1"/>
              <a:t>pitkään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Oikeudenmukaisuus</a:t>
            </a:r>
            <a:endParaRPr lang="en-US" sz="2000" b="1" dirty="0"/>
          </a:p>
          <a:p>
            <a:r>
              <a:rPr lang="en-US" sz="2000" dirty="0" err="1"/>
              <a:t>yhätäläisen</a:t>
            </a:r>
            <a:r>
              <a:rPr lang="en-US" sz="2000" dirty="0"/>
              <a:t> </a:t>
            </a:r>
            <a:r>
              <a:rPr lang="en-US" sz="2000" dirty="0" err="1"/>
              <a:t>hoidon</a:t>
            </a:r>
            <a:r>
              <a:rPr lang="en-US" sz="2000" dirty="0"/>
              <a:t> </a:t>
            </a:r>
            <a:r>
              <a:rPr lang="en-US" sz="2000" dirty="0" err="1"/>
              <a:t>tarpeessa</a:t>
            </a:r>
            <a:r>
              <a:rPr lang="en-US" sz="2000" dirty="0"/>
              <a:t> </a:t>
            </a:r>
            <a:r>
              <a:rPr lang="en-US" sz="2000" dirty="0" err="1"/>
              <a:t>olevat</a:t>
            </a:r>
            <a:r>
              <a:rPr lang="en-US" sz="2000" dirty="0"/>
              <a:t> </a:t>
            </a:r>
            <a:r>
              <a:rPr lang="en-US" sz="2000" dirty="0" err="1"/>
              <a:t>potilaat</a:t>
            </a:r>
            <a:r>
              <a:rPr lang="en-US" sz="2000" dirty="0"/>
              <a:t> </a:t>
            </a:r>
            <a:r>
              <a:rPr lang="en-US" sz="2000" dirty="0" err="1"/>
              <a:t>hoidetaan</a:t>
            </a:r>
            <a:r>
              <a:rPr lang="en-US" sz="2000" dirty="0"/>
              <a:t> </a:t>
            </a:r>
            <a:r>
              <a:rPr lang="en-US" sz="2000" dirty="0" err="1"/>
              <a:t>samojen</a:t>
            </a:r>
            <a:r>
              <a:rPr lang="en-US" sz="2000" dirty="0"/>
              <a:t> </a:t>
            </a:r>
            <a:r>
              <a:rPr lang="en-US" sz="2000" dirty="0" err="1"/>
              <a:t>periaatteiden</a:t>
            </a:r>
            <a:r>
              <a:rPr lang="en-US" sz="2000" dirty="0"/>
              <a:t> </a:t>
            </a:r>
            <a:r>
              <a:rPr lang="en-US" sz="2000" dirty="0" err="1"/>
              <a:t>mukaisesti</a:t>
            </a:r>
            <a:endParaRPr lang="en-US" sz="20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4914170-7CF4-6366-6377-E6ED49B11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29B7D6-EDDA-F276-DB32-0C5C3FDD6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B23C9EF3-3AC1-CFF7-280F-9723AC33D087}"/>
              </a:ext>
            </a:extLst>
          </p:cNvPr>
          <p:cNvSpPr txBox="1"/>
          <p:nvPr/>
        </p:nvSpPr>
        <p:spPr>
          <a:xfrm rot="5400000">
            <a:off x="8580112" y="3182191"/>
            <a:ext cx="6672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Patty </a:t>
            </a:r>
            <a:r>
              <a:rPr lang="fi-FI" sz="1400" dirty="0" err="1">
                <a:solidFill>
                  <a:schemeClr val="bg1"/>
                </a:solidFill>
              </a:rPr>
              <a:t>Brito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1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117BF-C595-303A-02CA-CC93761A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" y="161924"/>
            <a:ext cx="10687051" cy="582473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solidFill>
                  <a:srgbClr val="0070C0"/>
                </a:solidFill>
              </a:rPr>
              <a:t>Terveyspalveluiden eriarvoisuuteen liittyviä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8B18F-CC31-F7FD-94E8-D63B4E9DA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4" y="1968484"/>
            <a:ext cx="3587967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Erot palveluiden</a:t>
            </a:r>
          </a:p>
          <a:p>
            <a:r>
              <a:rPr lang="fi-FI" sz="2000" dirty="0"/>
              <a:t>saatavuudessa</a:t>
            </a:r>
          </a:p>
          <a:p>
            <a:r>
              <a:rPr lang="fi-FI" sz="2000" dirty="0"/>
              <a:t>saavutettavuudessa</a:t>
            </a:r>
          </a:p>
          <a:p>
            <a:r>
              <a:rPr lang="fi-FI" sz="2000" dirty="0"/>
              <a:t>laadussa </a:t>
            </a:r>
          </a:p>
          <a:p>
            <a:r>
              <a:rPr lang="fi-FI" sz="2000" dirty="0"/>
              <a:t>kustannuksissa</a:t>
            </a:r>
          </a:p>
          <a:p>
            <a:pPr marL="0" indent="0">
              <a:buNone/>
            </a:pPr>
            <a:r>
              <a:rPr lang="fi-FI" sz="2000" b="1" dirty="0"/>
              <a:t>Palvelujärjestelmä</a:t>
            </a:r>
          </a:p>
          <a:p>
            <a:pPr marL="0" indent="0">
              <a:buNone/>
            </a:pPr>
            <a:r>
              <a:rPr lang="fi-FI" sz="2000" dirty="0"/>
              <a:t>- monikanavainen ja sosiaalisen aseman mukaan erotteleva palvelujärjestelmä</a:t>
            </a:r>
          </a:p>
          <a:p>
            <a:pPr marL="0" indent="0">
              <a:buNone/>
            </a:pPr>
            <a:r>
              <a:rPr lang="fi-FI" sz="2000" b="1" dirty="0"/>
              <a:t>Toimintakulttuuri</a:t>
            </a:r>
          </a:p>
          <a:p>
            <a:r>
              <a:rPr lang="fi-FI" sz="2000" dirty="0"/>
              <a:t>väestö- ja asiakaslähtöisyyden puutteet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2A73501-C10E-FA69-635A-FAB113DF74D4}"/>
              </a:ext>
            </a:extLst>
          </p:cNvPr>
          <p:cNvSpPr txBox="1"/>
          <p:nvPr/>
        </p:nvSpPr>
        <p:spPr>
          <a:xfrm>
            <a:off x="8824789" y="2099607"/>
            <a:ext cx="30052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/>
              <a:t>Erot 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terveysosaamisessa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hakeutumisessa palveluihin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kyvyssä navigoida palvelujärjestelmissä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kyvyssä hyötyä palveluista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lääkärin ja potilaan vuorovaikutuksessa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83ED007-AEF0-D163-1DEB-F80726C96C6B}"/>
              </a:ext>
            </a:extLst>
          </p:cNvPr>
          <p:cNvSpPr txBox="1"/>
          <p:nvPr/>
        </p:nvSpPr>
        <p:spPr>
          <a:xfrm>
            <a:off x="66674" y="1164730"/>
            <a:ext cx="28069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70C0"/>
                </a:solidFill>
              </a:rPr>
              <a:t>Palveluntarjoajaan </a:t>
            </a:r>
          </a:p>
          <a:p>
            <a:pPr algn="ctr"/>
            <a:r>
              <a:rPr lang="fi-FI" sz="2000" b="1" dirty="0">
                <a:solidFill>
                  <a:srgbClr val="0070C0"/>
                </a:solidFill>
              </a:rPr>
              <a:t>liittyviä tekijöitä</a:t>
            </a:r>
          </a:p>
        </p:txBody>
      </p:sp>
      <p:pic>
        <p:nvPicPr>
          <p:cNvPr id="14" name="Sisällön paikkamerkki 13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06685078-F822-D539-C6C6-9ED80788A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217" y="1661765"/>
            <a:ext cx="4944593" cy="4343127"/>
          </a:xfr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B5D3C5B7-74DB-A7A5-38CB-EFC5764F9522}"/>
              </a:ext>
            </a:extLst>
          </p:cNvPr>
          <p:cNvSpPr txBox="1"/>
          <p:nvPr/>
        </p:nvSpPr>
        <p:spPr>
          <a:xfrm>
            <a:off x="9031909" y="1128484"/>
            <a:ext cx="3005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70C0"/>
                </a:solidFill>
              </a:rPr>
              <a:t>Potilaaseen/asiakkaaseen liittyviä tekijöitä</a:t>
            </a:r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07E84A-0777-7BDF-A00D-5A6924802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77932F2-C414-EC33-B0D8-8A5CC398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1D94905B-179D-1B23-E348-0D04388FBBE8}"/>
              </a:ext>
            </a:extLst>
          </p:cNvPr>
          <p:cNvSpPr txBox="1"/>
          <p:nvPr/>
        </p:nvSpPr>
        <p:spPr>
          <a:xfrm>
            <a:off x="3683215" y="6135730"/>
            <a:ext cx="4944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CDC</a:t>
            </a:r>
          </a:p>
        </p:txBody>
      </p:sp>
    </p:spTree>
    <p:extLst>
      <p:ext uri="{BB962C8B-B14F-4D97-AF65-F5344CB8AC3E}">
        <p14:creationId xmlns:p14="http://schemas.microsoft.com/office/powerpoint/2010/main" val="94558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3BA23AB-1E4B-3394-8EE8-3931F6D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147" y="6291657"/>
            <a:ext cx="1892024" cy="4865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658E01-C856-73FF-128F-C6DBD7DB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1" y="287372"/>
            <a:ext cx="7124699" cy="327407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Laki potilaan asemasta ja oikeuksista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129315-4DCC-0242-D022-AA309E202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28" y="959569"/>
            <a:ext cx="6093571" cy="5707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Hoidon laatu</a:t>
            </a:r>
          </a:p>
          <a:p>
            <a:r>
              <a:rPr lang="fi-FI" sz="2000" b="0" dirty="0">
                <a:effectLst/>
              </a:rPr>
              <a:t>oikeus laadultaan hyvään terveyden- ja sairaanhoitoon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Kohtelu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oikeus hyvään kohteluun (ihmisarvon, vakaumuksen ja yksityisyyden kunnioitus)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Itsemääräämisoikeus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b="0" i="0" dirty="0">
                <a:effectLst/>
              </a:rPr>
              <a:t>oitoon tarvitaan potilaan suostumus  </a:t>
            </a:r>
            <a:endParaRPr lang="fi-FI" sz="2000" b="1" i="0" dirty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b="0" i="0" dirty="0">
                <a:effectLst/>
              </a:rPr>
              <a:t>oidon on tapahduttava yhteisymmärryksessä potilaan kanssa.</a:t>
            </a:r>
            <a:endParaRPr lang="fi-FI" sz="2000" b="1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00C9D98-345B-259E-EEF3-383E1142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4" name="Kuva 13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BA006D4E-15E3-9EA3-6A08-D6428EE22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52" y="4280919"/>
            <a:ext cx="5010149" cy="227789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8BD4E2F2-6D34-B436-C2E5-5C7028ECB04D}"/>
              </a:ext>
            </a:extLst>
          </p:cNvPr>
          <p:cNvSpPr txBox="1"/>
          <p:nvPr/>
        </p:nvSpPr>
        <p:spPr>
          <a:xfrm>
            <a:off x="628652" y="6534917"/>
            <a:ext cx="5010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Tingey</a:t>
            </a:r>
            <a:r>
              <a:rPr lang="fi-FI" sz="1400" dirty="0"/>
              <a:t> </a:t>
            </a:r>
            <a:r>
              <a:rPr lang="fi-FI" sz="1400" dirty="0" err="1"/>
              <a:t>Injury</a:t>
            </a:r>
            <a:r>
              <a:rPr lang="fi-FI" sz="1400" dirty="0"/>
              <a:t> </a:t>
            </a:r>
            <a:r>
              <a:rPr lang="fi-FI" sz="1400" dirty="0" err="1"/>
              <a:t>Law</a:t>
            </a:r>
            <a:r>
              <a:rPr lang="fi-FI" sz="1400" dirty="0"/>
              <a:t> </a:t>
            </a:r>
            <a:r>
              <a:rPr lang="fi-FI" sz="1400" dirty="0" err="1"/>
              <a:t>Firm</a:t>
            </a:r>
            <a:endParaRPr lang="fi-FI" sz="1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3864BD-DD06-FAEC-4723-C74B735E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111970"/>
            <a:ext cx="5712571" cy="542294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Tietojen antaminen potilaille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Potilaalle on annettava tiedot hänen terveydentilastaan sekä hoidon laajuudesta, riskitekijöistä ja vaihtoehdoista</a:t>
            </a:r>
            <a:r>
              <a:rPr lang="fi-FI" sz="2200" b="1" dirty="0">
                <a:solidFill>
                  <a:prstClr val="black"/>
                </a:solidFill>
              </a:rPr>
              <a:t>.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Tiedot on </a:t>
            </a:r>
            <a:r>
              <a:rPr lang="fi-FI" sz="2200" dirty="0">
                <a:solidFill>
                  <a:prstClr val="black"/>
                </a:solidFill>
              </a:rPr>
              <a:t>annettava 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sellaisessa muodossa, että potilas ne ymmärtää (esim. huomioiden potilaan ikä ja </a:t>
            </a:r>
            <a:r>
              <a:rPr lang="fi-FI" sz="2200" dirty="0">
                <a:solidFill>
                  <a:prstClr val="black"/>
                </a:solidFill>
              </a:rPr>
              <a:t>äidinkieli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).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Potilaalla on oikeus tarkistaa potilasasiakirjoihin merkityt tietonsa ja tarvittaessa oikaista ne.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endParaRPr lang="fi-FI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sz="2200" b="1" dirty="0">
                <a:solidFill>
                  <a:srgbClr val="0070C0"/>
                </a:solidFill>
              </a:rPr>
              <a:t>Hoitosuunnitelma</a:t>
            </a:r>
          </a:p>
          <a:p>
            <a:r>
              <a:rPr lang="fi-FI" sz="2200" b="0" i="0" dirty="0">
                <a:effectLst/>
              </a:rPr>
              <a:t>Potilaalle on tarvittaessa laadittava hoitosuunnitelma.</a:t>
            </a:r>
            <a:r>
              <a:rPr lang="fi-FI" sz="2200" b="1" i="0" dirty="0">
                <a:effectLst/>
              </a:rPr>
              <a:t> 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>
                <a:solidFill>
                  <a:srgbClr val="0070C0"/>
                </a:solidFill>
              </a:rPr>
              <a:t>Valittaminen (oikeusturvakeinot)</a:t>
            </a:r>
          </a:p>
          <a:p>
            <a:r>
              <a:rPr lang="fi-FI" sz="2200" b="0" i="0" dirty="0">
                <a:effectLst/>
              </a:rPr>
              <a:t>Hoitolaitoksella on oltava potilasasiamies, joka antaa tietoa potilaan oikeuksista ja avustaa tarvittaessa muistutuksen, kantelun tai korvaushakemuksen teossa.</a:t>
            </a:r>
            <a:r>
              <a:rPr lang="fi-FI" sz="2200" b="1" i="0" dirty="0">
                <a:effectLst/>
              </a:rPr>
              <a:t> 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1482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F17B8A-0D68-C009-C653-164B8A62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9" y="79375"/>
            <a:ext cx="8755491" cy="650874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Käytännön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esimerkkejä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itsemääräämisoikeudesta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B5D0AB-2748-CEB1-042C-CEA0A29DF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8160" y="864213"/>
            <a:ext cx="7703371" cy="3106910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Hoidon on tapahduttava potilaan suostumuksella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Potilaalla on oikeus päättää omasta hoidostaan </a:t>
            </a: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terveydenhuollon ammattilaiselta saamiensa tietojen ja hoitovaihtoehtojen pohjalta.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Alaikäisen kyvyn ilmaista mielipiteensä arvioi lääkäri tai muu terveydenhuollon ammattihenkilö.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Potilan tahtoa on velvollisuus kunnioittaa, vaikka esimerkiksi hoidosta kieltäytyminen uhkaisi hänen henkeään ja terveyttään.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Lapsen huoltajalla ei ole oikeutta kieltää hoitoa, jota tarvitaan alaikäisen henkeä tai terveyttä uhkaavan vaaran torjumiseksi.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700D63-A24A-659F-92D5-534A8016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982" y="4149538"/>
            <a:ext cx="6246118" cy="2447020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000" b="1" dirty="0">
                <a:solidFill>
                  <a:prstClr val="black"/>
                </a:solidFill>
                <a:latin typeface="Calibri" panose="020F0502020204030204"/>
              </a:rPr>
              <a:t>Mielenterveyslain mukaan tahdosta riippumaton hoito on mahdollista, jos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kyseessä on vakava mielenterveyden häiriö, jossa todellisuudentaju on selvästi häiriintynyt (psykoosi)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lman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hoitoa tilanne pahenisi tai vaarantaisi oman tai muiden ihmisten terveyden tai turvallisuuden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ikään muu hoito ei sovellu tai ole riittävää. </a:t>
            </a:r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5A5C004-08EA-2E3A-EF77-FE676F20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7" y="947122"/>
            <a:ext cx="3655123" cy="30240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E5CBD50-54FD-A7F4-509A-00D58737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1240" y="4149538"/>
            <a:ext cx="4989759" cy="2540188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C8BC50-B9A7-2D80-2F26-FF0807525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40358D2-2BE6-C08B-767C-97D906375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299945F-5119-E774-F158-F412284AB2CC}"/>
              </a:ext>
            </a:extLst>
          </p:cNvPr>
          <p:cNvSpPr txBox="1"/>
          <p:nvPr/>
        </p:nvSpPr>
        <p:spPr>
          <a:xfrm rot="16200000">
            <a:off x="-1197642" y="2305233"/>
            <a:ext cx="3024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Zach</a:t>
            </a:r>
            <a:r>
              <a:rPr lang="fi-FI" sz="1400" dirty="0"/>
              <a:t> </a:t>
            </a:r>
            <a:r>
              <a:rPr lang="fi-FI" sz="1400" dirty="0" err="1"/>
              <a:t>Vessels</a:t>
            </a:r>
            <a:endParaRPr lang="fi-FI" sz="14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55245E7-9668-57C5-568B-50BD4D5A59A1}"/>
              </a:ext>
            </a:extLst>
          </p:cNvPr>
          <p:cNvSpPr txBox="1"/>
          <p:nvPr/>
        </p:nvSpPr>
        <p:spPr>
          <a:xfrm rot="16200000">
            <a:off x="5296222" y="5287967"/>
            <a:ext cx="2673537" cy="307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abishek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1902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tumma, siluetti&#10;&#10;Kuvaus luotu automaattisesti">
            <a:extLst>
              <a:ext uri="{FF2B5EF4-FFF2-40B4-BE49-F238E27FC236}">
                <a16:creationId xmlns:a16="http://schemas.microsoft.com/office/drawing/2014/main" id="{063B5D8A-91F9-06BC-0DD3-1C4284FB0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421032" y="0"/>
            <a:ext cx="4639733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298880-6933-A3AE-6684-0C95C7AE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6676"/>
            <a:ext cx="7397438" cy="10708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Terveydenhuollossa</a:t>
            </a:r>
            <a:r>
              <a:rPr lang="en-US" sz="3200" b="1" dirty="0"/>
              <a:t> </a:t>
            </a:r>
            <a:r>
              <a:rPr lang="en-US" sz="3200" b="1" dirty="0" err="1"/>
              <a:t>priorisointi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 err="1"/>
              <a:t>aiheuttaa</a:t>
            </a:r>
            <a:r>
              <a:rPr lang="en-US" sz="3200" b="1" dirty="0"/>
              <a:t> </a:t>
            </a:r>
            <a:r>
              <a:rPr lang="en-US" sz="3200" b="1" dirty="0" err="1"/>
              <a:t>usein</a:t>
            </a:r>
            <a:r>
              <a:rPr lang="en-US" sz="3200" b="1" dirty="0"/>
              <a:t> </a:t>
            </a:r>
            <a:r>
              <a:rPr lang="en-US" sz="3200" b="1" dirty="0" err="1"/>
              <a:t>eettisiä</a:t>
            </a:r>
            <a:r>
              <a:rPr lang="en-US" sz="3200" b="1" dirty="0"/>
              <a:t> </a:t>
            </a:r>
            <a:r>
              <a:rPr lang="en-US" sz="3200" b="1" dirty="0" err="1"/>
              <a:t>haasteita</a:t>
            </a:r>
            <a:endParaRPr lang="en-US" sz="32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8F6296-2C61-F9C1-D61A-F8A77C2F991E}"/>
              </a:ext>
            </a:extLst>
          </p:cNvPr>
          <p:cNvSpPr txBox="1"/>
          <p:nvPr/>
        </p:nvSpPr>
        <p:spPr>
          <a:xfrm>
            <a:off x="285750" y="1213725"/>
            <a:ext cx="8467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Keskeisiä</a:t>
            </a:r>
            <a:r>
              <a:rPr lang="en-US" sz="2400" b="1" dirty="0"/>
              <a:t> </a:t>
            </a:r>
            <a:r>
              <a:rPr lang="en-US" sz="2400" b="1" dirty="0" err="1"/>
              <a:t>priorisoinnin</a:t>
            </a:r>
            <a:r>
              <a:rPr lang="en-US" sz="2400" b="1" dirty="0"/>
              <a:t> </a:t>
            </a:r>
            <a:r>
              <a:rPr lang="en-US" sz="2400" b="1" dirty="0" err="1"/>
              <a:t>tarvetta</a:t>
            </a:r>
            <a:r>
              <a:rPr lang="en-US" sz="2400" b="1" dirty="0"/>
              <a:t> </a:t>
            </a:r>
            <a:r>
              <a:rPr lang="en-US" sz="2400" b="1" dirty="0" err="1"/>
              <a:t>lisääviä</a:t>
            </a:r>
            <a:r>
              <a:rPr lang="en-US" sz="2400" b="1" dirty="0"/>
              <a:t> </a:t>
            </a:r>
            <a:r>
              <a:rPr lang="en-US" sz="2400" b="1" dirty="0" err="1"/>
              <a:t>tekijöitä</a:t>
            </a:r>
            <a:endParaRPr lang="en-US" sz="2400" b="1" dirty="0"/>
          </a:p>
          <a:p>
            <a:r>
              <a:rPr lang="en-US" sz="2000" dirty="0"/>
              <a:t>* </a:t>
            </a:r>
            <a:r>
              <a:rPr lang="en-US" sz="2400" dirty="0" err="1"/>
              <a:t>yhteiskunnan</a:t>
            </a:r>
            <a:r>
              <a:rPr lang="en-US" sz="2400" dirty="0"/>
              <a:t> </a:t>
            </a:r>
            <a:r>
              <a:rPr lang="en-US" sz="2400" dirty="0" err="1"/>
              <a:t>rajalliset</a:t>
            </a:r>
            <a:r>
              <a:rPr lang="en-US" sz="2400" dirty="0"/>
              <a:t> </a:t>
            </a:r>
            <a:r>
              <a:rPr lang="en-US" sz="2400" dirty="0" err="1"/>
              <a:t>taloudelliset</a:t>
            </a:r>
            <a:r>
              <a:rPr lang="en-US" sz="2400" dirty="0"/>
              <a:t> </a:t>
            </a:r>
            <a:r>
              <a:rPr lang="en-US" sz="2400" dirty="0" err="1"/>
              <a:t>resurssit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ammattitaitoisen</a:t>
            </a:r>
            <a:r>
              <a:rPr lang="en-US" sz="2400" dirty="0"/>
              <a:t> </a:t>
            </a:r>
            <a:r>
              <a:rPr lang="en-US" sz="2400" dirty="0" err="1"/>
              <a:t>hoitohenkilökunnan</a:t>
            </a:r>
            <a:r>
              <a:rPr lang="en-US" sz="2400" dirty="0"/>
              <a:t> </a:t>
            </a:r>
            <a:r>
              <a:rPr lang="en-US" sz="2400" dirty="0" err="1"/>
              <a:t>riittävyys</a:t>
            </a:r>
            <a:r>
              <a:rPr lang="en-US" sz="2400" dirty="0"/>
              <a:t> ja </a:t>
            </a:r>
            <a:r>
              <a:rPr lang="en-US" sz="2400" dirty="0" err="1"/>
              <a:t>voimavarat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tieteen</a:t>
            </a:r>
            <a:r>
              <a:rPr lang="en-US" sz="2400" dirty="0"/>
              <a:t> ja </a:t>
            </a:r>
            <a:r>
              <a:rPr lang="en-US" sz="2400" dirty="0" err="1"/>
              <a:t>teknologian</a:t>
            </a:r>
            <a:r>
              <a:rPr lang="en-US" sz="2400" dirty="0"/>
              <a:t> </a:t>
            </a:r>
            <a:r>
              <a:rPr lang="en-US" sz="2400" dirty="0" err="1"/>
              <a:t>nopea</a:t>
            </a:r>
            <a:r>
              <a:rPr lang="en-US" sz="2400" dirty="0"/>
              <a:t> </a:t>
            </a:r>
            <a:r>
              <a:rPr lang="en-US" sz="2400" dirty="0" err="1"/>
              <a:t>kehitys</a:t>
            </a:r>
            <a:r>
              <a:rPr lang="en-US" sz="2400" dirty="0"/>
              <a:t> </a:t>
            </a:r>
          </a:p>
          <a:p>
            <a:r>
              <a:rPr lang="en-US" sz="2400" dirty="0"/>
              <a:t>* </a:t>
            </a:r>
            <a:r>
              <a:rPr lang="en-US" sz="2400" dirty="0" err="1"/>
              <a:t>väestön</a:t>
            </a:r>
            <a:r>
              <a:rPr lang="en-US" sz="2400" dirty="0"/>
              <a:t> </a:t>
            </a:r>
            <a:r>
              <a:rPr lang="en-US" sz="2400" dirty="0" err="1"/>
              <a:t>ikääntyminen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medikalisaatio</a:t>
            </a:r>
            <a:r>
              <a:rPr lang="en-US" sz="2400" dirty="0"/>
              <a:t> (</a:t>
            </a:r>
            <a:r>
              <a:rPr lang="en-US" sz="2400" dirty="0" err="1"/>
              <a:t>ylitutkiminen</a:t>
            </a:r>
            <a:r>
              <a:rPr lang="en-US" sz="2400" dirty="0"/>
              <a:t>, </a:t>
            </a:r>
            <a:r>
              <a:rPr lang="en-US" sz="2400" dirty="0" err="1"/>
              <a:t>ylidiagnosointi</a:t>
            </a:r>
            <a:r>
              <a:rPr lang="en-US" sz="2400" dirty="0"/>
              <a:t>, </a:t>
            </a:r>
            <a:r>
              <a:rPr lang="en-US" sz="2400" dirty="0" err="1"/>
              <a:t>ylihoito</a:t>
            </a:r>
            <a:r>
              <a:rPr lang="en-US" sz="2400" dirty="0"/>
              <a:t>)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C9C27-05C8-DDEF-7449-CBFBB584A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41" y="3775557"/>
            <a:ext cx="9995212" cy="28289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 err="1"/>
              <a:t>Terveydenhuollon</a:t>
            </a:r>
            <a:r>
              <a:rPr lang="en-US" sz="2400" b="1" dirty="0"/>
              <a:t> </a:t>
            </a:r>
            <a:r>
              <a:rPr lang="en-US" sz="2400" b="1" dirty="0" err="1"/>
              <a:t>priorisoinnissa</a:t>
            </a:r>
            <a:r>
              <a:rPr lang="en-US" sz="2400" b="1" dirty="0"/>
              <a:t> </a:t>
            </a:r>
            <a:r>
              <a:rPr lang="en-US" sz="2400" dirty="0" err="1"/>
              <a:t>joudutaan</a:t>
            </a:r>
            <a:r>
              <a:rPr lang="en-US" sz="2400" dirty="0"/>
              <a:t> </a:t>
            </a:r>
            <a:r>
              <a:rPr lang="en-US" sz="2400" dirty="0" err="1"/>
              <a:t>ratkomaan</a:t>
            </a:r>
            <a:r>
              <a:rPr lang="en-US" sz="2400" dirty="0"/>
              <a:t>,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hoitoja</a:t>
            </a:r>
            <a:r>
              <a:rPr lang="en-US" sz="2400" dirty="0"/>
              <a:t> </a:t>
            </a:r>
            <a:r>
              <a:rPr lang="en-US" sz="2400" dirty="0" err="1"/>
              <a:t>järjestetään</a:t>
            </a:r>
            <a:r>
              <a:rPr lang="en-US" sz="2400" dirty="0"/>
              <a:t>, </a:t>
            </a:r>
            <a:r>
              <a:rPr lang="en-US" sz="2400" dirty="0" err="1"/>
              <a:t>millä</a:t>
            </a:r>
            <a:r>
              <a:rPr lang="en-US" sz="2400" dirty="0"/>
              <a:t> </a:t>
            </a:r>
            <a:r>
              <a:rPr lang="en-US" sz="2400" dirty="0" err="1"/>
              <a:t>tavalla</a:t>
            </a:r>
            <a:r>
              <a:rPr lang="en-US" sz="2400" dirty="0"/>
              <a:t> ja </a:t>
            </a:r>
            <a:r>
              <a:rPr lang="en-US" sz="2400" dirty="0" err="1"/>
              <a:t>mille</a:t>
            </a:r>
            <a:r>
              <a:rPr lang="en-US" sz="2400" dirty="0"/>
              <a:t> </a:t>
            </a:r>
            <a:r>
              <a:rPr lang="en-US" sz="2400" dirty="0" err="1"/>
              <a:t>potilasrymille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Hoidon</a:t>
            </a:r>
            <a:r>
              <a:rPr lang="en-US" sz="2400" b="1" dirty="0"/>
              <a:t> </a:t>
            </a:r>
            <a:r>
              <a:rPr lang="en-US" sz="2400" b="1" dirty="0" err="1"/>
              <a:t>saatavuuteen</a:t>
            </a:r>
            <a:r>
              <a:rPr lang="en-US" sz="2400" b="1" dirty="0"/>
              <a:t> tai </a:t>
            </a:r>
            <a:r>
              <a:rPr lang="en-US" sz="2400" b="1" dirty="0" err="1"/>
              <a:t>laatuun</a:t>
            </a:r>
            <a:r>
              <a:rPr lang="en-US" sz="2400" b="1" dirty="0"/>
              <a:t> </a:t>
            </a:r>
            <a:r>
              <a:rPr lang="en-US" sz="2400" b="1" dirty="0" err="1"/>
              <a:t>eivät</a:t>
            </a:r>
            <a:r>
              <a:rPr lang="en-US" sz="2400" b="1" dirty="0"/>
              <a:t> </a:t>
            </a:r>
            <a:r>
              <a:rPr lang="en-US" sz="2400" b="1" dirty="0" err="1"/>
              <a:t>saa</a:t>
            </a:r>
            <a:r>
              <a:rPr lang="en-US" sz="2400" b="1" dirty="0"/>
              <a:t> </a:t>
            </a:r>
            <a:r>
              <a:rPr lang="en-US" sz="2400" b="1" dirty="0" err="1"/>
              <a:t>vaikuttaa</a:t>
            </a:r>
            <a:r>
              <a:rPr lang="en-US" sz="2400" b="1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potilaan</a:t>
            </a:r>
            <a:r>
              <a:rPr lang="en-US" sz="2400" dirty="0"/>
              <a:t>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asuinpaikka</a:t>
            </a:r>
            <a:r>
              <a:rPr lang="en-US" sz="2400" dirty="0"/>
              <a:t>,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asema</a:t>
            </a:r>
            <a:r>
              <a:rPr lang="en-US" sz="2400" dirty="0"/>
              <a:t>, </a:t>
            </a:r>
            <a:r>
              <a:rPr lang="en-US" sz="2400" dirty="0" err="1"/>
              <a:t>sukupuoli</a:t>
            </a:r>
            <a:r>
              <a:rPr lang="en-US" sz="2400" dirty="0"/>
              <a:t>, </a:t>
            </a:r>
            <a:r>
              <a:rPr lang="en-US" sz="2400" dirty="0" err="1"/>
              <a:t>etninen</a:t>
            </a:r>
            <a:r>
              <a:rPr lang="en-US" sz="2400" dirty="0"/>
              <a:t> </a:t>
            </a:r>
            <a:r>
              <a:rPr lang="en-US" sz="2400" dirty="0" err="1"/>
              <a:t>tausta</a:t>
            </a:r>
            <a:r>
              <a:rPr lang="en-US" sz="2400" dirty="0"/>
              <a:t>, </a:t>
            </a:r>
            <a:r>
              <a:rPr lang="en-US" sz="2400" dirty="0" err="1"/>
              <a:t>kulttuuri</a:t>
            </a:r>
            <a:r>
              <a:rPr lang="en-US" sz="2400" dirty="0"/>
              <a:t>, </a:t>
            </a:r>
            <a:r>
              <a:rPr lang="en-US" sz="2400" dirty="0" err="1"/>
              <a:t>sukupuolinen</a:t>
            </a:r>
            <a:r>
              <a:rPr lang="en-US" sz="2400" dirty="0"/>
              <a:t> </a:t>
            </a:r>
            <a:r>
              <a:rPr lang="en-US" sz="2400" dirty="0" err="1"/>
              <a:t>suuntautuminen</a:t>
            </a:r>
            <a:r>
              <a:rPr lang="en-US" sz="2400" dirty="0"/>
              <a:t> tai se, </a:t>
            </a:r>
            <a:r>
              <a:rPr lang="en-US" sz="2400" dirty="0" err="1"/>
              <a:t>onko</a:t>
            </a:r>
            <a:r>
              <a:rPr lang="en-US" sz="2400" dirty="0"/>
              <a:t> </a:t>
            </a:r>
            <a:r>
              <a:rPr lang="en-US" sz="2400"/>
              <a:t>potilas </a:t>
            </a:r>
            <a:r>
              <a:rPr lang="en-US" sz="2400" dirty="0" err="1"/>
              <a:t>omilla</a:t>
            </a:r>
            <a:r>
              <a:rPr lang="en-US" sz="2400" dirty="0"/>
              <a:t> </a:t>
            </a:r>
            <a:r>
              <a:rPr lang="en-US" sz="2400" dirty="0" err="1"/>
              <a:t>elämäntavoillaan</a:t>
            </a:r>
            <a:r>
              <a:rPr lang="en-US" sz="2400" dirty="0"/>
              <a:t> </a:t>
            </a:r>
            <a:r>
              <a:rPr lang="en-US" sz="2400" dirty="0" err="1"/>
              <a:t>mahdollisesti</a:t>
            </a:r>
            <a:r>
              <a:rPr lang="en-US" sz="2400" dirty="0"/>
              <a:t> </a:t>
            </a:r>
            <a:r>
              <a:rPr lang="en-US" sz="2400" dirty="0" err="1"/>
              <a:t>aiheuttanut</a:t>
            </a:r>
            <a:r>
              <a:rPr lang="en-US" sz="2400" dirty="0"/>
              <a:t> </a:t>
            </a:r>
            <a:r>
              <a:rPr lang="en-US" sz="2400" dirty="0" err="1"/>
              <a:t>sairauden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Hoitoetiikan</a:t>
            </a:r>
            <a:r>
              <a:rPr lang="en-US" sz="2400" dirty="0"/>
              <a:t> </a:t>
            </a:r>
            <a:r>
              <a:rPr lang="en-US" sz="2400" dirty="0" err="1"/>
              <a:t>mukaa</a:t>
            </a:r>
            <a:r>
              <a:rPr lang="en-US" sz="2400" dirty="0"/>
              <a:t> </a:t>
            </a:r>
            <a:r>
              <a:rPr lang="en-US" sz="2400" dirty="0" err="1"/>
              <a:t>priorisointi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perustua</a:t>
            </a:r>
            <a:r>
              <a:rPr lang="en-US" sz="2400" dirty="0"/>
              <a:t> </a:t>
            </a:r>
            <a:r>
              <a:rPr lang="en-US" sz="2400" dirty="0" err="1"/>
              <a:t>sairauteen</a:t>
            </a:r>
            <a:r>
              <a:rPr lang="en-US" sz="2400" dirty="0"/>
              <a:t>, </a:t>
            </a:r>
            <a:r>
              <a:rPr lang="en-US" sz="2400" dirty="0" err="1"/>
              <a:t>hoidon</a:t>
            </a:r>
            <a:r>
              <a:rPr lang="en-US" sz="2400" dirty="0"/>
              <a:t> </a:t>
            </a:r>
            <a:r>
              <a:rPr lang="en-US" sz="2400" dirty="0" err="1"/>
              <a:t>tarpeeseen</a:t>
            </a:r>
            <a:r>
              <a:rPr lang="en-US" sz="2400" dirty="0"/>
              <a:t> tai </a:t>
            </a:r>
            <a:r>
              <a:rPr lang="en-US" sz="2400" dirty="0" err="1"/>
              <a:t>hoidon</a:t>
            </a:r>
            <a:r>
              <a:rPr lang="en-US" sz="2400" dirty="0"/>
              <a:t> </a:t>
            </a:r>
            <a:r>
              <a:rPr lang="en-US" sz="2400" dirty="0" err="1"/>
              <a:t>vaikuttavuuteen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BCCF50-9A4E-0F7B-1BAA-A031545F1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8F07EC4-DDDD-5F57-12F0-3C9AA2B68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48B4EC31-3153-213A-4F9A-117167215EAB}"/>
              </a:ext>
            </a:extLst>
          </p:cNvPr>
          <p:cNvSpPr txBox="1"/>
          <p:nvPr/>
        </p:nvSpPr>
        <p:spPr>
          <a:xfrm rot="5400000">
            <a:off x="8571071" y="3265589"/>
            <a:ext cx="67055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Mulyadi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8027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8213CCB-A716-8D90-7165-215A0F1A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01600"/>
            <a:ext cx="11978640" cy="6583680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39B16B0-DF19-7685-65BE-63BB3252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F8C4039-347C-E67B-405B-5DBF73B3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269880"/>
            <a:ext cx="1892024" cy="4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D8D8C994-CF0C-4558-B705-067D10B46A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EF7EB-75BC-4984-BB13-F0966FD3D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3623ED-EAC7-42D6-A2E2-353DFDA3C6F7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523</Words>
  <Application>Microsoft Macintosh PowerPoint</Application>
  <PresentationFormat>Laajakuva</PresentationFormat>
  <Paragraphs>91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Terveydenhuolto ja etiikka</vt:lpstr>
      <vt:lpstr>Terveydenhuollon  keskeiset eettiset periaatteet</vt:lpstr>
      <vt:lpstr>Esimerkkejä keskeisistä periaatteista</vt:lpstr>
      <vt:lpstr>Terveyspalveluiden eriarvoisuuteen liittyviä tekijöitä</vt:lpstr>
      <vt:lpstr>Laki potilaan asemasta ja oikeuksista</vt:lpstr>
      <vt:lpstr>Käytännön esimerkkejä itsemääräämisoikeudesta</vt:lpstr>
      <vt:lpstr>Terveydenhuollossa priorisointi  aiheuttaa usein eettisiä haasteita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Terveydenhuolto ja etiikka</dc:title>
  <dc:creator>Paula</dc:creator>
  <cp:lastModifiedBy>Eija Tuunainen</cp:lastModifiedBy>
  <cp:revision>34</cp:revision>
  <dcterms:created xsi:type="dcterms:W3CDTF">2022-08-11T08:31:21Z</dcterms:created>
  <dcterms:modified xsi:type="dcterms:W3CDTF">2022-08-22T14:23:36Z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