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4"/>
  </p:sldMasterIdLst>
  <p:sldIdLst>
    <p:sldId id="256" r:id="rId5"/>
    <p:sldId id="257" r:id="rId6"/>
    <p:sldId id="258" r:id="rId7"/>
    <p:sldId id="259" r:id="rId8"/>
    <p:sldId id="261" r:id="rId9"/>
    <p:sldId id="260" r:id="rId10"/>
    <p:sldId id="263" r:id="rId11"/>
    <p:sldId id="265" r:id="rId12"/>
    <p:sldId id="268" r:id="rId13"/>
    <p:sldId id="262" r:id="rId14"/>
    <p:sldId id="266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5935540" cy="2696866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2629" y="4584879"/>
            <a:ext cx="593554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31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82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8077" y="1401097"/>
            <a:ext cx="2155722" cy="477586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401097"/>
            <a:ext cx="8232058" cy="477586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61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67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9" y="1709738"/>
            <a:ext cx="9214884" cy="315997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76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849526"/>
            <a:ext cx="5105400" cy="32104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849526"/>
            <a:ext cx="5105400" cy="3210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8/23/22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67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371599"/>
            <a:ext cx="10442760" cy="9397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2311353"/>
            <a:ext cx="5084947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2628" y="3006725"/>
            <a:ext cx="5084947" cy="31829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11353"/>
            <a:ext cx="5183188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06725"/>
            <a:ext cx="5183188" cy="3182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8/23/22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907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8/23/22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11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8/23/22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510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8/23/22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98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8/23/22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61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0"/>
            <a:ext cx="10363200" cy="13144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399" y="2853369"/>
            <a:ext cx="10363200" cy="3088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26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0D4E46AA-1EC0-4433-9956-E798E94A6FB7}" type="datetimeFigureOut">
              <a:rPr lang="en-US" smtClean="0"/>
              <a:pPr/>
              <a:t>8/23/22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38C08-47C7-4847-B0BE-B9D8DEEB3D1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09B62C-3402-4623-9A7C-AA048B56F8C3}"/>
              </a:ext>
            </a:extLst>
          </p:cNvPr>
          <p:cNvCxnSpPr>
            <a:cxnSpLocks/>
          </p:cNvCxnSpPr>
          <p:nvPr/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647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SzPct val="87000"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20000"/>
        </a:lnSpc>
        <a:spcBef>
          <a:spcPts val="500"/>
        </a:spcBef>
        <a:buSzPct val="87000"/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512BDA-5E1E-5D73-67DB-969F5E184A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773"/>
          <a:stretch/>
        </p:blipFill>
        <p:spPr>
          <a:xfrm>
            <a:off x="47219" y="0"/>
            <a:ext cx="12191979" cy="68579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BD78BA5-2579-4D62-B68F-2289D39BF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99581B4-AB1B-C1A0-6694-F6FBE64434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6916" y="842009"/>
            <a:ext cx="4892948" cy="3427867"/>
          </a:xfrm>
        </p:spPr>
        <p:txBody>
          <a:bodyPr anchor="t">
            <a:normAutofit/>
          </a:bodyPr>
          <a:lstStyle/>
          <a:p>
            <a:r>
              <a:rPr lang="fi-FI" dirty="0">
                <a:solidFill>
                  <a:srgbClr val="FFFFFF"/>
                </a:solidFill>
              </a:rPr>
              <a:t> </a:t>
            </a:r>
            <a:r>
              <a:rPr lang="fi-FI" sz="6000" dirty="0">
                <a:solidFill>
                  <a:srgbClr val="FFFFFF"/>
                </a:solidFill>
              </a:rPr>
              <a:t>DIABETES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CE89507-2FE7-FE83-335E-A450AF6FCA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6916" y="5111885"/>
            <a:ext cx="3703860" cy="1495425"/>
          </a:xfrm>
        </p:spPr>
        <p:txBody>
          <a:bodyPr anchor="t">
            <a:normAutofit/>
          </a:bodyPr>
          <a:lstStyle/>
          <a:p>
            <a:r>
              <a:rPr lang="fi-FI" dirty="0">
                <a:solidFill>
                  <a:srgbClr val="FFFFFF"/>
                </a:solidFill>
              </a:rPr>
              <a:t>Yksi maailman nopeimmin yleistyvistä taudeista </a:t>
            </a:r>
          </a:p>
          <a:p>
            <a:endParaRPr lang="fi-FI" dirty="0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752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uva 7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65C45C01-60B2-D457-7A0A-125B79AAC4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010" y="351831"/>
            <a:ext cx="1892024" cy="42893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BCE84E1C-4976-700B-05F9-24CB769549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1979084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3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562D43-CAD9-4514-F39E-153B10C81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737" y="226937"/>
            <a:ext cx="10582275" cy="640624"/>
          </a:xfrm>
        </p:spPr>
        <p:txBody>
          <a:bodyPr>
            <a:normAutofit/>
          </a:bodyPr>
          <a:lstStyle/>
          <a:p>
            <a:r>
              <a:rPr lang="fi-FI" sz="2800" b="1" dirty="0"/>
              <a:t>Terveillä elintavoilla voi ehkäistä tyypin 2 diabetesta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454463-83C0-1F92-A01A-0C8C697E9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737" y="1123950"/>
            <a:ext cx="6924675" cy="54617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/>
              <a:t>Jokainen voi vaikuttaa omaan sairastumisriskiinsä.</a:t>
            </a:r>
          </a:p>
          <a:p>
            <a:r>
              <a:rPr lang="fi-FI" sz="2400" b="1" dirty="0"/>
              <a:t>Säännöllinen liikunta </a:t>
            </a:r>
          </a:p>
          <a:p>
            <a:pPr>
              <a:buFontTx/>
              <a:buChar char="-"/>
            </a:pPr>
            <a:r>
              <a:rPr lang="fi-FI" dirty="0"/>
              <a:t>parantaa lihasten energiankäyttöä </a:t>
            </a:r>
          </a:p>
          <a:p>
            <a:pPr>
              <a:buFontTx/>
              <a:buChar char="-"/>
            </a:pPr>
            <a:r>
              <a:rPr lang="fi-FI" dirty="0"/>
              <a:t>parantaa kehon sokeriaineenvaihduntaa</a:t>
            </a:r>
          </a:p>
          <a:p>
            <a:pPr>
              <a:buFontTx/>
              <a:buChar char="-"/>
            </a:pPr>
            <a:r>
              <a:rPr lang="fi-FI" dirty="0"/>
              <a:t>helpottaa painonhallintaa</a:t>
            </a:r>
          </a:p>
          <a:p>
            <a:r>
              <a:rPr lang="fi-FI" sz="2400" b="1" dirty="0"/>
              <a:t>Vältä riskitekijöitä</a:t>
            </a:r>
          </a:p>
          <a:p>
            <a:pPr>
              <a:buFontTx/>
              <a:buChar char="-"/>
            </a:pPr>
            <a:r>
              <a:rPr lang="fi-FI" dirty="0"/>
              <a:t>runsasrasvaista ja -sokerista sekä vähäkuituista ravintoa</a:t>
            </a:r>
          </a:p>
          <a:p>
            <a:pPr>
              <a:buFontTx/>
              <a:buChar char="-"/>
            </a:pPr>
            <a:r>
              <a:rPr lang="fi-FI" dirty="0"/>
              <a:t>tupakointia ja nuuskan käyttöä</a:t>
            </a:r>
          </a:p>
          <a:p>
            <a:pPr>
              <a:buFontTx/>
              <a:buChar char="-"/>
            </a:pPr>
            <a:r>
              <a:rPr lang="fi-FI" dirty="0"/>
              <a:t>runsasta alkoholin käyttöä</a:t>
            </a:r>
          </a:p>
          <a:p>
            <a:pPr>
              <a:buFontTx/>
              <a:buChar char="-"/>
            </a:pPr>
            <a:r>
              <a:rPr lang="fi-FI" dirty="0"/>
              <a:t>ylipainoa</a:t>
            </a:r>
          </a:p>
        </p:txBody>
      </p:sp>
      <p:pic>
        <p:nvPicPr>
          <p:cNvPr id="6" name="Sisällön paikkamerkki 5" descr="Kuva, joka sisältää kohteen ruoho, ulko, urheilu, sumea&#10;&#10;Kuvaus luotu automaattisesti">
            <a:extLst>
              <a:ext uri="{FF2B5EF4-FFF2-40B4-BE49-F238E27FC236}">
                <a16:creationId xmlns:a16="http://schemas.microsoft.com/office/drawing/2014/main" id="{A388E080-90CC-DA32-4E21-B6FFD0C29D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525" y="1123950"/>
            <a:ext cx="3133725" cy="5461726"/>
          </a:xfrm>
        </p:spPr>
      </p:pic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AD649F6-7CF0-882A-8F99-19F225FE7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010" y="332781"/>
            <a:ext cx="18920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1197A6B8-F4A5-0744-3EBB-DF9B61C1E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38148"/>
            <a:ext cx="1979084" cy="514350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A1D551E3-E644-8592-0FA0-C634BF99001D}"/>
              </a:ext>
            </a:extLst>
          </p:cNvPr>
          <p:cNvSpPr txBox="1"/>
          <p:nvPr/>
        </p:nvSpPr>
        <p:spPr>
          <a:xfrm rot="5400000">
            <a:off x="9565541" y="3700924"/>
            <a:ext cx="3633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Kuva: Unsplash.com: Andrew </a:t>
            </a:r>
            <a:r>
              <a:rPr lang="fi-FI" sz="1400" dirty="0" err="1"/>
              <a:t>Dinh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980360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B7CA36-D848-A1D1-7DD7-50E1E2619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" y="401755"/>
            <a:ext cx="11938000" cy="1691203"/>
          </a:xfrm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rgbClr val="7030A0"/>
                </a:solidFill>
              </a:rPr>
              <a:t>Esimerkkejä yhteiskunnan keinoista ehkäistä diabetesta</a:t>
            </a:r>
            <a:br>
              <a:rPr lang="fi-FI" sz="3200" dirty="0">
                <a:solidFill>
                  <a:srgbClr val="7030A0"/>
                </a:solidFill>
              </a:rPr>
            </a:br>
            <a:br>
              <a:rPr lang="fi-FI" sz="3200" dirty="0">
                <a:solidFill>
                  <a:srgbClr val="7030A0"/>
                </a:solidFill>
              </a:rPr>
            </a:br>
            <a:r>
              <a:rPr lang="fi-FI" sz="2000" b="1" dirty="0">
                <a:solidFill>
                  <a:srgbClr val="7030A0"/>
                </a:solidFill>
              </a:rPr>
              <a:t>Inhimillisten tavoitteiden lisäksi preventiolla pyritään vähentämään yhteiskunnalle koituvia kustannuksia.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B8D7A7-AC63-70A8-2E04-AE9AB56392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9875" y="2092958"/>
            <a:ext cx="5105400" cy="44852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400" b="1" u="sng" dirty="0">
                <a:solidFill>
                  <a:srgbClr val="7030A0"/>
                </a:solidFill>
              </a:rPr>
              <a:t>Primaariprevention keinoja</a:t>
            </a:r>
          </a:p>
          <a:p>
            <a:r>
              <a:rPr lang="fi-FI" dirty="0"/>
              <a:t>tiedottaa ja kannustaa kaikkia tekemään omatoiminen diabeteksen riskitesti.</a:t>
            </a:r>
          </a:p>
          <a:p>
            <a:r>
              <a:rPr lang="fi-FI" dirty="0"/>
              <a:t>terveystarkastusten yhteydessä kertoa ruokavalion, liikunnan ja  painonhallinnan merkityksestä diabeteksen ehkäisyssä.</a:t>
            </a:r>
          </a:p>
          <a:p>
            <a:r>
              <a:rPr lang="fi-FI" dirty="0"/>
              <a:t>liikuntaharrastuksia tukevat hankkeet</a:t>
            </a:r>
          </a:p>
          <a:p>
            <a:r>
              <a:rPr lang="fi-FI" dirty="0"/>
              <a:t>ympäristösuunnittelu, esim. lähiliikuntapaikat, pyörätiet</a:t>
            </a:r>
          </a:p>
          <a:p>
            <a:r>
              <a:rPr lang="fi-FI" dirty="0"/>
              <a:t>lainsäädäntö, esim. tupakkalaki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9F02C60-3E84-D848-3F62-4E09B8F91F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092958"/>
            <a:ext cx="5501640" cy="45868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400" b="1" u="sng" dirty="0">
                <a:solidFill>
                  <a:srgbClr val="7030A0"/>
                </a:solidFill>
              </a:rPr>
              <a:t>Sekundaariprevention keinoja</a:t>
            </a:r>
          </a:p>
          <a:p>
            <a:r>
              <a:rPr lang="fi-FI" dirty="0"/>
              <a:t>estää esidiabeteksen kehittyminen tyypin 2 diabetekseksi, esim. omatoimiset riskitestit</a:t>
            </a:r>
          </a:p>
          <a:p>
            <a:r>
              <a:rPr lang="fi-FI" dirty="0"/>
              <a:t>yksilöllisesti kohdennettu tuki ja elintapaohjaus riskiryhmille</a:t>
            </a:r>
          </a:p>
          <a:p>
            <a:pPr marL="0" indent="0">
              <a:buNone/>
            </a:pPr>
            <a:r>
              <a:rPr lang="fi-FI" sz="2400" b="1" u="sng" dirty="0" err="1">
                <a:solidFill>
                  <a:srgbClr val="7030A0"/>
                </a:solidFill>
              </a:rPr>
              <a:t>Tertiaariprevention</a:t>
            </a:r>
            <a:r>
              <a:rPr lang="fi-FI" sz="2400" b="1" u="sng" dirty="0">
                <a:solidFill>
                  <a:srgbClr val="7030A0"/>
                </a:solidFill>
              </a:rPr>
              <a:t> keinoja</a:t>
            </a:r>
          </a:p>
          <a:p>
            <a:r>
              <a:rPr lang="fi-FI" dirty="0"/>
              <a:t>pyrkimys taata diabeetikoille mahdollisimman terve ja laadukas elämä</a:t>
            </a:r>
          </a:p>
          <a:p>
            <a:r>
              <a:rPr lang="fi-FI" dirty="0"/>
              <a:t>lisäsairauksien ehkäiseminen</a:t>
            </a:r>
          </a:p>
          <a:p>
            <a:r>
              <a:rPr lang="fi-FI" dirty="0"/>
              <a:t>omahoidon ohjaus ja kuntoutus 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7BDDE24-50E8-1F43-6501-91258D3D7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310" y="187286"/>
            <a:ext cx="1892024" cy="42893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2E828CFE-7DCC-02AC-B134-FBAAE9F57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50" y="6199070"/>
            <a:ext cx="1979084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170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60F897-395E-5114-7984-5CCF48073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68" y="171450"/>
            <a:ext cx="5427557" cy="714375"/>
          </a:xfrm>
        </p:spPr>
        <p:txBody>
          <a:bodyPr/>
          <a:lstStyle/>
          <a:p>
            <a:r>
              <a:rPr lang="fi-FI" dirty="0"/>
              <a:t>DIABETES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C5036B-D5C6-7E73-F283-9524BC416C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3826" y="1419225"/>
            <a:ext cx="5200650" cy="4838699"/>
          </a:xfrm>
        </p:spPr>
        <p:txBody>
          <a:bodyPr>
            <a:normAutofit/>
          </a:bodyPr>
          <a:lstStyle/>
          <a:p>
            <a:r>
              <a:rPr lang="fi-FI" sz="2400" b="1" dirty="0"/>
              <a:t>Aineenvaihduntasairaus</a:t>
            </a:r>
          </a:p>
          <a:p>
            <a:pPr>
              <a:buFontTx/>
              <a:buChar char="-"/>
            </a:pPr>
            <a:r>
              <a:rPr lang="fi-FI" dirty="0"/>
              <a:t>biologinen syy: häiriö haiman insuliinituotannossa</a:t>
            </a:r>
          </a:p>
          <a:p>
            <a:pPr>
              <a:buFontTx/>
              <a:buChar char="-"/>
            </a:pPr>
            <a:r>
              <a:rPr lang="fi-FI" dirty="0"/>
              <a:t>biologinen seuraus: pitkäaikaisesti kohonnut verensokeri</a:t>
            </a:r>
          </a:p>
          <a:p>
            <a:pPr>
              <a:buFontTx/>
              <a:buChar char="-"/>
            </a:pPr>
            <a:r>
              <a:rPr lang="fi-FI" dirty="0"/>
              <a:t>useita eri muotoja</a:t>
            </a:r>
          </a:p>
          <a:p>
            <a:pPr marL="0" indent="0">
              <a:buNone/>
            </a:pPr>
            <a:endParaRPr lang="fi-FI" sz="1000" dirty="0"/>
          </a:p>
          <a:p>
            <a:r>
              <a:rPr lang="fi-FI" sz="2400" b="1" dirty="0"/>
              <a:t>Tyypin 1 diabetes</a:t>
            </a:r>
          </a:p>
          <a:p>
            <a:pPr marL="0" indent="0">
              <a:buNone/>
            </a:pPr>
            <a:r>
              <a:rPr lang="fi-FI" dirty="0"/>
              <a:t>- Suomessa yleisempi kuin muualla</a:t>
            </a:r>
          </a:p>
          <a:p>
            <a:pPr marL="0" indent="0">
              <a:buNone/>
            </a:pPr>
            <a:r>
              <a:rPr lang="fi-FI" dirty="0"/>
              <a:t>- noin  50 000 sairastunutta	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BE8217D0-AAB6-40E0-250B-624BD089FD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48325" y="1419225"/>
            <a:ext cx="6543675" cy="4991099"/>
          </a:xfrm>
        </p:spPr>
        <p:txBody>
          <a:bodyPr>
            <a:normAutofit/>
          </a:bodyPr>
          <a:lstStyle/>
          <a:p>
            <a:r>
              <a:rPr lang="fi-FI" sz="2400" b="1" dirty="0"/>
              <a:t>Tyypin 2 diabetes </a:t>
            </a:r>
          </a:p>
          <a:p>
            <a:pPr>
              <a:buFontTx/>
              <a:buChar char="-"/>
            </a:pPr>
            <a:r>
              <a:rPr lang="fi-FI" dirty="0"/>
              <a:t>Suomessa diagnosoituja tapauksia noin 400 000</a:t>
            </a:r>
          </a:p>
          <a:p>
            <a:pPr>
              <a:buFontTx/>
              <a:buChar char="-"/>
            </a:pPr>
            <a:r>
              <a:rPr lang="fi-FI" dirty="0"/>
              <a:t>lisäksi noin 50 000–100 000 sairastaa tietämättään</a:t>
            </a:r>
          </a:p>
          <a:p>
            <a:r>
              <a:rPr lang="fi-FI" sz="2400" b="1" dirty="0"/>
              <a:t>Raskausdiabetes</a:t>
            </a:r>
          </a:p>
          <a:p>
            <a:pPr>
              <a:buFontTx/>
              <a:buChar char="-"/>
            </a:pPr>
            <a:r>
              <a:rPr lang="fi-FI" dirty="0"/>
              <a:t>puhkeaa odotusaikana, jolloin hormonimuutokset ja rasvakudoksen määrän kasvu lisäävät insuliinin tarvetta</a:t>
            </a:r>
          </a:p>
          <a:p>
            <a:pPr>
              <a:buFontTx/>
              <a:buChar char="-"/>
            </a:pPr>
            <a:r>
              <a:rPr lang="fi-FI" dirty="0"/>
              <a:t>tavallisesti paranee lapsen syntymän jälkeen</a:t>
            </a:r>
          </a:p>
          <a:p>
            <a:pPr>
              <a:buFontTx/>
              <a:buChar char="-"/>
            </a:pPr>
            <a:r>
              <a:rPr lang="fi-FI" dirty="0"/>
              <a:t>merkki kasvaneesta riskistä sairastua tyypin 2 diabetekseen myöhemmin elämässä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9" name="Kuva 8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7FF8116-3F0B-2EE5-00FE-07B7BF06C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010" y="351831"/>
            <a:ext cx="1892024" cy="42893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012DDC14-F91B-3953-42D7-A6394A300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72200"/>
            <a:ext cx="1979084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707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AB5025-0FCB-F069-099D-7442C65BD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351831"/>
            <a:ext cx="10363200" cy="838200"/>
          </a:xfrm>
        </p:spPr>
        <p:txBody>
          <a:bodyPr>
            <a:normAutofit/>
          </a:bodyPr>
          <a:lstStyle/>
          <a:p>
            <a:r>
              <a:rPr lang="fi-FI" sz="3200" b="1" dirty="0"/>
              <a:t>Insuliini on elintärkeä hormoni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0F07A17-E308-C2A7-78DF-2300D53886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1450" y="1829318"/>
            <a:ext cx="5105400" cy="4342882"/>
          </a:xfrm>
        </p:spPr>
        <p:txBody>
          <a:bodyPr>
            <a:noAutofit/>
          </a:bodyPr>
          <a:lstStyle/>
          <a:p>
            <a:r>
              <a:rPr lang="fi-FI" sz="2400" dirty="0"/>
              <a:t>Terveen ihmisen haima tuottaa insuliinia.</a:t>
            </a:r>
          </a:p>
          <a:p>
            <a:r>
              <a:rPr lang="fi-FI" sz="2400" dirty="0"/>
              <a:t>Insuliini kiinnittyy soluissa olevaan reseptoriin, jolloin glukoosi pääsee siirtymään soluun eräänlaisen portin kautta.</a:t>
            </a:r>
          </a:p>
          <a:p>
            <a:r>
              <a:rPr lang="fi-FI" sz="2400" dirty="0"/>
              <a:t>Näin solut saavat energiaa ja veren sokeripitoisuus ei pääse nousemaan liian korkeaksi.</a:t>
            </a:r>
          </a:p>
        </p:txBody>
      </p:sp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36DDAC8-B41F-C829-DE49-C8A6F6A2F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010" y="351831"/>
            <a:ext cx="1892024" cy="42893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7501F404-ECC7-EE02-90FE-317FD8552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72200"/>
            <a:ext cx="1979084" cy="514350"/>
          </a:xfrm>
          <a:prstGeom prst="rect">
            <a:avLst/>
          </a:prstGeom>
        </p:spPr>
      </p:pic>
      <p:pic>
        <p:nvPicPr>
          <p:cNvPr id="14" name="Sisällön paikkamerkki 13">
            <a:extLst>
              <a:ext uri="{FF2B5EF4-FFF2-40B4-BE49-F238E27FC236}">
                <a16:creationId xmlns:a16="http://schemas.microsoft.com/office/drawing/2014/main" id="{488BC5F1-CE7F-CA99-45E6-B20B8BA8E5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716754" y="1066800"/>
            <a:ext cx="6199110" cy="5232400"/>
          </a:xfrm>
        </p:spPr>
      </p:pic>
    </p:spTree>
    <p:extLst>
      <p:ext uri="{BB962C8B-B14F-4D97-AF65-F5344CB8AC3E}">
        <p14:creationId xmlns:p14="http://schemas.microsoft.com/office/powerpoint/2010/main" val="2642051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DD73C7-BA2D-5051-5DD4-84703AA0F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207969"/>
            <a:ext cx="10363200" cy="885818"/>
          </a:xfrm>
        </p:spPr>
        <p:txBody>
          <a:bodyPr>
            <a:normAutofit/>
          </a:bodyPr>
          <a:lstStyle/>
          <a:p>
            <a:r>
              <a:rPr lang="fi-FI" sz="3200" b="1" dirty="0"/>
              <a:t>Tyypin 1 diabetes on autoimmuunisairaus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E557DF-7FD4-7902-A827-94C6811E67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9575" y="1485901"/>
            <a:ext cx="5610225" cy="5057774"/>
          </a:xfrm>
        </p:spPr>
        <p:txBody>
          <a:bodyPr>
            <a:normAutofit/>
          </a:bodyPr>
          <a:lstStyle/>
          <a:p>
            <a:r>
              <a:rPr lang="fi-FI" dirty="0"/>
              <a:t>Haiman insuliinia tuottavat solut tuhoutuvat.</a:t>
            </a:r>
          </a:p>
          <a:p>
            <a:r>
              <a:rPr lang="fi-FI" dirty="0"/>
              <a:t>Kun insuliinin tuotanto loppuu, glukoosi ei enää pääse soluihin ja verensokeripitoisuus nousee.</a:t>
            </a:r>
          </a:p>
          <a:p>
            <a:r>
              <a:rPr lang="fi-FI" dirty="0"/>
              <a:t>Sairaus puhkeaa tavallisesti alle 40–vuotiaana, usein jo lapsuudessa.</a:t>
            </a:r>
          </a:p>
          <a:p>
            <a:r>
              <a:rPr lang="fi-FI" dirty="0"/>
              <a:t>Taudin syntyyn vaikuttavat perinnöllisen alttiuden lisäksi myös elintavat ja ympäristötekijät.</a:t>
            </a:r>
          </a:p>
          <a:p>
            <a:r>
              <a:rPr lang="fi-FI" dirty="0"/>
              <a:t>Koska riskitekijöitä ei tunneta, tautia ei osata ennaltaehkäistä.</a:t>
            </a:r>
          </a:p>
          <a:p>
            <a:endParaRPr lang="fi-FI" dirty="0"/>
          </a:p>
        </p:txBody>
      </p:sp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E2E29C11-26A9-9EEC-8537-AADCC3B3C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010" y="351831"/>
            <a:ext cx="18920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0500D33-D692-54D3-CF7F-D01F5227E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72200"/>
            <a:ext cx="1979084" cy="514350"/>
          </a:xfrm>
          <a:prstGeom prst="rect">
            <a:avLst/>
          </a:prstGeom>
        </p:spPr>
      </p:pic>
      <p:pic>
        <p:nvPicPr>
          <p:cNvPr id="9" name="Sisällön paikkamerkki 5">
            <a:extLst>
              <a:ext uri="{FF2B5EF4-FFF2-40B4-BE49-F238E27FC236}">
                <a16:creationId xmlns:a16="http://schemas.microsoft.com/office/drawing/2014/main" id="{5E70DB00-A6C2-8EC0-1C7E-DF97C86CFD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394905" y="1351280"/>
            <a:ext cx="5606852" cy="4693920"/>
          </a:xfrm>
        </p:spPr>
      </p:pic>
    </p:spTree>
    <p:extLst>
      <p:ext uri="{BB962C8B-B14F-4D97-AF65-F5344CB8AC3E}">
        <p14:creationId xmlns:p14="http://schemas.microsoft.com/office/powerpoint/2010/main" val="1124204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66DCFB-AAD8-3FD4-9FAB-9921DFBDB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66" y="351831"/>
            <a:ext cx="9324975" cy="657225"/>
          </a:xfrm>
        </p:spPr>
        <p:txBody>
          <a:bodyPr>
            <a:normAutofit/>
          </a:bodyPr>
          <a:lstStyle/>
          <a:p>
            <a:r>
              <a:rPr lang="fi-FI" sz="3200" b="1" dirty="0"/>
              <a:t>Tyypin 1 diabetes vaatii elinikäistä insuliinihoitoa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7F0C729-9CAC-4FA1-657F-5A8108A50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950" y="1276351"/>
            <a:ext cx="5657850" cy="5086350"/>
          </a:xfrm>
        </p:spPr>
        <p:txBody>
          <a:bodyPr>
            <a:normAutofit/>
          </a:bodyPr>
          <a:lstStyle/>
          <a:p>
            <a:r>
              <a:rPr lang="fi-FI" dirty="0"/>
              <a:t>Sairauden oireet alkavat, kun haiman insuliinia tuottavista soluista on jäljellä vain viidesosa.</a:t>
            </a:r>
          </a:p>
          <a:p>
            <a:r>
              <a:rPr lang="fi-FI" dirty="0"/>
              <a:t>Tyypillisiä ensioireita ennen diagnoosia</a:t>
            </a:r>
          </a:p>
          <a:p>
            <a:pPr marL="560070" lvl="1" indent="-285750">
              <a:buFontTx/>
              <a:buChar char="-"/>
            </a:pPr>
            <a:r>
              <a:rPr lang="fi-FI" dirty="0"/>
              <a:t>jatkuva jano</a:t>
            </a:r>
          </a:p>
          <a:p>
            <a:pPr marL="560070" lvl="1" indent="-285750">
              <a:buFontTx/>
              <a:buChar char="-"/>
            </a:pPr>
            <a:r>
              <a:rPr lang="fi-FI" dirty="0"/>
              <a:t>lisääntynyt virtsaneritys</a:t>
            </a:r>
          </a:p>
          <a:p>
            <a:pPr marL="560070" lvl="1" indent="-285750">
              <a:buFontTx/>
              <a:buChar char="-"/>
            </a:pPr>
            <a:r>
              <a:rPr lang="fi-FI" dirty="0"/>
              <a:t>voimakas väsymys</a:t>
            </a:r>
          </a:p>
          <a:p>
            <a:pPr marL="560070" lvl="1" indent="-285750">
              <a:buFontTx/>
              <a:buChar char="-"/>
            </a:pPr>
            <a:r>
              <a:rPr lang="fi-FI" dirty="0"/>
              <a:t>tahaton laihtuminen</a:t>
            </a:r>
          </a:p>
          <a:p>
            <a:r>
              <a:rPr lang="fi-FI" dirty="0"/>
              <a:t>Päivittäinen insuliinihoito on aloitettava välittömästi </a:t>
            </a:r>
          </a:p>
          <a:p>
            <a:pPr marL="560070" lvl="1" indent="-285750">
              <a:buFontTx/>
              <a:buChar char="-"/>
            </a:pPr>
            <a:r>
              <a:rPr lang="fi-FI" dirty="0"/>
              <a:t>pistoksina insuliinikynällä tai</a:t>
            </a:r>
          </a:p>
          <a:p>
            <a:pPr marL="560070" lvl="1" indent="-285750">
              <a:buFontTx/>
              <a:buChar char="-"/>
            </a:pPr>
            <a:r>
              <a:rPr lang="fi-FI" dirty="0"/>
              <a:t>ihon alle kiinnitetyn insuliinipumpun avulla</a:t>
            </a:r>
          </a:p>
          <a:p>
            <a:r>
              <a:rPr lang="fi-FI" dirty="0"/>
              <a:t>Ilman hoitoa sairaus johtaa kuolemaan.</a:t>
            </a:r>
          </a:p>
          <a:p>
            <a:endParaRPr lang="fi-FI" dirty="0"/>
          </a:p>
          <a:p>
            <a:pPr lvl="1"/>
            <a:endParaRPr lang="fi-FI" dirty="0"/>
          </a:p>
        </p:txBody>
      </p:sp>
      <p:pic>
        <p:nvPicPr>
          <p:cNvPr id="6" name="Sisällön paikkamerkki 5" descr="Kuva, joka sisältää kohteen sisä, paperi, hammasharja, kirjoitusvälineet&#10;&#10;Kuvaus luotu automaattisesti">
            <a:extLst>
              <a:ext uri="{FF2B5EF4-FFF2-40B4-BE49-F238E27FC236}">
                <a16:creationId xmlns:a16="http://schemas.microsoft.com/office/drawing/2014/main" id="{CACB9BED-A03B-817C-EE0F-D48E842E98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729" y="1362075"/>
            <a:ext cx="5141857" cy="4810125"/>
          </a:xfr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9CFF1F4C-E138-3E25-D7EF-699E30DE03DD}"/>
              </a:ext>
            </a:extLst>
          </p:cNvPr>
          <p:cNvSpPr txBox="1"/>
          <p:nvPr/>
        </p:nvSpPr>
        <p:spPr>
          <a:xfrm rot="5400000" flipH="1">
            <a:off x="9081292" y="3556892"/>
            <a:ext cx="4697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/>
              <a:t>Kuva: Unsplash.com </a:t>
            </a:r>
            <a:r>
              <a:rPr lang="fi-FI" sz="1400" dirty="0" err="1"/>
              <a:t>Towfigu</a:t>
            </a:r>
            <a:r>
              <a:rPr lang="fi-FI" sz="1400" dirty="0"/>
              <a:t> </a:t>
            </a:r>
            <a:r>
              <a:rPr lang="fi-FI" sz="1400" dirty="0" err="1"/>
              <a:t>barbhuiya</a:t>
            </a:r>
            <a:endParaRPr lang="fi-FI" sz="1400" dirty="0"/>
          </a:p>
        </p:txBody>
      </p:sp>
      <p:pic>
        <p:nvPicPr>
          <p:cNvPr id="8" name="Kuva 7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916065EC-9B01-9563-59E2-26390DEFD3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010" y="351831"/>
            <a:ext cx="1892024" cy="42893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262DA883-1627-DF11-7ABB-0AC5F7C14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1979084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579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8EBAE8-49C5-2D79-D034-2E41A4F09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49" y="209551"/>
            <a:ext cx="10658475" cy="742950"/>
          </a:xfrm>
        </p:spPr>
        <p:txBody>
          <a:bodyPr>
            <a:normAutofit/>
          </a:bodyPr>
          <a:lstStyle/>
          <a:p>
            <a:r>
              <a:rPr lang="fi-FI" sz="3200" b="1" dirty="0"/>
              <a:t>Tyypin 2 diabetes kehittyy hitaasti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C6A4337-3C31-9F4A-F6A5-A312183605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7122" y="1162049"/>
            <a:ext cx="5902228" cy="5486399"/>
          </a:xfrm>
        </p:spPr>
        <p:txBody>
          <a:bodyPr>
            <a:normAutofit fontScale="92500"/>
          </a:bodyPr>
          <a:lstStyle/>
          <a:p>
            <a:r>
              <a:rPr lang="fi-FI" dirty="0"/>
              <a:t>Puhkeaa usein vasta aikuisiällä</a:t>
            </a:r>
          </a:p>
          <a:p>
            <a:r>
              <a:rPr lang="fi-FI" dirty="0"/>
              <a:t>Tyypin 2 diabeteksen aiheuttaa </a:t>
            </a:r>
            <a:r>
              <a:rPr lang="fi-FI" b="1" dirty="0"/>
              <a:t>insuliiniresistenssi.</a:t>
            </a:r>
          </a:p>
          <a:p>
            <a:pPr>
              <a:buFontTx/>
              <a:buChar char="-"/>
            </a:pPr>
            <a:r>
              <a:rPr lang="fi-FI" dirty="0"/>
              <a:t>Solujen kyky reagoida insuliiniin on heikentynyt.</a:t>
            </a:r>
          </a:p>
          <a:p>
            <a:pPr>
              <a:buFontTx/>
              <a:buChar char="-"/>
            </a:pPr>
            <a:r>
              <a:rPr lang="fi-FI" dirty="0"/>
              <a:t>Insuliinin alentunut teho lisää insuliinin tarvetta.</a:t>
            </a:r>
          </a:p>
          <a:p>
            <a:r>
              <a:rPr lang="fi-FI" b="1" dirty="0"/>
              <a:t>Diabeteksen esiaste</a:t>
            </a:r>
          </a:p>
          <a:p>
            <a:pPr>
              <a:buFontTx/>
              <a:buChar char="-"/>
            </a:pPr>
            <a:r>
              <a:rPr lang="fi-FI" dirty="0"/>
              <a:t>Haima tuottaa yhä enemmän insuliinia, mutta siitä huolimatta solut eivät saa riittävästi glukoosia ja verensokeripitoisuus nousee etenkin aterioiden jälkeen.</a:t>
            </a:r>
          </a:p>
          <a:p>
            <a:r>
              <a:rPr lang="fi-FI" b="1" dirty="0"/>
              <a:t>Tyypin 2 diabetes puhkeaa</a:t>
            </a:r>
          </a:p>
          <a:p>
            <a:pPr>
              <a:buFontTx/>
              <a:buChar char="-"/>
            </a:pPr>
            <a:r>
              <a:rPr lang="fi-FI" dirty="0"/>
              <a:t>Vähitellen solut eivät enää tunnista insuliinia, haiman insuliinin tuotanto pysähtyy ja verensokeri jää korkealle.</a:t>
            </a:r>
          </a:p>
        </p:txBody>
      </p:sp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FDD62AEA-F0B7-25F8-6C38-D41AC868C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010" y="332781"/>
            <a:ext cx="18920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AA05553-7442-9A2A-D51C-4771D44C5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72200"/>
            <a:ext cx="1979084" cy="514350"/>
          </a:xfrm>
          <a:prstGeom prst="rect">
            <a:avLst/>
          </a:prstGeom>
        </p:spPr>
      </p:pic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692A1184-445E-D11E-2658-6C49770C82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79469" y="1162049"/>
            <a:ext cx="5861970" cy="5037332"/>
          </a:xfrm>
        </p:spPr>
      </p:pic>
    </p:spTree>
    <p:extLst>
      <p:ext uri="{BB962C8B-B14F-4D97-AF65-F5344CB8AC3E}">
        <p14:creationId xmlns:p14="http://schemas.microsoft.com/office/powerpoint/2010/main" val="48475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A2098099-B4BD-10A7-5B4B-69F0ADEF1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6950" y="6172200"/>
            <a:ext cx="1979084" cy="51435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25D9C4-41B5-A7A2-F6ED-E4512FC12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37" y="214178"/>
            <a:ext cx="10363200" cy="733425"/>
          </a:xfrm>
        </p:spPr>
        <p:txBody>
          <a:bodyPr>
            <a:normAutofit/>
          </a:bodyPr>
          <a:lstStyle/>
          <a:p>
            <a:r>
              <a:rPr lang="fi-FI" sz="3200" b="1" dirty="0"/>
              <a:t>Diabeteksen esiaste jää usein huomaamatta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D01985B5-07A3-B0F7-D4C8-505E275FC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38" y="1200378"/>
            <a:ext cx="7978275" cy="5200422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1E84CEE3-0030-051B-D237-8F9798EF1619}"/>
              </a:ext>
            </a:extLst>
          </p:cNvPr>
          <p:cNvSpPr txBox="1"/>
          <p:nvPr/>
        </p:nvSpPr>
        <p:spPr>
          <a:xfrm>
            <a:off x="6267450" y="1770995"/>
            <a:ext cx="580011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i-FI" sz="2000" b="1" dirty="0"/>
              <a:t>Terveellä ihmisellä </a:t>
            </a:r>
            <a:r>
              <a:rPr lang="fi-FI" sz="2000" dirty="0"/>
              <a:t>insuliini estää verensokerin liiallisen nousun.</a:t>
            </a:r>
          </a:p>
          <a:p>
            <a:endParaRPr lang="fi-FI" sz="900" b="1" dirty="0"/>
          </a:p>
          <a:p>
            <a:pPr marL="285750" indent="-285750">
              <a:buFontTx/>
              <a:buChar char="-"/>
            </a:pPr>
            <a:r>
              <a:rPr lang="fi-FI" sz="2000" b="1" dirty="0"/>
              <a:t>Diabeteksen esiaste </a:t>
            </a:r>
            <a:r>
              <a:rPr lang="fi-FI" sz="2000" dirty="0"/>
              <a:t>saattaa olla täysin oireeton.</a:t>
            </a:r>
          </a:p>
          <a:p>
            <a:pPr marL="285750" indent="-285750">
              <a:buFontTx/>
              <a:buChar char="-"/>
            </a:pPr>
            <a:r>
              <a:rPr lang="fi-FI" sz="2000" dirty="0"/>
              <a:t>Ruokailun jälkeen verensokeri on muutaman tunnin koholla, mutta palautuu vielä normaalille tasolle.</a:t>
            </a:r>
          </a:p>
          <a:p>
            <a:pPr marL="285750" indent="-285750">
              <a:buFontTx/>
              <a:buChar char="-"/>
            </a:pPr>
            <a:endParaRPr lang="fi-FI" sz="900" dirty="0"/>
          </a:p>
          <a:p>
            <a:pPr marL="285750" indent="-285750">
              <a:buFontTx/>
              <a:buChar char="-"/>
            </a:pPr>
            <a:r>
              <a:rPr lang="fi-FI" sz="2000" b="1" dirty="0"/>
              <a:t>Tyypin 2 diabeteksessa </a:t>
            </a:r>
            <a:r>
              <a:rPr lang="fi-FI" sz="2000" dirty="0"/>
              <a:t>verensokeri pysyy korkealla.</a:t>
            </a:r>
          </a:p>
          <a:p>
            <a:endParaRPr lang="fi-FI" sz="800" dirty="0"/>
          </a:p>
          <a:p>
            <a:pPr marL="285750" indent="-285750">
              <a:buFontTx/>
              <a:buChar char="-"/>
            </a:pPr>
            <a:r>
              <a:rPr lang="fi-FI" sz="2000" b="1" dirty="0"/>
              <a:t>Lääkehoidolla pyritään</a:t>
            </a:r>
          </a:p>
          <a:p>
            <a:pPr marL="742950" lvl="1" indent="-285750">
              <a:buFontTx/>
              <a:buChar char="-"/>
            </a:pPr>
            <a:r>
              <a:rPr lang="fi-FI" sz="2000" dirty="0"/>
              <a:t>parantamaan solujen insuliiniherkkyyttä</a:t>
            </a:r>
          </a:p>
          <a:p>
            <a:pPr marL="742950" lvl="1" indent="-285750">
              <a:buFontTx/>
              <a:buChar char="-"/>
            </a:pPr>
            <a:r>
              <a:rPr lang="fi-FI" sz="2000" dirty="0"/>
              <a:t>elvyttämään haiman insuliinituotantoa</a:t>
            </a:r>
          </a:p>
          <a:p>
            <a:pPr marL="742950" lvl="1" indent="-285750">
              <a:buFontTx/>
              <a:buChar char="-"/>
            </a:pPr>
            <a:r>
              <a:rPr lang="fi-FI" sz="2000" dirty="0"/>
              <a:t>hillitsemään glukoosin imeytymistä ohutsuolesta verenkiertoon.</a:t>
            </a:r>
            <a:endParaRPr lang="fi-FI" dirty="0"/>
          </a:p>
        </p:txBody>
      </p:sp>
      <p:pic>
        <p:nvPicPr>
          <p:cNvPr id="11" name="Kuva 10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6F2A86A5-93AA-0CA6-7DCA-A44E669EA3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010" y="351831"/>
            <a:ext cx="1892024" cy="4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63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209B62C-3402-4623-9A7C-AA048B56F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C1F9BD9-0F55-3F66-B7B4-5B01CA9E1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958" y="662497"/>
            <a:ext cx="7582978" cy="234431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27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</a:t>
            </a:r>
            <a:r>
              <a:rPr lang="en-US" sz="2700" b="1" dirty="0" err="1"/>
              <a:t>itkään</a:t>
            </a:r>
            <a:r>
              <a:rPr lang="en-US" sz="2700" b="1" dirty="0"/>
              <a:t> </a:t>
            </a:r>
            <a:r>
              <a:rPr lang="en-US" sz="2700" b="1" dirty="0" err="1"/>
              <a:t>koholla</a:t>
            </a:r>
            <a:r>
              <a:rPr lang="en-US" sz="2700" b="1" dirty="0"/>
              <a:t> </a:t>
            </a:r>
            <a:r>
              <a:rPr lang="en-US" sz="2700" b="1" dirty="0" err="1"/>
              <a:t>pysynyt</a:t>
            </a:r>
            <a:r>
              <a:rPr lang="en-US" sz="2700" b="1" dirty="0"/>
              <a:t> </a:t>
            </a:r>
            <a:r>
              <a:rPr lang="en-US" sz="2700" b="1" dirty="0" err="1"/>
              <a:t>verensokeri</a:t>
            </a:r>
            <a:r>
              <a:rPr lang="en-US" sz="2700" b="1" dirty="0"/>
              <a:t> </a:t>
            </a:r>
            <a:r>
              <a:rPr lang="en-US" sz="2700" b="1" dirty="0" err="1"/>
              <a:t>vaurioittaa</a:t>
            </a:r>
            <a:br>
              <a:rPr lang="en-US" sz="2400" dirty="0"/>
            </a:br>
            <a:r>
              <a:rPr lang="en-US" sz="2400" dirty="0"/>
              <a:t>- </a:t>
            </a:r>
            <a:r>
              <a:rPr lang="en-US" sz="2700" dirty="0" err="1"/>
              <a:t>sisäelimiä</a:t>
            </a:r>
            <a:br>
              <a:rPr lang="en-US" sz="2700" dirty="0"/>
            </a:br>
            <a:r>
              <a:rPr lang="en-US" sz="2700" dirty="0"/>
              <a:t>- </a:t>
            </a:r>
            <a:r>
              <a:rPr lang="en-US" sz="2700" dirty="0" err="1"/>
              <a:t>verisuonia</a:t>
            </a:r>
            <a:r>
              <a:rPr lang="en-US" sz="2700" dirty="0"/>
              <a:t> </a:t>
            </a:r>
            <a:br>
              <a:rPr lang="en-US" sz="2700" dirty="0"/>
            </a:br>
            <a:r>
              <a:rPr lang="en-US" sz="2700" dirty="0"/>
              <a:t>- </a:t>
            </a:r>
            <a:r>
              <a:rPr lang="en-US" sz="2700" dirty="0" err="1"/>
              <a:t>hermostoa</a:t>
            </a:r>
            <a:r>
              <a:rPr lang="en-US" sz="2700" dirty="0"/>
              <a:t>.</a:t>
            </a:r>
            <a:br>
              <a:rPr lang="en-US" sz="2700" dirty="0"/>
            </a:br>
            <a:br>
              <a:rPr lang="en-US" sz="2700" dirty="0"/>
            </a:br>
            <a:r>
              <a:rPr lang="en-US" sz="2700" b="1" dirty="0" err="1"/>
              <a:t>Vakavien</a:t>
            </a:r>
            <a:r>
              <a:rPr lang="en-US" sz="2700" b="1" dirty="0"/>
              <a:t> </a:t>
            </a:r>
            <a:r>
              <a:rPr lang="en-US" sz="2700" b="1" dirty="0" err="1"/>
              <a:t>lisätautien</a:t>
            </a:r>
            <a:r>
              <a:rPr lang="en-US" sz="2700" b="1" dirty="0"/>
              <a:t> </a:t>
            </a:r>
            <a:r>
              <a:rPr lang="en-US" sz="2700" b="1" dirty="0" err="1"/>
              <a:t>riski</a:t>
            </a:r>
            <a:r>
              <a:rPr lang="en-US" sz="2700" b="1" dirty="0"/>
              <a:t> </a:t>
            </a:r>
            <a:r>
              <a:rPr lang="en-US" sz="2700" b="1" dirty="0" err="1"/>
              <a:t>kasvaa</a:t>
            </a:r>
            <a:r>
              <a:rPr lang="en-US" sz="2700" b="1" dirty="0"/>
              <a:t>.</a:t>
            </a:r>
            <a:br>
              <a:rPr lang="en-US" sz="27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000" dirty="0"/>
            </a:br>
            <a:endParaRPr lang="en-US" sz="2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Kuva 9" descr="Kuva, joka sisältää kohteen sisä, koristeltu&#10;&#10;Kuvaus luotu automaattisesti">
            <a:extLst>
              <a:ext uri="{FF2B5EF4-FFF2-40B4-BE49-F238E27FC236}">
                <a16:creationId xmlns:a16="http://schemas.microsoft.com/office/drawing/2014/main" id="{BEB83B4B-7995-DA6B-3CC4-B4E57787B3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" r="1122"/>
          <a:stretch/>
        </p:blipFill>
        <p:spPr>
          <a:xfrm>
            <a:off x="1954235" y="3391489"/>
            <a:ext cx="1927107" cy="2875186"/>
          </a:xfrm>
          <a:prstGeom prst="rect">
            <a:avLst/>
          </a:prstGeom>
        </p:spPr>
      </p:pic>
      <p:pic>
        <p:nvPicPr>
          <p:cNvPr id="8" name="Sisällön paikkamerkki 7" descr="Kuva, joka sisältää kohteen sisä, koristeltu, sulje&#10;&#10;Kuvaus luotu automaattisesti">
            <a:extLst>
              <a:ext uri="{FF2B5EF4-FFF2-40B4-BE49-F238E27FC236}">
                <a16:creationId xmlns:a16="http://schemas.microsoft.com/office/drawing/2014/main" id="{8D34BEB5-FDDD-DD8D-497B-6C0AE4D0BC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0" r="11760" b="-4"/>
          <a:stretch/>
        </p:blipFill>
        <p:spPr>
          <a:xfrm>
            <a:off x="40737" y="3391488"/>
            <a:ext cx="1928725" cy="287518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9A7C32E1-6E17-EDB5-09E5-55A2A6B756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3" r="25754"/>
          <a:stretch/>
        </p:blipFill>
        <p:spPr>
          <a:xfrm>
            <a:off x="3830667" y="3391489"/>
            <a:ext cx="1956714" cy="2875186"/>
          </a:xfrm>
          <a:prstGeom prst="rect">
            <a:avLst/>
          </a:prstGeom>
        </p:spPr>
      </p:pic>
      <p:pic>
        <p:nvPicPr>
          <p:cNvPr id="6" name="Sisällön paikkamerkki 5" descr="Kuva, joka sisältää kohteen teksti, maa&#10;&#10;Kuvaus luotu automaattisesti">
            <a:extLst>
              <a:ext uri="{FF2B5EF4-FFF2-40B4-BE49-F238E27FC236}">
                <a16:creationId xmlns:a16="http://schemas.microsoft.com/office/drawing/2014/main" id="{7D190BB4-08FE-8961-799F-26D3B19DFF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9"/>
          <a:stretch/>
        </p:blipFill>
        <p:spPr>
          <a:xfrm>
            <a:off x="5801160" y="3391489"/>
            <a:ext cx="1956713" cy="2875186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A2659E8-8B99-46BE-91DD-757EEC388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73936" y="3006812"/>
            <a:ext cx="0" cy="287518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41988D1-5380-2D9A-3EC2-9DB8F5D07C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0191" y="1031001"/>
            <a:ext cx="4033517" cy="5177034"/>
          </a:xfr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marL="0" indent="0">
              <a:buNone/>
            </a:pPr>
            <a:r>
              <a:rPr lang="en-US" sz="2600" b="1" dirty="0" err="1"/>
              <a:t>Esimerkkejä</a:t>
            </a:r>
            <a:r>
              <a:rPr lang="en-US" sz="2600" b="1" dirty="0"/>
              <a:t> </a:t>
            </a:r>
            <a:r>
              <a:rPr lang="en-US" sz="2600" b="1" dirty="0" err="1"/>
              <a:t>lisätaudeista</a:t>
            </a:r>
            <a:r>
              <a:rPr lang="en-US" sz="2600" b="1" dirty="0"/>
              <a:t> </a:t>
            </a:r>
          </a:p>
          <a:p>
            <a:r>
              <a:rPr lang="en-US" sz="2400" dirty="0" err="1"/>
              <a:t>Munuaistauti</a:t>
            </a:r>
            <a:endParaRPr lang="en-US" sz="2400" dirty="0"/>
          </a:p>
          <a:p>
            <a:r>
              <a:rPr lang="en-US" sz="2400" dirty="0" err="1"/>
              <a:t>Sydän</a:t>
            </a:r>
            <a:r>
              <a:rPr lang="en-US" sz="2400" dirty="0"/>
              <a:t>- ja </a:t>
            </a:r>
            <a:r>
              <a:rPr lang="en-US" sz="2400" dirty="0" err="1"/>
              <a:t>verisuonitaudit</a:t>
            </a:r>
            <a:endParaRPr lang="en-US" sz="2400" dirty="0"/>
          </a:p>
          <a:p>
            <a:r>
              <a:rPr lang="en-US" sz="2400" dirty="0" err="1"/>
              <a:t>Aivoinfarkti</a:t>
            </a:r>
            <a:endParaRPr lang="en-US" sz="2400" dirty="0"/>
          </a:p>
          <a:p>
            <a:r>
              <a:rPr lang="en-US" sz="2400" dirty="0" err="1"/>
              <a:t>Sokeutuminen</a:t>
            </a:r>
            <a:endParaRPr lang="en-US" sz="2400" dirty="0"/>
          </a:p>
          <a:p>
            <a:r>
              <a:rPr lang="en-US" sz="2400" dirty="0" err="1"/>
              <a:t>Hermostossa</a:t>
            </a:r>
            <a:r>
              <a:rPr lang="en-US" sz="2400" dirty="0"/>
              <a:t> ja </a:t>
            </a:r>
            <a:r>
              <a:rPr lang="en-US" sz="2400" dirty="0" err="1"/>
              <a:t>verisuonissa</a:t>
            </a:r>
            <a:r>
              <a:rPr lang="en-US" sz="2400" dirty="0"/>
              <a:t> </a:t>
            </a:r>
            <a:r>
              <a:rPr lang="en-US" sz="2400" dirty="0" err="1"/>
              <a:t>tapahtuneet</a:t>
            </a:r>
            <a:r>
              <a:rPr lang="en-US" sz="2400" dirty="0"/>
              <a:t> </a:t>
            </a:r>
            <a:r>
              <a:rPr lang="en-US" sz="2400" dirty="0" err="1"/>
              <a:t>muutokset</a:t>
            </a:r>
            <a:r>
              <a:rPr lang="en-US" sz="2400" dirty="0"/>
              <a:t> </a:t>
            </a:r>
            <a:r>
              <a:rPr lang="en-US" sz="2400" dirty="0" err="1"/>
              <a:t>voivat</a:t>
            </a:r>
            <a:r>
              <a:rPr lang="en-US" sz="2400" dirty="0"/>
              <a:t> </a:t>
            </a:r>
            <a:r>
              <a:rPr lang="en-US" sz="2400" dirty="0" err="1"/>
              <a:t>johtaa</a:t>
            </a:r>
            <a:r>
              <a:rPr lang="en-US" sz="2400" dirty="0"/>
              <a:t> </a:t>
            </a:r>
            <a:r>
              <a:rPr lang="en-US" sz="2400" dirty="0" err="1"/>
              <a:t>tilanteeseen</a:t>
            </a:r>
            <a:r>
              <a:rPr lang="en-US" sz="2400" dirty="0"/>
              <a:t>, </a:t>
            </a:r>
            <a:r>
              <a:rPr lang="en-US" sz="2400" dirty="0" err="1"/>
              <a:t>jossa</a:t>
            </a:r>
            <a:r>
              <a:rPr lang="en-US" sz="2400" dirty="0"/>
              <a:t> </a:t>
            </a:r>
            <a:r>
              <a:rPr lang="en-US" sz="2400" dirty="0" err="1"/>
              <a:t>raajan</a:t>
            </a:r>
            <a:r>
              <a:rPr lang="en-US" sz="2400" dirty="0"/>
              <a:t> </a:t>
            </a:r>
            <a:r>
              <a:rPr lang="en-US" sz="2400" dirty="0" err="1"/>
              <a:t>amputoiminen</a:t>
            </a:r>
            <a:r>
              <a:rPr lang="en-US" sz="2400" dirty="0"/>
              <a:t> on </a:t>
            </a:r>
            <a:r>
              <a:rPr lang="en-US" sz="2400" dirty="0" err="1"/>
              <a:t>välttämätöntä</a:t>
            </a:r>
            <a:r>
              <a:rPr lang="en-US" sz="2400" dirty="0"/>
              <a:t>.</a:t>
            </a:r>
            <a:endParaRPr lang="en-US" dirty="0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40AF9629-CD78-43C1-0EB5-83A5F3FF83EB}"/>
              </a:ext>
            </a:extLst>
          </p:cNvPr>
          <p:cNvSpPr txBox="1"/>
          <p:nvPr/>
        </p:nvSpPr>
        <p:spPr>
          <a:xfrm>
            <a:off x="146004" y="6371450"/>
            <a:ext cx="7627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Kolme ensimmäistä kuvaa Unsplash.com Robina </a:t>
            </a:r>
            <a:r>
              <a:rPr lang="fi-FI" sz="1200" dirty="0" err="1"/>
              <a:t>Weermeijer</a:t>
            </a:r>
            <a:r>
              <a:rPr lang="fi-FI" sz="1200" dirty="0"/>
              <a:t>, viimeinen kuva Unsplash.com: marianne </a:t>
            </a:r>
            <a:r>
              <a:rPr lang="fi-FI" sz="1200" dirty="0" err="1"/>
              <a:t>bos</a:t>
            </a:r>
            <a:r>
              <a:rPr lang="fi-FI" sz="1200" dirty="0"/>
              <a:t> </a:t>
            </a:r>
          </a:p>
        </p:txBody>
      </p:sp>
      <p:pic>
        <p:nvPicPr>
          <p:cNvPr id="18" name="Kuva 17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9EB152A6-60AE-A55B-8197-699C0C76B6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010" y="233560"/>
            <a:ext cx="1892024" cy="428937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118E867C-9012-6EFB-A07F-FCE2F00312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6950" y="6172200"/>
            <a:ext cx="1979084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85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9FEDC6-B492-60D0-D1E4-4A8261D04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7" y="85725"/>
            <a:ext cx="9620093" cy="704850"/>
          </a:xfrm>
        </p:spPr>
        <p:txBody>
          <a:bodyPr>
            <a:normAutofit/>
          </a:bodyPr>
          <a:lstStyle/>
          <a:p>
            <a:r>
              <a:rPr lang="fi-FI" sz="3200" b="1" dirty="0"/>
              <a:t>Tyypin 2 diabetekselle altistavia tekijöitä</a:t>
            </a:r>
          </a:p>
        </p:txBody>
      </p: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28373CB-BBEA-47B0-3FEA-59AAB26F8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540" y="162561"/>
            <a:ext cx="1892024" cy="42893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1A3BA252-2B8C-FA17-FCE7-25D243AB9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4010" y="6343650"/>
            <a:ext cx="1979084" cy="514350"/>
          </a:xfrm>
          <a:prstGeom prst="rect">
            <a:avLst/>
          </a:prstGeom>
        </p:spPr>
      </p:pic>
      <p:pic>
        <p:nvPicPr>
          <p:cNvPr id="13" name="Sisällön paikkamerkki 12">
            <a:extLst>
              <a:ext uri="{FF2B5EF4-FFF2-40B4-BE49-F238E27FC236}">
                <a16:creationId xmlns:a16="http://schemas.microsoft.com/office/drawing/2014/main" id="{543153E4-03CC-192C-8327-B22FE058B1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32" y="790575"/>
            <a:ext cx="11974976" cy="5981700"/>
          </a:xfrm>
        </p:spPr>
      </p:pic>
    </p:spTree>
    <p:extLst>
      <p:ext uri="{BB962C8B-B14F-4D97-AF65-F5344CB8AC3E}">
        <p14:creationId xmlns:p14="http://schemas.microsoft.com/office/powerpoint/2010/main" val="3463526869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AnalogousFromLightSeedRightStep">
      <a:dk1>
        <a:srgbClr val="000000"/>
      </a:dk1>
      <a:lt1>
        <a:srgbClr val="FFFFFF"/>
      </a:lt1>
      <a:dk2>
        <a:srgbClr val="412624"/>
      </a:dk2>
      <a:lt2>
        <a:srgbClr val="E2E8E8"/>
      </a:lt2>
      <a:accent1>
        <a:srgbClr val="C69996"/>
      </a:accent1>
      <a:accent2>
        <a:srgbClr val="BA9B7F"/>
      </a:accent2>
      <a:accent3>
        <a:srgbClr val="A9A580"/>
      </a:accent3>
      <a:accent4>
        <a:srgbClr val="99AA74"/>
      </a:accent4>
      <a:accent5>
        <a:srgbClr val="8DAC82"/>
      </a:accent5>
      <a:accent6>
        <a:srgbClr val="78AF80"/>
      </a:accent6>
      <a:hlink>
        <a:srgbClr val="578D91"/>
      </a:hlink>
      <a:folHlink>
        <a:srgbClr val="7F7F7F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42B0E7C6-1071-483F-A575-9AF7EE1B96AC}" vid="{E18014FF-B132-4F63-9D72-5B85E99D641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e8df33-a090-4ce7-a58b-5234ff1e67e3">
      <Terms xmlns="http://schemas.microsoft.com/office/infopath/2007/PartnerControls"/>
    </lcf76f155ced4ddcb4097134ff3c332f>
    <TaxCatchAll xmlns="f0974581-4bbf-443e-902f-14073e9fb4f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15" ma:contentTypeDescription="Luo uusi asiakirja." ma:contentTypeScope="" ma:versionID="e9a2ac6108e975ea09913b3359f7f9cb">
  <xsd:schema xmlns:xsd="http://www.w3.org/2001/XMLSchema" xmlns:xs="http://www.w3.org/2001/XMLSchema" xmlns:p="http://schemas.microsoft.com/office/2006/metadata/properties" xmlns:ns2="48e8df33-a090-4ce7-a58b-5234ff1e67e3" xmlns:ns3="f5e6c97b-5595-4ee7-8a83-973ec926e39b" xmlns:ns4="f0974581-4bbf-443e-902f-14073e9fb4f6" targetNamespace="http://schemas.microsoft.com/office/2006/metadata/properties" ma:root="true" ma:fieldsID="5ba9bd7a23d351f6b90a87768955468a" ns2:_="" ns3:_="" ns4:_="">
    <xsd:import namespace="48e8df33-a090-4ce7-a58b-5234ff1e67e3"/>
    <xsd:import namespace="f5e6c97b-5595-4ee7-8a83-973ec926e39b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Kuvien tunnisteet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e6c97b-5595-4ee7-8a83-973ec926e39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47c3ecc-9e27-4d18-ad78-bf79d5fad879}" ma:internalName="TaxCatchAll" ma:showField="CatchAllData" ma:web="f5e6c97b-5595-4ee7-8a83-973ec926e3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51B942-B9C7-4641-9140-A449A2AADCC8}">
  <ds:schemaRefs>
    <ds:schemaRef ds:uri="http://schemas.microsoft.com/office/2006/metadata/properties"/>
    <ds:schemaRef ds:uri="http://schemas.microsoft.com/office/infopath/2007/PartnerControls"/>
    <ds:schemaRef ds:uri="48e8df33-a090-4ce7-a58b-5234ff1e67e3"/>
    <ds:schemaRef ds:uri="f0974581-4bbf-443e-902f-14073e9fb4f6"/>
  </ds:schemaRefs>
</ds:datastoreItem>
</file>

<file path=customXml/itemProps2.xml><?xml version="1.0" encoding="utf-8"?>
<ds:datastoreItem xmlns:ds="http://schemas.openxmlformats.org/officeDocument/2006/customXml" ds:itemID="{CCA89A88-AF90-4172-A201-4544FE9AED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2B6AB8-26DD-401B-B8CA-4E970D0A1E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f5e6c97b-5595-4ee7-8a83-973ec926e39b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572</Words>
  <Application>Microsoft Macintosh PowerPoint</Application>
  <PresentationFormat>Laajakuva</PresentationFormat>
  <Paragraphs>96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4" baseType="lpstr">
      <vt:lpstr>Arial</vt:lpstr>
      <vt:lpstr>Grandview Display</vt:lpstr>
      <vt:lpstr>DashVTI</vt:lpstr>
      <vt:lpstr> DIABETES</vt:lpstr>
      <vt:lpstr>DIABETES</vt:lpstr>
      <vt:lpstr>Insuliini on elintärkeä hormoni</vt:lpstr>
      <vt:lpstr>Tyypin 1 diabetes on autoimmuunisairaus</vt:lpstr>
      <vt:lpstr>Tyypin 1 diabetes vaatii elinikäistä insuliinihoitoa</vt:lpstr>
      <vt:lpstr>Tyypin 2 diabetes kehittyy hitaasti</vt:lpstr>
      <vt:lpstr>Diabeteksen esiaste jää usein huomaamatta</vt:lpstr>
      <vt:lpstr>Pitkään koholla pysynyt verensokeri vaurioittaa - sisäelimiä - verisuonia  - hermostoa.  Vakavien lisätautien riski kasvaa.     </vt:lpstr>
      <vt:lpstr>Tyypin 2 diabetekselle altistavia tekijöitä</vt:lpstr>
      <vt:lpstr>Terveillä elintavoilla voi ehkäistä tyypin 2 diabetesta</vt:lpstr>
      <vt:lpstr>Esimerkkejä yhteiskunnan keinoista ehkäistä diabetesta  Inhimillisten tavoitteiden lisäksi preventiolla pyritään vähentämään yhteiskunnalle koituvia kustannuksia.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Diabetes</dc:title>
  <dc:creator>Paula</dc:creator>
  <cp:lastModifiedBy>Eija Tuunainen</cp:lastModifiedBy>
  <cp:revision>48</cp:revision>
  <dcterms:created xsi:type="dcterms:W3CDTF">2022-06-20T14:05:44Z</dcterms:created>
  <dcterms:modified xsi:type="dcterms:W3CDTF">2022-08-23T15:23:55Z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