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125" d="100"/>
          <a:sy n="125" d="100"/>
        </p:scale>
        <p:origin x="6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18C883-32AE-0DEE-CB94-A20A5DD50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9F7CF3-6BE6-418E-E054-B2C7795C7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CEA68C-15B7-0B5F-0FE0-4D083CA6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8C9D57-B9A7-D0DE-32D7-171D9877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CFC314-BAC0-4C32-245A-8385C896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8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FA35B3-FB9D-CE69-8E44-A3B63820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E5135BB-2EAA-2E0B-AA52-581983449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B49AAD-E3A9-EB71-980B-6320AD25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2D6253-686F-9DC5-F049-8A16E25D0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14A03A-44FD-6F28-8EE4-CD3C66B9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280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C45AFD0-72DB-8024-DE50-4B861C4CD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23BB3F5-EC56-E619-2B4A-2C4FDBE26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67C9E9-C4CA-122B-0C35-D9F9E617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201FFD-75BD-E2FC-F35F-BF98A72C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314F0E-D31B-D2D9-CFB7-D83A606B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76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898D1F-CB40-8050-2E92-20EC35AA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AC6FA2-B808-0839-1CDD-9936E333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24BF87-DDDA-AC2C-A7E3-FBC559A1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BD6B60-CF84-F751-E2D3-18D3EDAA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D1267E-E07D-9E56-60B9-CFA5AF9D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51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57BD09-E287-9B6B-89E2-3556E6CE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2A5C5C-38A5-4A97-2322-C0BE3E963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FF0F36-3CF9-4C4F-967C-9AFCDFEE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BF61B3-7CA2-3722-3DAD-6FD91458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366AE1-F29F-9799-F687-C45A965D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80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80E35F-81D2-A8BB-75E6-59DE1BD8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BDC810-B87E-36C0-BF82-14C83967A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6C40FF5-53EE-3920-6064-AA3709D76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BA973E-234E-9EBC-D9EB-19DE76F1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F687DA5-2668-B6A2-136A-E55CB8F8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3B7637-9A82-6108-F8E4-33B05FD6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02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15CA11-9A1D-7955-429B-791E5889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7C6BE0-7350-569D-BAA7-FD0983B44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E094AA-98F3-8DF1-54DA-80230964D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77C921F-8770-CD5A-E268-8BE8223D9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7FA5C58-A487-2C60-C3EE-DB7B2E606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C82BA33-A01B-F0EB-8842-252C10EB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282DE6-410F-FAC3-107D-AFA7FD41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AC0E71E-6B99-8CB9-C330-9C5DD6C8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51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01FCA-8E33-D7CB-A878-E386D231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80E555A-9A6E-4CF6-42C1-441A96F0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212C3A9-6C80-FAE2-C4C3-FDE33680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F63AE3-4C7B-1742-BE02-88475362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9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861CE79-D05C-BA10-84E1-106EEB3D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34F369E-9D76-3F0E-6F4F-EDD34675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FAE2084-2667-CA87-F3DC-017D3B9C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028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54DCD9-BACD-0F8B-18DE-68C27898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35809D-FF27-8A11-C4CB-4BA22C1AA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AE564F-043C-9C50-F17D-8056EDEA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F17DFC-A445-E2DC-AC9E-622C94E0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D1A7E4-A310-0BB6-A6D5-17591BEC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6C855D-A438-6822-5A82-9879EF24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04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342B9A-4A25-A36A-A048-CB7908E1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E3433BA-FA86-A3AF-FBF5-2BED31446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37938BE-E20B-5C7D-4DD1-94B614E3A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AC9D50E-395F-02E9-D2B2-B617C83A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B33FFC-18DC-18F0-5159-C36FD158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94355E-42B8-23D8-19D0-D7866FB7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25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91853CD-EEE4-9AE7-A0B1-B0141670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C9B5D7-AD8D-29E4-5CF0-ADFAD40AD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219EA2-797F-61D8-BAC6-2198D9324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7C22-9BF0-47AB-BA00-FDD7128BD40C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743D66-0D04-2DE1-F49A-8C997D40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C312DB-CB87-91D4-FF5A-49EEE3258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12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sisä, keittiö, seinä, henkilö&#10;&#10;Kuvaus luotu automaattisesti">
            <a:extLst>
              <a:ext uri="{FF2B5EF4-FFF2-40B4-BE49-F238E27FC236}">
                <a16:creationId xmlns:a16="http://schemas.microsoft.com/office/drawing/2014/main" id="{0C7205B3-48CC-9703-26B2-A7553B224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8"/>
          <a:stretch/>
        </p:blipFill>
        <p:spPr>
          <a:xfrm>
            <a:off x="-18549" y="-2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3540B1-BB2A-E227-BADF-F00A689AC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800" y="1353040"/>
            <a:ext cx="3733801" cy="207595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i-FI" sz="4000" b="1" dirty="0"/>
              <a:t>Terveys- ja sosiaalipalvelujen historiaa Suomessa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3212FEB-CB68-DA7D-3904-DE5A6FF90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1655637" y="1730195"/>
            <a:ext cx="3799397" cy="339006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1400" dirty="0"/>
              <a:t>Kuva: Unsplash.com </a:t>
            </a:r>
            <a:r>
              <a:rPr lang="fi-FI" sz="1400" dirty="0" err="1"/>
              <a:t>Austrian</a:t>
            </a:r>
            <a:r>
              <a:rPr lang="fi-FI" sz="1400" dirty="0"/>
              <a:t> National Library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4694E86-6481-84D4-9C6E-FF521A87E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A197BEB-A5EF-AEE2-6DC9-4EF047322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6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87192F-593A-1D6C-02E3-BE539A7D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1800-luvun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Suomessa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oli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heikot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elinolot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99DDDD0-8260-9AF8-BA63-7347C9B3FC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147" b="51744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Sisällön paikkamerkki 5" descr="Kuva, joka sisältää kohteen rakennus, ulko, maa&#10;&#10;Kuvaus luotu automaattisesti">
            <a:extLst>
              <a:ext uri="{FF2B5EF4-FFF2-40B4-BE49-F238E27FC236}">
                <a16:creationId xmlns:a16="http://schemas.microsoft.com/office/drawing/2014/main" id="{9BB64300-7872-1B3F-DDE9-89CD7CF6F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620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42929C-E632-ED40-DE99-A9302CB38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3483" y="3111165"/>
            <a:ext cx="5199792" cy="36015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Köyhyys</a:t>
            </a:r>
            <a:endParaRPr lang="en-US" sz="2000" dirty="0"/>
          </a:p>
          <a:p>
            <a:r>
              <a:rPr lang="en-US" sz="2000" dirty="0" err="1"/>
              <a:t>Puutteellinen</a:t>
            </a:r>
            <a:r>
              <a:rPr lang="en-US" sz="2000" dirty="0"/>
              <a:t> </a:t>
            </a:r>
            <a:r>
              <a:rPr lang="en-US" sz="2000" dirty="0" err="1"/>
              <a:t>hygienia</a:t>
            </a:r>
            <a:r>
              <a:rPr lang="en-US" sz="2000" dirty="0"/>
              <a:t>, </a:t>
            </a:r>
            <a:r>
              <a:rPr lang="en-US" sz="2000" dirty="0" err="1"/>
              <a:t>heikko</a:t>
            </a:r>
            <a:r>
              <a:rPr lang="en-US" sz="2000" dirty="0"/>
              <a:t> </a:t>
            </a:r>
            <a:r>
              <a:rPr lang="en-US" sz="2000" dirty="0" err="1"/>
              <a:t>sanitaatio</a:t>
            </a:r>
            <a:endParaRPr lang="en-US" sz="2000" dirty="0"/>
          </a:p>
          <a:p>
            <a:r>
              <a:rPr lang="en-US" sz="2000" dirty="0" err="1"/>
              <a:t>Ajoittaiset</a:t>
            </a:r>
            <a:r>
              <a:rPr lang="en-US" sz="2000" dirty="0"/>
              <a:t> </a:t>
            </a:r>
            <a:r>
              <a:rPr lang="en-US" sz="2000" dirty="0" err="1"/>
              <a:t>katovuodet</a:t>
            </a:r>
            <a:r>
              <a:rPr lang="en-US" sz="2000" dirty="0"/>
              <a:t>, </a:t>
            </a:r>
            <a:r>
              <a:rPr lang="en-US" sz="2000" dirty="0" err="1"/>
              <a:t>aliravitsemus</a:t>
            </a:r>
            <a:endParaRPr lang="en-US" sz="2000" dirty="0"/>
          </a:p>
          <a:p>
            <a:r>
              <a:rPr lang="en-US" sz="2000" dirty="0" err="1"/>
              <a:t>Riittämätön</a:t>
            </a:r>
            <a:r>
              <a:rPr lang="en-US" sz="2000" dirty="0"/>
              <a:t> ja </a:t>
            </a:r>
            <a:r>
              <a:rPr lang="en-US" sz="2000" dirty="0" err="1"/>
              <a:t>yksipuolinen</a:t>
            </a:r>
            <a:r>
              <a:rPr lang="en-US" sz="2000" dirty="0"/>
              <a:t> </a:t>
            </a:r>
            <a:r>
              <a:rPr lang="en-US" sz="2000" dirty="0" err="1"/>
              <a:t>ravinto</a:t>
            </a:r>
            <a:endParaRPr lang="en-US" sz="2000" dirty="0"/>
          </a:p>
          <a:p>
            <a:r>
              <a:rPr lang="en-US" sz="2000" dirty="0" err="1"/>
              <a:t>Ahtaat</a:t>
            </a:r>
            <a:r>
              <a:rPr lang="en-US" sz="2000" dirty="0"/>
              <a:t> </a:t>
            </a:r>
            <a:r>
              <a:rPr lang="en-US" sz="2000" dirty="0" err="1"/>
              <a:t>asuinolot</a:t>
            </a:r>
            <a:endParaRPr lang="en-US" sz="2000" dirty="0"/>
          </a:p>
          <a:p>
            <a:r>
              <a:rPr lang="en-US" sz="2000" dirty="0" err="1"/>
              <a:t>Tartuntataudit</a:t>
            </a:r>
            <a:r>
              <a:rPr lang="en-US" sz="2000" dirty="0"/>
              <a:t> </a:t>
            </a:r>
            <a:r>
              <a:rPr lang="en-US" sz="2000" dirty="0" err="1"/>
              <a:t>olivat</a:t>
            </a:r>
            <a:r>
              <a:rPr lang="en-US" sz="2000" dirty="0"/>
              <a:t> </a:t>
            </a:r>
            <a:r>
              <a:rPr lang="en-US" sz="2000" dirty="0" err="1"/>
              <a:t>yleisiä</a:t>
            </a:r>
            <a:r>
              <a:rPr lang="en-US" sz="2000" dirty="0"/>
              <a:t> </a:t>
            </a:r>
            <a:r>
              <a:rPr lang="en-US" sz="2000" dirty="0" err="1"/>
              <a:t>kuolinsyitä</a:t>
            </a:r>
            <a:endParaRPr lang="en-US" sz="2000" dirty="0"/>
          </a:p>
          <a:p>
            <a:pPr lvl="1"/>
            <a:r>
              <a:rPr lang="en-US" sz="2000" dirty="0" err="1"/>
              <a:t>tuberkuloosi</a:t>
            </a:r>
            <a:endParaRPr lang="en-US" sz="2000" dirty="0"/>
          </a:p>
          <a:p>
            <a:pPr lvl="1"/>
            <a:r>
              <a:rPr lang="en-US" sz="2000" dirty="0" err="1"/>
              <a:t>rokot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isorokko</a:t>
            </a:r>
            <a:endParaRPr lang="en-US" sz="2000" dirty="0"/>
          </a:p>
          <a:p>
            <a:pPr lvl="1"/>
            <a:r>
              <a:rPr lang="en-US" sz="2000" dirty="0" err="1"/>
              <a:t>ripulitaudit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853CA7C-B0FE-8EBF-43AB-F3FB7DFEA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10" y="158791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400F82A-B036-E425-8FDE-28F176C05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184" y="6184859"/>
            <a:ext cx="2000250" cy="51435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CF26220-8C48-0E50-A28D-41FB84545DE7}"/>
              </a:ext>
            </a:extLst>
          </p:cNvPr>
          <p:cNvSpPr txBox="1"/>
          <p:nvPr/>
        </p:nvSpPr>
        <p:spPr>
          <a:xfrm rot="16200000">
            <a:off x="2899468" y="1164658"/>
            <a:ext cx="3055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 Unsplash.com New York Public Library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412BD9-6576-119D-354C-76C4F5F7FD0D}"/>
              </a:ext>
            </a:extLst>
          </p:cNvPr>
          <p:cNvSpPr txBox="1"/>
          <p:nvPr/>
        </p:nvSpPr>
        <p:spPr>
          <a:xfrm rot="5400000">
            <a:off x="3003907" y="4884339"/>
            <a:ext cx="35076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Kuva: Unsplash.com New York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235557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91D20A-6E86-3B1D-B6F7-CDC40875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274189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Terveydenhuollon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kehitys</a:t>
            </a:r>
            <a:r>
              <a:rPr lang="en-US" dirty="0">
                <a:solidFill>
                  <a:schemeClr val="bg1"/>
                </a:solidFill>
              </a:rPr>
              <a:t> 1700–1950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56D8FE-D46C-8B95-0BB9-F374AB94E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59" y="2026340"/>
            <a:ext cx="6319843" cy="483165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chemeClr val="bg1"/>
                </a:solidFill>
              </a:rPr>
              <a:t>1700-luku</a:t>
            </a:r>
            <a:r>
              <a:rPr lang="en-US" sz="2600" b="1" i="0" u="none" strike="noStrike" baseline="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b="0" i="0" u="none" strike="noStrike" baseline="0" dirty="0">
                <a:solidFill>
                  <a:schemeClr val="bg1"/>
                </a:solidFill>
              </a:rPr>
              <a:t>Koko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maassa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oli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vain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muutamia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piirilääkäreitä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ja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läänin</a:t>
            </a:r>
            <a:r>
              <a:rPr lang="en-US" sz="2000" dirty="0" err="1">
                <a:solidFill>
                  <a:schemeClr val="bg1"/>
                </a:solidFill>
              </a:rPr>
              <a:t>sairaaloita</a:t>
            </a:r>
            <a:endParaRPr lang="en-US" sz="2000" b="0" i="0" u="none" strike="noStrike" baseline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chemeClr val="bg1"/>
                </a:solidFill>
              </a:rPr>
              <a:t>1800-luku</a:t>
            </a:r>
          </a:p>
          <a:p>
            <a:r>
              <a:rPr lang="en-US" sz="2000" dirty="0">
                <a:solidFill>
                  <a:schemeClr val="bg1"/>
                </a:solidFill>
              </a:rPr>
              <a:t>1820-luvulla 1,2:ta </a:t>
            </a:r>
            <a:r>
              <a:rPr lang="en-US" sz="2000" dirty="0" err="1">
                <a:solidFill>
                  <a:schemeClr val="bg1"/>
                </a:solidFill>
              </a:rPr>
              <a:t>miljoonaa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asukasta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kohti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oli</a:t>
            </a:r>
            <a:r>
              <a:rPr lang="en-US" sz="2000" dirty="0">
                <a:solidFill>
                  <a:schemeClr val="bg1"/>
                </a:solidFill>
              </a:rPr>
              <a:t> vain 24 </a:t>
            </a:r>
            <a:r>
              <a:rPr lang="en-US" sz="2000" dirty="0" err="1">
                <a:solidFill>
                  <a:schemeClr val="bg1"/>
                </a:solidFill>
              </a:rPr>
              <a:t>piirilääkäriä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Pakolliset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isorokkorokotukset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Julkinen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terveydenhuolto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vielä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varsin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kehittymätöntä</a:t>
            </a:r>
            <a:endParaRPr lang="en-US" sz="2000" b="0" i="0" u="none" strike="noStrike" baseline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1900-1950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Sairaaloita</a:t>
            </a:r>
            <a:r>
              <a:rPr lang="en-US" sz="2000" dirty="0">
                <a:solidFill>
                  <a:schemeClr val="bg1"/>
                </a:solidFill>
              </a:rPr>
              <a:t> ja </a:t>
            </a:r>
            <a:r>
              <a:rPr lang="en-US" sz="2000" dirty="0" err="1">
                <a:solidFill>
                  <a:schemeClr val="bg1"/>
                </a:solidFill>
              </a:rPr>
              <a:t>lääkäreitä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edelleen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liian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vähän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Kunnanlääkärijärjestelmän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avulla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yritettiin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parantaa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maaseudulla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asuvan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väestön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terveydenhuoltoa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MLL:n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aloitteesta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perustettiin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koko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kattava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neuvolajärjestelmä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imeväiskuolleisuus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laski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Keskussairaalaverkoston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rakentaminen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viivästyi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sotien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takia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8294D2B-4BE1-9E25-4860-EE3A615E6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02" y="3716911"/>
            <a:ext cx="3375190" cy="2784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sisä, vuode, asettaminen, vaate&#10;&#10;Kuvaus luotu automaattisesti">
            <a:extLst>
              <a:ext uri="{FF2B5EF4-FFF2-40B4-BE49-F238E27FC236}">
                <a16:creationId xmlns:a16="http://schemas.microsoft.com/office/drawing/2014/main" id="{0DC5BCE1-5606-80D6-FC88-6747FF022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01" y="476250"/>
            <a:ext cx="3521232" cy="25409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6DD6D13-9D05-FAE3-0763-228E849E9F44}"/>
              </a:ext>
            </a:extLst>
          </p:cNvPr>
          <p:cNvSpPr txBox="1"/>
          <p:nvPr/>
        </p:nvSpPr>
        <p:spPr>
          <a:xfrm>
            <a:off x="7099151" y="3052578"/>
            <a:ext cx="2921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Kuva. Unsplash.com </a:t>
            </a:r>
            <a:r>
              <a:rPr lang="fi-FI" sz="1400" dirty="0" err="1">
                <a:solidFill>
                  <a:schemeClr val="bg1"/>
                </a:solidFill>
              </a:rPr>
              <a:t>Marcelo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Leal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4FE254A-5D42-2745-319B-76AC245D8082}"/>
              </a:ext>
            </a:extLst>
          </p:cNvPr>
          <p:cNvSpPr txBox="1"/>
          <p:nvPr/>
        </p:nvSpPr>
        <p:spPr>
          <a:xfrm rot="16200000">
            <a:off x="6228095" y="4767630"/>
            <a:ext cx="3538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Kuva. Unsplash.com </a:t>
            </a:r>
            <a:r>
              <a:rPr lang="fi-FI" sz="1200" dirty="0" err="1">
                <a:solidFill>
                  <a:schemeClr val="bg1"/>
                </a:solidFill>
              </a:rPr>
              <a:t>Austrian</a:t>
            </a:r>
            <a:r>
              <a:rPr lang="fi-FI" sz="1200" dirty="0">
                <a:solidFill>
                  <a:schemeClr val="bg1"/>
                </a:solidFill>
              </a:rPr>
              <a:t> National Library</a:t>
            </a:r>
          </a:p>
        </p:txBody>
      </p:sp>
      <p:pic>
        <p:nvPicPr>
          <p:cNvPr id="20" name="Kuva 1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0779715-5485-427B-385F-F9A5D0C7E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10" y="158791"/>
            <a:ext cx="1892024" cy="42893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75724C39-6939-641D-7F90-53C002F62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184" y="618485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5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FADD36-3DF4-F507-F672-5D7DBE13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45" y="612440"/>
            <a:ext cx="5078008" cy="887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/>
              <a:t>Sata</a:t>
            </a:r>
            <a:r>
              <a:rPr lang="en-US" sz="2800" dirty="0"/>
              <a:t> </a:t>
            </a:r>
            <a:r>
              <a:rPr lang="en-US" sz="2800" dirty="0" err="1"/>
              <a:t>vuotta</a:t>
            </a:r>
            <a:r>
              <a:rPr lang="en-US" sz="2800" dirty="0"/>
              <a:t> </a:t>
            </a:r>
            <a:r>
              <a:rPr lang="en-US" sz="2800" dirty="0" err="1"/>
              <a:t>sitten</a:t>
            </a:r>
            <a:r>
              <a:rPr lang="en-US" sz="2800" dirty="0"/>
              <a:t> </a:t>
            </a:r>
            <a:r>
              <a:rPr lang="en-US" sz="2800" dirty="0" err="1"/>
              <a:t>tuberkuloosi</a:t>
            </a:r>
            <a:r>
              <a:rPr lang="en-US" sz="2800" dirty="0"/>
              <a:t> </a:t>
            </a:r>
            <a:r>
              <a:rPr lang="en-US" sz="2800" dirty="0" err="1"/>
              <a:t>oli</a:t>
            </a:r>
            <a:r>
              <a:rPr lang="en-US" sz="2800" dirty="0"/>
              <a:t> </a:t>
            </a:r>
            <a:r>
              <a:rPr lang="en-US" sz="2800" dirty="0" err="1"/>
              <a:t>vakava</a:t>
            </a:r>
            <a:r>
              <a:rPr lang="en-US" sz="2800" dirty="0"/>
              <a:t> </a:t>
            </a:r>
            <a:r>
              <a:rPr lang="en-US" sz="2800" dirty="0" err="1"/>
              <a:t>kansanterveysongelma</a:t>
            </a:r>
            <a:endParaRPr lang="en-US" sz="2800" dirty="0"/>
          </a:p>
        </p:txBody>
      </p:sp>
      <p:sp>
        <p:nvSpPr>
          <p:cNvPr id="51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F32EBB09-38A9-ADA6-31C3-62AB06D1DA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045" r="5139" b="-2"/>
          <a:stretch/>
        </p:blipFill>
        <p:spPr>
          <a:xfrm>
            <a:off x="460945" y="2031234"/>
            <a:ext cx="5078008" cy="340797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8F2FE0-0D19-EF29-EB2B-D5394327F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0179" y="612441"/>
            <a:ext cx="6253655" cy="61667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Tuberkuloosi</a:t>
            </a:r>
            <a:r>
              <a:rPr lang="en-US" sz="2400" b="1" dirty="0"/>
              <a:t> </a:t>
            </a:r>
            <a:r>
              <a:rPr lang="en-US" sz="2400" b="1" dirty="0" err="1"/>
              <a:t>eli</a:t>
            </a:r>
            <a:r>
              <a:rPr lang="en-US" sz="2400" b="1" dirty="0"/>
              <a:t> </a:t>
            </a:r>
            <a:r>
              <a:rPr lang="en-US" sz="2400" b="1" dirty="0" err="1"/>
              <a:t>keuhkotauti</a:t>
            </a:r>
            <a:endParaRPr lang="en-US" sz="2400" b="1" dirty="0"/>
          </a:p>
          <a:p>
            <a:r>
              <a:rPr lang="en-US" sz="2000" dirty="0" err="1"/>
              <a:t>Bakteerin</a:t>
            </a:r>
            <a:r>
              <a:rPr lang="en-US" sz="2000" dirty="0"/>
              <a:t> </a:t>
            </a:r>
            <a:r>
              <a:rPr lang="en-US" sz="2000" dirty="0" err="1"/>
              <a:t>aiheuttama</a:t>
            </a:r>
            <a:r>
              <a:rPr lang="en-US" sz="2000" dirty="0"/>
              <a:t> </a:t>
            </a:r>
            <a:r>
              <a:rPr lang="en-US" sz="2000" dirty="0" err="1"/>
              <a:t>tartuntatauti</a:t>
            </a:r>
            <a:endParaRPr lang="en-US" sz="2000" dirty="0"/>
          </a:p>
          <a:p>
            <a:r>
              <a:rPr lang="en-US" sz="2000" dirty="0" err="1"/>
              <a:t>Epidemiat</a:t>
            </a:r>
            <a:r>
              <a:rPr lang="en-US" sz="2000" dirty="0"/>
              <a:t> </a:t>
            </a:r>
            <a:r>
              <a:rPr lang="en-US" sz="2000" dirty="0" err="1"/>
              <a:t>olivat</a:t>
            </a:r>
            <a:r>
              <a:rPr lang="en-US" sz="2000" dirty="0"/>
              <a:t> </a:t>
            </a:r>
            <a:r>
              <a:rPr lang="en-US" sz="2000" dirty="0" err="1"/>
              <a:t>yhteydessä</a:t>
            </a:r>
            <a:r>
              <a:rPr lang="en-US" sz="2000" dirty="0"/>
              <a:t> </a:t>
            </a:r>
            <a:r>
              <a:rPr lang="en-US" sz="2000" dirty="0" err="1"/>
              <a:t>sotiin</a:t>
            </a:r>
            <a:r>
              <a:rPr lang="en-US" sz="2000" dirty="0"/>
              <a:t>, </a:t>
            </a:r>
            <a:r>
              <a:rPr lang="en-US" sz="2000" dirty="0" err="1"/>
              <a:t>nälkään</a:t>
            </a:r>
            <a:r>
              <a:rPr lang="en-US" sz="2000" dirty="0"/>
              <a:t>, </a:t>
            </a:r>
            <a:r>
              <a:rPr lang="en-US" sz="2000" dirty="0" err="1"/>
              <a:t>köyhyyteen</a:t>
            </a:r>
            <a:r>
              <a:rPr lang="en-US" sz="2000" dirty="0"/>
              <a:t>, </a:t>
            </a:r>
            <a:r>
              <a:rPr lang="en-US" sz="2000" dirty="0" err="1"/>
              <a:t>heikkoihin</a:t>
            </a:r>
            <a:r>
              <a:rPr lang="en-US" sz="2000" dirty="0"/>
              <a:t> </a:t>
            </a:r>
            <a:r>
              <a:rPr lang="en-US" sz="2000" dirty="0" err="1"/>
              <a:t>asuinoloihin</a:t>
            </a:r>
            <a:r>
              <a:rPr lang="en-US" sz="2000" dirty="0"/>
              <a:t>, </a:t>
            </a:r>
            <a:r>
              <a:rPr lang="en-US" sz="2000" dirty="0" err="1"/>
              <a:t>huonoon</a:t>
            </a:r>
            <a:r>
              <a:rPr lang="en-US" sz="2000" dirty="0"/>
              <a:t> </a:t>
            </a:r>
            <a:r>
              <a:rPr lang="en-US" sz="2000" dirty="0" err="1"/>
              <a:t>hygieniaan</a:t>
            </a:r>
            <a:r>
              <a:rPr lang="en-US" sz="2000" dirty="0"/>
              <a:t> ja </a:t>
            </a:r>
            <a:r>
              <a:rPr lang="en-US" sz="2000" dirty="0" err="1"/>
              <a:t>puutteelliseen</a:t>
            </a:r>
            <a:r>
              <a:rPr lang="en-US" sz="2000" dirty="0"/>
              <a:t> </a:t>
            </a:r>
            <a:r>
              <a:rPr lang="en-US" sz="2000" dirty="0" err="1"/>
              <a:t>terveydenhuoltoon</a:t>
            </a:r>
            <a:endParaRPr lang="en-US" sz="2000" dirty="0"/>
          </a:p>
          <a:p>
            <a:r>
              <a:rPr lang="en-US" sz="2000" dirty="0" err="1"/>
              <a:t>Sairastuneet</a:t>
            </a:r>
            <a:r>
              <a:rPr lang="en-US" sz="2000" dirty="0"/>
              <a:t> </a:t>
            </a:r>
            <a:r>
              <a:rPr lang="en-US" sz="2000" dirty="0" err="1"/>
              <a:t>enimmäkseen</a:t>
            </a:r>
            <a:r>
              <a:rPr lang="en-US" sz="2000" dirty="0"/>
              <a:t> </a:t>
            </a:r>
            <a:r>
              <a:rPr lang="en-US" sz="2000" dirty="0" err="1"/>
              <a:t>lapsia</a:t>
            </a:r>
            <a:r>
              <a:rPr lang="en-US" sz="2000" dirty="0"/>
              <a:t>, </a:t>
            </a:r>
            <a:r>
              <a:rPr lang="en-US" sz="2000" dirty="0" err="1"/>
              <a:t>nuoria</a:t>
            </a:r>
            <a:r>
              <a:rPr lang="en-US" sz="2000" dirty="0"/>
              <a:t> tai </a:t>
            </a:r>
            <a:r>
              <a:rPr lang="en-US" sz="2000" dirty="0" err="1"/>
              <a:t>työikäisiä</a:t>
            </a:r>
            <a:r>
              <a:rPr lang="en-US" sz="2000" dirty="0"/>
              <a:t> </a:t>
            </a:r>
            <a:r>
              <a:rPr lang="en-US" sz="2000" dirty="0" err="1"/>
              <a:t>aikuisia</a:t>
            </a:r>
            <a:endParaRPr lang="en-US" sz="2000" dirty="0"/>
          </a:p>
          <a:p>
            <a:r>
              <a:rPr lang="en-US" sz="2000" dirty="0" err="1"/>
              <a:t>Sairastuneet</a:t>
            </a:r>
            <a:r>
              <a:rPr lang="en-US" sz="2000" dirty="0"/>
              <a:t> </a:t>
            </a:r>
            <a:r>
              <a:rPr lang="en-US" sz="2000" dirty="0" err="1"/>
              <a:t>eristettiin</a:t>
            </a:r>
            <a:r>
              <a:rPr lang="en-US" sz="2000" dirty="0"/>
              <a:t> </a:t>
            </a:r>
            <a:r>
              <a:rPr lang="en-US" sz="2000" dirty="0" err="1"/>
              <a:t>keuhkotautiparantoloihin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II m</a:t>
            </a:r>
            <a:r>
              <a:rPr lang="en-US" sz="2400" b="1" dirty="0" err="1"/>
              <a:t>aailmansodan</a:t>
            </a:r>
            <a:r>
              <a:rPr lang="en-US" sz="2400" b="1" dirty="0"/>
              <a:t> </a:t>
            </a:r>
            <a:r>
              <a:rPr lang="en-US" sz="2400" b="1" dirty="0" err="1"/>
              <a:t>aikana</a:t>
            </a:r>
            <a:r>
              <a:rPr lang="en-US" sz="2400" b="1" dirty="0"/>
              <a:t> </a:t>
            </a:r>
            <a:r>
              <a:rPr lang="en-US" sz="2400" b="1" dirty="0" err="1"/>
              <a:t>aloitettiin</a:t>
            </a:r>
            <a:r>
              <a:rPr lang="en-US" sz="2400" b="1" dirty="0"/>
              <a:t> </a:t>
            </a:r>
            <a:r>
              <a:rPr lang="en-US" sz="2400" b="1" dirty="0" err="1"/>
              <a:t>sairautta</a:t>
            </a:r>
            <a:r>
              <a:rPr lang="en-US" sz="2400" b="1" dirty="0"/>
              <a:t> </a:t>
            </a:r>
            <a:r>
              <a:rPr lang="en-US" sz="2400" b="1" dirty="0" err="1"/>
              <a:t>ehkäisevät</a:t>
            </a:r>
            <a:r>
              <a:rPr lang="en-US" sz="2400" b="1" dirty="0"/>
              <a:t> </a:t>
            </a:r>
            <a:r>
              <a:rPr lang="en-US" sz="2400" b="1" dirty="0" err="1"/>
              <a:t>toimenpiteet</a:t>
            </a:r>
            <a:endParaRPr lang="en-US" sz="2400" b="1" dirty="0"/>
          </a:p>
          <a:p>
            <a:r>
              <a:rPr lang="en-US" sz="2000" dirty="0" err="1"/>
              <a:t>Alkeellisilla</a:t>
            </a:r>
            <a:r>
              <a:rPr lang="en-US" sz="2000" dirty="0"/>
              <a:t> </a:t>
            </a:r>
            <a:r>
              <a:rPr lang="en-US" sz="2000" dirty="0" err="1"/>
              <a:t>röntgenlaitteilla</a:t>
            </a:r>
            <a:r>
              <a:rPr lang="en-US" sz="2000" dirty="0"/>
              <a:t> </a:t>
            </a:r>
            <a:r>
              <a:rPr lang="en-US" sz="2000" dirty="0" err="1"/>
              <a:t>tehtävät</a:t>
            </a:r>
            <a:r>
              <a:rPr lang="en-US" sz="2000" dirty="0"/>
              <a:t> </a:t>
            </a:r>
            <a:r>
              <a:rPr lang="en-US" sz="2000" dirty="0" err="1"/>
              <a:t>seulonnat</a:t>
            </a:r>
            <a:endParaRPr lang="en-US" sz="2000" dirty="0"/>
          </a:p>
          <a:p>
            <a:r>
              <a:rPr lang="en-US" sz="2000" dirty="0" err="1"/>
              <a:t>Hygieniavalistus</a:t>
            </a:r>
            <a:r>
              <a:rPr lang="en-US" sz="2000" dirty="0"/>
              <a:t> </a:t>
            </a:r>
          </a:p>
          <a:p>
            <a:r>
              <a:rPr lang="en-US" sz="2000" dirty="0"/>
              <a:t>Calmette-</a:t>
            </a:r>
            <a:r>
              <a:rPr lang="en-US" sz="2000" dirty="0" err="1"/>
              <a:t>rokotus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Uudet</a:t>
            </a:r>
            <a:r>
              <a:rPr lang="en-US" sz="2000" dirty="0"/>
              <a:t> </a:t>
            </a:r>
            <a:r>
              <a:rPr lang="en-US" sz="2000" dirty="0" err="1"/>
              <a:t>tehokkaat</a:t>
            </a:r>
            <a:r>
              <a:rPr lang="en-US" sz="2000" dirty="0"/>
              <a:t> </a:t>
            </a:r>
            <a:r>
              <a:rPr lang="en-US" sz="2000" dirty="0" err="1"/>
              <a:t>lääkkeet</a:t>
            </a:r>
            <a:endParaRPr lang="en-US" sz="2000" dirty="0"/>
          </a:p>
          <a:p>
            <a:r>
              <a:rPr lang="en-US" sz="2000" dirty="0" err="1"/>
              <a:t>Asuinolojen</a:t>
            </a:r>
            <a:r>
              <a:rPr lang="en-US" sz="2000" dirty="0"/>
              <a:t> </a:t>
            </a:r>
            <a:r>
              <a:rPr lang="en-US" sz="2000" dirty="0" err="1"/>
              <a:t>kehittäminen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Tuberkuloosi</a:t>
            </a:r>
            <a:r>
              <a:rPr lang="en-US" sz="2400" b="1" dirty="0"/>
              <a:t> </a:t>
            </a:r>
            <a:r>
              <a:rPr lang="en-US" sz="2400" b="1" dirty="0" err="1"/>
              <a:t>väheni</a:t>
            </a:r>
            <a:r>
              <a:rPr lang="en-US" sz="2400" b="1" dirty="0"/>
              <a:t> </a:t>
            </a:r>
            <a:r>
              <a:rPr lang="en-US" sz="2400" b="1" dirty="0" err="1"/>
              <a:t>nopeasti</a:t>
            </a:r>
            <a:endParaRPr lang="en-US" sz="2400" b="1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CB0E4EF-6B3A-B0B9-B0DA-7668CD5C414D}"/>
              </a:ext>
            </a:extLst>
          </p:cNvPr>
          <p:cNvSpPr txBox="1"/>
          <p:nvPr/>
        </p:nvSpPr>
        <p:spPr>
          <a:xfrm>
            <a:off x="475488" y="5794753"/>
            <a:ext cx="5063465" cy="39010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300">
                <a:solidFill>
                  <a:srgbClr val="FFFFFF"/>
                </a:solidFill>
              </a:rPr>
              <a:t>Kuva: Unsplash.com CDC</a:t>
            </a:r>
          </a:p>
        </p:txBody>
      </p:sp>
      <p:pic>
        <p:nvPicPr>
          <p:cNvPr id="28" name="Kuva 2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7AD5339-26C2-1F5E-8D26-2B9346D7C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10" y="158791"/>
            <a:ext cx="1892024" cy="428937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74ACD399-2A55-5051-B9D3-90FD70BED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184" y="618485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0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4E2E5435-179F-FA43-2E3D-162447F5A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5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4658B81-4CD2-A6D3-B763-EAAC6F78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28" y="102367"/>
            <a:ext cx="4742792" cy="1608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1950-luvulla </a:t>
            </a:r>
            <a:r>
              <a:rPr lang="en-US" sz="3200" b="1" dirty="0" err="1"/>
              <a:t>alkoi</a:t>
            </a:r>
            <a:r>
              <a:rPr lang="en-US" sz="3200" b="1" dirty="0"/>
              <a:t> </a:t>
            </a:r>
            <a:r>
              <a:rPr lang="en-US" sz="3200" b="1" dirty="0" err="1"/>
              <a:t>hyvinvointiyhteiskunnan</a:t>
            </a:r>
            <a:r>
              <a:rPr lang="en-US" sz="3200" b="1" dirty="0"/>
              <a:t> </a:t>
            </a:r>
            <a:r>
              <a:rPr lang="en-US" sz="3200" b="1" dirty="0" err="1"/>
              <a:t>rakentaminen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161055-FB65-E532-F6DB-A72AEBAA6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026" y="1813171"/>
            <a:ext cx="5112299" cy="49424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Lasten</a:t>
            </a:r>
            <a:r>
              <a:rPr lang="en-US" sz="2400" b="1" dirty="0"/>
              <a:t> ja </a:t>
            </a:r>
            <a:r>
              <a:rPr lang="en-US" sz="2400" b="1" dirty="0" err="1"/>
              <a:t>perheiden</a:t>
            </a:r>
            <a:r>
              <a:rPr lang="en-US" sz="2400" b="1" dirty="0"/>
              <a:t> </a:t>
            </a:r>
            <a:r>
              <a:rPr lang="en-US" sz="2400" b="1" dirty="0" err="1"/>
              <a:t>terveyttä</a:t>
            </a:r>
            <a:r>
              <a:rPr lang="en-US" sz="2400" b="1" dirty="0"/>
              <a:t> </a:t>
            </a:r>
            <a:r>
              <a:rPr lang="en-US" sz="2400" b="1" dirty="0" err="1"/>
              <a:t>edistivät</a:t>
            </a:r>
            <a:r>
              <a:rPr lang="en-US" sz="2400" b="1" dirty="0"/>
              <a:t> </a:t>
            </a:r>
          </a:p>
          <a:p>
            <a:r>
              <a:rPr lang="en-US" sz="2400" dirty="0" err="1"/>
              <a:t>maksuton</a:t>
            </a:r>
            <a:r>
              <a:rPr lang="en-US" sz="2400" dirty="0"/>
              <a:t> </a:t>
            </a:r>
            <a:r>
              <a:rPr lang="en-US" sz="2400" dirty="0" err="1"/>
              <a:t>kouluruokailu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edullinen</a:t>
            </a:r>
            <a:r>
              <a:rPr lang="en-US" sz="2400" dirty="0"/>
              <a:t> </a:t>
            </a:r>
            <a:r>
              <a:rPr lang="en-US" sz="2400" dirty="0" err="1"/>
              <a:t>kunnallinen</a:t>
            </a:r>
            <a:r>
              <a:rPr lang="en-US" sz="2400" dirty="0"/>
              <a:t> </a:t>
            </a:r>
            <a:r>
              <a:rPr lang="en-US" sz="2400" dirty="0" err="1"/>
              <a:t>lasten</a:t>
            </a:r>
            <a:r>
              <a:rPr lang="en-US" sz="2400" dirty="0"/>
              <a:t> </a:t>
            </a:r>
            <a:r>
              <a:rPr lang="en-US" sz="2400" dirty="0" err="1"/>
              <a:t>päivähoito</a:t>
            </a:r>
            <a:endParaRPr lang="en-US" sz="2400" dirty="0"/>
          </a:p>
          <a:p>
            <a:r>
              <a:rPr lang="en-US" sz="2400" dirty="0" err="1"/>
              <a:t>lapsilisäjärjestelmä</a:t>
            </a:r>
            <a:endParaRPr lang="en-US" sz="2400" dirty="0"/>
          </a:p>
          <a:p>
            <a:r>
              <a:rPr lang="en-US" sz="2400" dirty="0" err="1"/>
              <a:t>äitiysavustus</a:t>
            </a:r>
            <a:r>
              <a:rPr lang="en-US" sz="2400" dirty="0"/>
              <a:t> (</a:t>
            </a:r>
            <a:r>
              <a:rPr lang="en-US" sz="2400" dirty="0" err="1"/>
              <a:t>äitiyspakkaus</a:t>
            </a:r>
            <a:r>
              <a:rPr lang="en-US" sz="2400" dirty="0"/>
              <a:t>/-</a:t>
            </a:r>
            <a:r>
              <a:rPr lang="en-US" sz="2400" dirty="0" err="1"/>
              <a:t>raha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 err="1"/>
              <a:t>Sotien</a:t>
            </a:r>
            <a:r>
              <a:rPr lang="en-US" sz="2400" dirty="0"/>
              <a:t> </a:t>
            </a:r>
            <a:r>
              <a:rPr lang="en-US" sz="2400" dirty="0" err="1"/>
              <a:t>jälkeen</a:t>
            </a:r>
            <a:r>
              <a:rPr lang="en-US" sz="2400" dirty="0"/>
              <a:t> </a:t>
            </a:r>
            <a:r>
              <a:rPr lang="en-US" sz="2400" dirty="0" err="1"/>
              <a:t>alkoi</a:t>
            </a:r>
            <a:r>
              <a:rPr lang="en-US" sz="2400" dirty="0"/>
              <a:t>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koko</a:t>
            </a:r>
            <a:r>
              <a:rPr lang="en-US" sz="2400" dirty="0"/>
              <a:t> </a:t>
            </a:r>
            <a:r>
              <a:rPr lang="en-US" sz="2400" dirty="0" err="1"/>
              <a:t>maan</a:t>
            </a:r>
            <a:r>
              <a:rPr lang="en-US" sz="2400" dirty="0"/>
              <a:t> </a:t>
            </a:r>
            <a:r>
              <a:rPr lang="en-US" sz="2400" dirty="0" err="1"/>
              <a:t>kattava</a:t>
            </a:r>
            <a:r>
              <a:rPr lang="en-US" sz="2400" dirty="0"/>
              <a:t> </a:t>
            </a:r>
            <a:r>
              <a:rPr lang="en-US" sz="2400" dirty="0" err="1"/>
              <a:t>keskussairaalaverkoston</a:t>
            </a:r>
            <a:r>
              <a:rPr lang="en-US" sz="2400" dirty="0"/>
              <a:t> </a:t>
            </a:r>
            <a:r>
              <a:rPr lang="en-US" sz="2400" dirty="0" err="1"/>
              <a:t>rakentaminen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Tavoitteena</a:t>
            </a:r>
            <a:r>
              <a:rPr lang="en-US" sz="2400" dirty="0"/>
              <a:t> </a:t>
            </a:r>
            <a:r>
              <a:rPr lang="en-US" sz="2400" dirty="0" err="1"/>
              <a:t>oli</a:t>
            </a:r>
            <a:r>
              <a:rPr lang="en-US" sz="2400" dirty="0"/>
              <a:t> </a:t>
            </a:r>
            <a:r>
              <a:rPr lang="en-US" sz="2400" dirty="0" err="1"/>
              <a:t>saada</a:t>
            </a:r>
            <a:r>
              <a:rPr lang="en-US" sz="2400" dirty="0"/>
              <a:t> </a:t>
            </a:r>
            <a:r>
              <a:rPr lang="en-US" sz="2400" dirty="0" err="1"/>
              <a:t>tasa-arvoiset</a:t>
            </a:r>
            <a:r>
              <a:rPr lang="en-US" sz="2400" dirty="0"/>
              <a:t> </a:t>
            </a:r>
            <a:r>
              <a:rPr lang="en-US" sz="2400" dirty="0" err="1"/>
              <a:t>sairaalapalvelut</a:t>
            </a:r>
            <a:r>
              <a:rPr lang="en-US" sz="2400" dirty="0"/>
              <a:t> </a:t>
            </a:r>
            <a:r>
              <a:rPr lang="en-US" sz="2400" dirty="0" err="1"/>
              <a:t>kaikkien</a:t>
            </a:r>
            <a:r>
              <a:rPr lang="en-US" sz="2400" dirty="0"/>
              <a:t> </a:t>
            </a:r>
            <a:r>
              <a:rPr lang="en-US" sz="2400" dirty="0" err="1"/>
              <a:t>ulottuville</a:t>
            </a:r>
            <a:r>
              <a:rPr lang="en-US" sz="2400" dirty="0"/>
              <a:t>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5FAE728-8375-6493-C748-4124AAD67E90}"/>
              </a:ext>
            </a:extLst>
          </p:cNvPr>
          <p:cNvSpPr txBox="1"/>
          <p:nvPr/>
        </p:nvSpPr>
        <p:spPr>
          <a:xfrm rot="5400000">
            <a:off x="10152185" y="3542160"/>
            <a:ext cx="3765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</a:t>
            </a:r>
            <a:r>
              <a:rPr lang="fi-FI" sz="1400" dirty="0" err="1"/>
              <a:t>Unsplash.comAustrian</a:t>
            </a:r>
            <a:r>
              <a:rPr lang="fi-FI" sz="1400" dirty="0"/>
              <a:t> National Library</a:t>
            </a:r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E1CBD63-A096-F610-706D-722DC56F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10" y="158791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C58C6B-9605-925D-A178-E65A44A35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184" y="618485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3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243E95-83CF-5D10-3A70-1CEF1830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146051"/>
            <a:ext cx="4486275" cy="796924"/>
          </a:xfrm>
        </p:spPr>
        <p:txBody>
          <a:bodyPr>
            <a:normAutofit/>
          </a:bodyPr>
          <a:lstStyle/>
          <a:p>
            <a:r>
              <a:rPr lang="fi-FI" sz="3600" b="1" dirty="0"/>
              <a:t>Kansanterveyslaki 1972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20FE50-24FA-D426-25E5-85EAD9967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447800"/>
            <a:ext cx="4572000" cy="5128756"/>
          </a:xfrm>
        </p:spPr>
        <p:txBody>
          <a:bodyPr>
            <a:normAutofit/>
          </a:bodyPr>
          <a:lstStyle/>
          <a:p>
            <a:r>
              <a:rPr lang="fi-FI" sz="2000" dirty="0"/>
              <a:t>Kunnanlääkärijärjestelmä lakkautettiin.</a:t>
            </a:r>
          </a:p>
          <a:p>
            <a:r>
              <a:rPr lang="fi-FI" sz="2000" dirty="0"/>
              <a:t>Jokaisella kunnalla oli velvollisuus perustaa </a:t>
            </a:r>
            <a:r>
              <a:rPr lang="fi-FI" sz="2000" b="1" dirty="0"/>
              <a:t>terveyskeskus</a:t>
            </a:r>
            <a:r>
              <a:rPr lang="fi-FI" sz="2000" dirty="0"/>
              <a:t>.</a:t>
            </a:r>
          </a:p>
          <a:p>
            <a:r>
              <a:rPr lang="fi-FI" sz="2000" dirty="0"/>
              <a:t>Laki korosti terveyden edistämisen tärkeyttä.</a:t>
            </a:r>
          </a:p>
          <a:p>
            <a:r>
              <a:rPr lang="fi-FI" sz="2000" dirty="0"/>
              <a:t>Terveyspolitiikan painopiste siirtyi sairaanhoidosta ehkäisevään terveydenhuoltoon ja avohoidon kehittämiseen.</a:t>
            </a:r>
          </a:p>
          <a:p>
            <a:r>
              <a:rPr lang="fi-FI" sz="2000" dirty="0"/>
              <a:t>Aikaisempaa enemmän kiinnitettiin huomiota myös elinolosuhteiden, ympäristön ja elintapojen terveyttä edistäviin tai kuormittaviin vaikutuksiin.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3024E3-0244-32C1-C46D-2950944CD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5325" y="942975"/>
            <a:ext cx="7600950" cy="563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Sosiaali- ja terveydenhuoltojärjestelmä 1972–2022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8384155-09D9-4F16-EE05-AAF3714BE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81126"/>
            <a:ext cx="7277099" cy="5195432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65636E3-6213-7396-99A0-16009528A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61" y="164008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F771808-83A3-595A-EBBD-1DCD557EA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48" y="618485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6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FF4892-831D-5213-042E-0A78C60B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731"/>
            <a:ext cx="10858500" cy="511176"/>
          </a:xfrm>
        </p:spPr>
        <p:txBody>
          <a:bodyPr>
            <a:normAutofit fontScale="90000"/>
          </a:bodyPr>
          <a:lstStyle/>
          <a:p>
            <a:r>
              <a:rPr lang="fi-FI" sz="3200" b="1" dirty="0"/>
              <a:t>Terveydenhuollon palveluiden tuottajat 1972–2022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E2DFA8-30D3-55F3-ADE6-AB8651759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9" y="753907"/>
            <a:ext cx="3371851" cy="3846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b="1" dirty="0"/>
              <a:t>1.</a:t>
            </a:r>
            <a:r>
              <a:rPr lang="fi-FI" sz="2000" b="1" dirty="0"/>
              <a:t> sektori </a:t>
            </a:r>
          </a:p>
          <a:p>
            <a:pPr marL="0" indent="0">
              <a:buNone/>
            </a:pPr>
            <a:r>
              <a:rPr lang="fi-FI" sz="2000" b="1" dirty="0"/>
              <a:t>Julkinen terveydenhuolto</a:t>
            </a:r>
          </a:p>
          <a:p>
            <a:pPr>
              <a:buFontTx/>
              <a:buChar char="-"/>
            </a:pPr>
            <a:r>
              <a:rPr lang="fi-FI" sz="2000" dirty="0"/>
              <a:t>Rahoitus verovaroista</a:t>
            </a:r>
          </a:p>
          <a:p>
            <a:pPr>
              <a:buFontTx/>
              <a:buChar char="-"/>
            </a:pPr>
            <a:r>
              <a:rPr lang="fi-FI" sz="2000" dirty="0"/>
              <a:t>Esimerkiksi</a:t>
            </a:r>
          </a:p>
          <a:p>
            <a:pPr lvl="1">
              <a:buFontTx/>
              <a:buChar char="-"/>
            </a:pPr>
            <a:r>
              <a:rPr lang="fi-FI" sz="2000" dirty="0"/>
              <a:t>Terveyskeskus</a:t>
            </a:r>
          </a:p>
          <a:p>
            <a:pPr lvl="1">
              <a:buFontTx/>
              <a:buChar char="-"/>
            </a:pPr>
            <a:r>
              <a:rPr lang="fi-FI" sz="2000" dirty="0"/>
              <a:t>Laboratorio</a:t>
            </a:r>
          </a:p>
          <a:p>
            <a:pPr lvl="1">
              <a:buFontTx/>
              <a:buChar char="-"/>
            </a:pPr>
            <a:r>
              <a:rPr lang="fi-FI" sz="2000" dirty="0"/>
              <a:t>Ensiapu</a:t>
            </a:r>
          </a:p>
          <a:p>
            <a:pPr lvl="1">
              <a:buFontTx/>
              <a:buChar char="-"/>
            </a:pPr>
            <a:r>
              <a:rPr lang="fi-FI" sz="2000" dirty="0"/>
              <a:t>Neuvola</a:t>
            </a:r>
          </a:p>
          <a:p>
            <a:pPr lvl="1">
              <a:buFontTx/>
              <a:buChar char="-"/>
            </a:pPr>
            <a:r>
              <a:rPr lang="fi-FI" sz="2000" dirty="0"/>
              <a:t>Sairaalat</a:t>
            </a:r>
          </a:p>
          <a:p>
            <a:pPr lvl="1">
              <a:buFontTx/>
              <a:buChar char="-"/>
            </a:pPr>
            <a:r>
              <a:rPr lang="fi-FI" sz="2000" dirty="0"/>
              <a:t>Sairaankuljetus</a:t>
            </a:r>
          </a:p>
          <a:p>
            <a:pPr marL="457200" lvl="1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A76522F-F3A0-282C-4193-5E980060B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2860" y="3155909"/>
            <a:ext cx="4282145" cy="35559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b="1" dirty="0"/>
              <a:t>2.</a:t>
            </a:r>
            <a:r>
              <a:rPr lang="fi-FI" sz="2000" b="1" dirty="0"/>
              <a:t> sektori </a:t>
            </a:r>
          </a:p>
          <a:p>
            <a:pPr marL="0" indent="0">
              <a:buNone/>
            </a:pPr>
            <a:r>
              <a:rPr lang="fi-FI" sz="2000" b="1" dirty="0"/>
              <a:t>Yksityinen terveydenhuolto</a:t>
            </a:r>
          </a:p>
          <a:p>
            <a:pPr marL="0" indent="0">
              <a:buNone/>
            </a:pPr>
            <a:r>
              <a:rPr lang="fi-FI" sz="2400" dirty="0"/>
              <a:t>- </a:t>
            </a:r>
            <a:r>
              <a:rPr lang="fi-FI" sz="2000" dirty="0"/>
              <a:t>Kustannettu pääosin palvelumaksuilla</a:t>
            </a:r>
          </a:p>
          <a:p>
            <a:pPr marL="0" indent="0">
              <a:buNone/>
            </a:pPr>
            <a:r>
              <a:rPr lang="fi-FI" sz="2000" dirty="0"/>
              <a:t>Esimerkiksi</a:t>
            </a:r>
          </a:p>
          <a:p>
            <a:pPr>
              <a:buFontTx/>
              <a:buChar char="-"/>
            </a:pPr>
            <a:r>
              <a:rPr lang="fi-FI" sz="2000" dirty="0"/>
              <a:t>Lääkärikeskukset</a:t>
            </a:r>
          </a:p>
          <a:p>
            <a:pPr>
              <a:buFontTx/>
              <a:buChar char="-"/>
            </a:pPr>
            <a:r>
              <a:rPr lang="fi-FI" sz="2000" dirty="0"/>
              <a:t>Yksityissairaalat</a:t>
            </a:r>
          </a:p>
          <a:p>
            <a:pPr>
              <a:buFontTx/>
              <a:buChar char="-"/>
            </a:pPr>
            <a:r>
              <a:rPr lang="fi-FI" sz="2000" dirty="0"/>
              <a:t>Hoivakodit</a:t>
            </a:r>
          </a:p>
          <a:p>
            <a:pPr>
              <a:buFontTx/>
              <a:buChar char="-"/>
            </a:pPr>
            <a:r>
              <a:rPr lang="fi-FI" sz="2000" dirty="0"/>
              <a:t>Esteettinen kirurgia</a:t>
            </a:r>
          </a:p>
          <a:p>
            <a:pPr>
              <a:buFontTx/>
              <a:buChar char="-"/>
            </a:pPr>
            <a:r>
              <a:rPr lang="fi-FI" sz="2000" dirty="0"/>
              <a:t>Apteekki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E617AC1-6A55-37BC-9559-7EA2F699C1F0}"/>
              </a:ext>
            </a:extLst>
          </p:cNvPr>
          <p:cNvSpPr txBox="1"/>
          <p:nvPr/>
        </p:nvSpPr>
        <p:spPr>
          <a:xfrm>
            <a:off x="7815005" y="1439288"/>
            <a:ext cx="4282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3. </a:t>
            </a:r>
            <a:r>
              <a:rPr lang="fi-FI" sz="2000" b="1" dirty="0"/>
              <a:t>sektori </a:t>
            </a:r>
          </a:p>
          <a:p>
            <a:r>
              <a:rPr lang="fi-FI" sz="2000" b="1" dirty="0"/>
              <a:t>Järjestöt ja yhdistykset </a:t>
            </a:r>
          </a:p>
          <a:p>
            <a:endParaRPr lang="fi-FI" sz="800" b="1" dirty="0"/>
          </a:p>
          <a:p>
            <a:pPr marL="342900" indent="-342900">
              <a:buFontTx/>
              <a:buChar char="-"/>
            </a:pPr>
            <a:r>
              <a:rPr lang="fi-FI" sz="2000" dirty="0"/>
              <a:t>Osin yhteiskunnan tukemia</a:t>
            </a:r>
          </a:p>
          <a:p>
            <a:r>
              <a:rPr lang="fi-FI" sz="2000" dirty="0"/>
              <a:t>Esimerkiksi 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SPR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MLL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SETA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Mieli ry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Sydänliitto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Syöpäjärjestöt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Diabetesliitto</a:t>
            </a:r>
          </a:p>
          <a:p>
            <a:endParaRPr lang="fi-FI" sz="2400" dirty="0"/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B0E08A-57C2-A923-2050-4CCA355BB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61" y="242731"/>
            <a:ext cx="1892024" cy="428937"/>
          </a:xfrm>
          <a:prstGeom prst="rect">
            <a:avLst/>
          </a:prstGeom>
        </p:spPr>
      </p:pic>
      <p:pic>
        <p:nvPicPr>
          <p:cNvPr id="9" name="Kuva 8" descr="Kuva, joka sisältää kohteen henkilö, mies, väkijoukko&#10;&#10;Kuvaus luotu automaattisesti">
            <a:extLst>
              <a:ext uri="{FF2B5EF4-FFF2-40B4-BE49-F238E27FC236}">
                <a16:creationId xmlns:a16="http://schemas.microsoft.com/office/drawing/2014/main" id="{89E097FB-E6B4-F673-EC6B-F8066B50D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74" y="2723220"/>
            <a:ext cx="2129289" cy="31246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D395004-EC17-C790-CE66-B833383BA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48" y="6184859"/>
            <a:ext cx="2000250" cy="514350"/>
          </a:xfrm>
          <a:prstGeom prst="rect">
            <a:avLst/>
          </a:prstGeom>
        </p:spPr>
      </p:pic>
      <p:pic>
        <p:nvPicPr>
          <p:cNvPr id="11" name="Kuva 10" descr="Kuva, joka sisältää kohteen henkilö, sisä, seinä&#10;&#10;Kuvaus luotu automaattisesti">
            <a:extLst>
              <a:ext uri="{FF2B5EF4-FFF2-40B4-BE49-F238E27FC236}">
                <a16:creationId xmlns:a16="http://schemas.microsoft.com/office/drawing/2014/main" id="{D3D34853-09F6-E11B-E8B1-2AD34AD55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2" y="1079670"/>
            <a:ext cx="3596640" cy="2159182"/>
          </a:xfrm>
          <a:prstGeom prst="rect">
            <a:avLst/>
          </a:prstGeom>
        </p:spPr>
      </p:pic>
      <p:pic>
        <p:nvPicPr>
          <p:cNvPr id="13" name="Kuva 12" descr="Kuva, joka sisältää kohteen henkilö, sisä, sairaalahuone, käsi&#10;&#10;Kuvaus luotu automaattisesti">
            <a:extLst>
              <a:ext uri="{FF2B5EF4-FFF2-40B4-BE49-F238E27FC236}">
                <a16:creationId xmlns:a16="http://schemas.microsoft.com/office/drawing/2014/main" id="{0B0FB08C-3190-079F-8A95-BCB1C7F3D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" y="4285184"/>
            <a:ext cx="3276148" cy="2099008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2B23870D-2BC2-8CF5-6AC4-E8D8F26B192B}"/>
              </a:ext>
            </a:extLst>
          </p:cNvPr>
          <p:cNvSpPr txBox="1"/>
          <p:nvPr/>
        </p:nvSpPr>
        <p:spPr>
          <a:xfrm rot="16200000">
            <a:off x="10099435" y="3764265"/>
            <a:ext cx="3939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Nathan Anderson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0599F7D-9DCA-0D61-704D-438EF861FE9F}"/>
              </a:ext>
            </a:extLst>
          </p:cNvPr>
          <p:cNvSpPr txBox="1"/>
          <p:nvPr/>
        </p:nvSpPr>
        <p:spPr>
          <a:xfrm>
            <a:off x="3793236" y="771893"/>
            <a:ext cx="362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National </a:t>
            </a:r>
            <a:r>
              <a:rPr lang="fi-FI" sz="1400" dirty="0" err="1"/>
              <a:t>Cancer</a:t>
            </a:r>
            <a:r>
              <a:rPr lang="fi-FI" sz="1400" dirty="0"/>
              <a:t> Institute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84C2ECE-296C-EFED-BA6A-D83121402AA7}"/>
              </a:ext>
            </a:extLst>
          </p:cNvPr>
          <p:cNvSpPr txBox="1"/>
          <p:nvPr/>
        </p:nvSpPr>
        <p:spPr>
          <a:xfrm>
            <a:off x="122942" y="6401448"/>
            <a:ext cx="3276148" cy="31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Stephen </a:t>
            </a:r>
            <a:r>
              <a:rPr lang="fi-FI" sz="1400" dirty="0" err="1"/>
              <a:t>Andrews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9813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38B0D5DF-0256-4311-A1A3-DC21BB583B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A4B4E1-1F46-4D24-A4DB-97190CE8A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176BBA-A31E-4E88-BEAE-490FA5F1B57F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383</Words>
  <Application>Microsoft Macintosh PowerPoint</Application>
  <PresentationFormat>Laajakuva</PresentationFormat>
  <Paragraphs>93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Terveys- ja sosiaalipalvelujen historiaa Suomessa</vt:lpstr>
      <vt:lpstr>1800-luvun Suomessa oli heikot elinolot</vt:lpstr>
      <vt:lpstr>Terveydenhuollon kehitys 1700–1950</vt:lpstr>
      <vt:lpstr>Sata vuotta sitten tuberkuloosi oli vakava kansanterveysongelma</vt:lpstr>
      <vt:lpstr>1950-luvulla alkoi hyvinvointiyhteiskunnan rakentaminen</vt:lpstr>
      <vt:lpstr>Kansanterveyslaki 1972</vt:lpstr>
      <vt:lpstr>Terveydenhuollon palveluiden tuottajat 1972–2022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Terveys- ja sosiaalipalveluiden historiaa Suomessa</dc:title>
  <dc:creator>Paula</dc:creator>
  <cp:lastModifiedBy>Eija Tuunainen</cp:lastModifiedBy>
  <cp:revision>26</cp:revision>
  <dcterms:created xsi:type="dcterms:W3CDTF">2022-06-21T06:57:15Z</dcterms:created>
  <dcterms:modified xsi:type="dcterms:W3CDTF">2022-08-23T10:08:37Z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