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2" r:id="rId9"/>
    <p:sldId id="257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F55C3-1403-605A-114B-0DDF6BBD0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B70FB53-E7B5-78D9-C4B7-CF8FCE7EE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DFC7CF-16CD-B735-AC8C-728A8FE7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46DE99-DC25-1BD1-1FBF-B59B0AB5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07C2B2-49CD-73E9-C613-8E189BBD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92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AE5E1-92D8-EBE8-F816-6F4B4FE6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6F5A7E-5BA7-3C34-DE7D-260D48E26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D02F5-8105-3942-70A7-F8FB78FB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4DB5C8-9D75-B583-8D09-0C143EC7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6CB055-EE73-9A01-A124-6447C569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02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4EF6817-C863-0997-A846-B42477C36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5AA09A-3DEF-1A39-036F-7C23F847D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B1DE86-8991-0CAA-D510-8EA18C47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93726F-BF02-5F19-A88A-D3CE9704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31F844-99CE-30D7-22AB-C1B85695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0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E8ED3B-CA63-1C61-2A8B-EAEAB623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E70F9-B0F1-8D86-98A1-DEF6F3AC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8C6D5F-49EC-B685-BFE5-4D592446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FEF965-0CC6-95D5-BD3A-1AC966E6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72199E-292D-8C49-72A3-28B494D8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78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A407EB-1EAF-55B6-3158-49E63A9F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13666F-F841-D581-61EE-CC84BF1A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C8A501-DF40-406B-9D07-F12D06A6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FA96C9-9F08-FD6D-E86C-6047C80D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87676A-3656-1BE1-C6A0-21338F7F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77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CD9C9-4E53-6ABB-B772-9170F61E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0C1BF-B4E0-93E3-8945-1ED37B392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AA02A4-1BA1-1BF4-9386-61D96C363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8FBED8-0F82-D262-BCCA-FD4E4CE6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BDF96B-9EAB-A5AE-5594-EBEF0C4E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657F22-468C-FE62-CC1E-1EEB14BA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D0839-BFF8-1C5A-CE51-93BDD442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230085-0DD1-1941-9E70-7593B68BB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376AB0-D4F0-0DEC-158B-3FAFD6CCE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0135D79-2846-6392-9A5D-B20376706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BDA6419-517C-D918-CD5A-F86914E82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1902A7-FDB2-28F5-C0F7-137D1577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2FEEC8-1BE8-7C24-AC15-99DADBAC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C348737-ABA0-6D62-4320-018F5A29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63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6F889-04FA-F8AD-04CE-EEE6A6D9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35CB3A-0787-6478-D522-94347B94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5BD78D-BB5F-23C1-ED24-4FC2183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E7D29C-4B19-A9A2-FCCB-3D8EB4D1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90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C326F4A-315E-C84D-757D-9A274D28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01AAE61-1582-AD4F-B132-7CAF4631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702D8CF-3477-CA68-C743-4078A672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64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393FC-0990-90A9-2760-C803631A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31EC36-13D6-B74C-CC2F-FA5E370F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454E70-F2E4-8B9E-01AE-5AFA217CB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02942B-53B4-CD03-F8C6-89EE0AFD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F8C222-D06F-A53D-E86C-567869528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CBD41A-E909-EC0A-2870-4266AC79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2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C07B1-BF69-D562-212B-3ABF6E0C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FE85928-B2CD-C505-BE2B-6275187F0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3DFD62-79BB-9F0C-E58C-F970323F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891976-B12B-B387-C4D1-12B0917F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51093B-C4B9-E6F2-530D-19289715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9A5761-9F2D-1E52-FE50-FDE25F53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94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5797929-FA34-DA1B-F46E-38F51722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3DC241-AEE5-C4B6-7D90-CF5455236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96889A-BE18-9B8E-399A-84B26EF58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6290-46D9-4D2E-900F-963085E2E026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089E97-7EB2-4561-0D9C-E76D923DB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A14ED1-FF1B-E552-A744-FD553308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C8E8-A35B-435C-BC81-5CA0EEF4BE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55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maa, ulko, vanha, likainen&#10;&#10;Kuvaus luotu automaattisesti">
            <a:extLst>
              <a:ext uri="{FF2B5EF4-FFF2-40B4-BE49-F238E27FC236}">
                <a16:creationId xmlns:a16="http://schemas.microsoft.com/office/drawing/2014/main" id="{6B42356F-737A-0596-C72F-F19CCD8A8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E42B18-8EE3-3CD6-89B7-D6EAF1C77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7306" y="1924299"/>
            <a:ext cx="5635949" cy="2323603"/>
          </a:xfrm>
          <a:noFill/>
        </p:spPr>
        <p:txBody>
          <a:bodyPr>
            <a:normAutofit/>
          </a:bodyPr>
          <a:lstStyle/>
          <a:p>
            <a:r>
              <a:rPr lang="fi-FI" sz="4400" b="1" dirty="0"/>
              <a:t>Terveyden ja sairauksien selitysmalleja eri aikakausina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5E968F-18E6-5E8F-BDA4-4FA65623A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423" y="6264952"/>
            <a:ext cx="3445766" cy="328846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600" dirty="0"/>
              <a:t>Kuva: Unsplash.com Joyce </a:t>
            </a:r>
            <a:r>
              <a:rPr lang="fi-FI" sz="1600" dirty="0" err="1"/>
              <a:t>McCown</a:t>
            </a:r>
            <a:endParaRPr lang="fi-FI" sz="1600" dirty="0"/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BE06DF-8525-C147-7D36-91F028CD0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B9DD99-4379-C395-AC14-A9C06473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897" y="6148663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8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isä, sotkuinen&#10;&#10;Kuvaus luotu automaattisesti">
            <a:extLst>
              <a:ext uri="{FF2B5EF4-FFF2-40B4-BE49-F238E27FC236}">
                <a16:creationId xmlns:a16="http://schemas.microsoft.com/office/drawing/2014/main" id="{D80F5FE8-D83F-EA83-71AE-5C8011049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83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D16697-E331-5FD4-EF6C-EEF5CA47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" y="142875"/>
            <a:ext cx="4452620" cy="177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/>
              <a:t>Valistuksen</a:t>
            </a:r>
            <a:r>
              <a:rPr lang="en-US" sz="3100" b="1" dirty="0"/>
              <a:t> </a:t>
            </a:r>
            <a:r>
              <a:rPr lang="en-US" sz="3100" b="1" dirty="0" err="1"/>
              <a:t>aika</a:t>
            </a:r>
            <a:r>
              <a:rPr lang="en-US" sz="3100" b="1" dirty="0"/>
              <a:t> </a:t>
            </a:r>
            <a:r>
              <a:rPr lang="en-US" sz="3100" dirty="0"/>
              <a:t>– </a:t>
            </a:r>
            <a:r>
              <a:rPr lang="en-US" sz="3200" b="1" dirty="0" err="1"/>
              <a:t>lääketiede</a:t>
            </a:r>
            <a:r>
              <a:rPr lang="en-US" sz="3200" b="1" dirty="0"/>
              <a:t> ja </a:t>
            </a:r>
            <a:r>
              <a:rPr lang="en-US" sz="3200" b="1" dirty="0" err="1"/>
              <a:t>luonnontieteet</a:t>
            </a:r>
            <a:r>
              <a:rPr lang="en-US" sz="3200" b="1" dirty="0"/>
              <a:t> </a:t>
            </a:r>
            <a:r>
              <a:rPr lang="en-US" sz="3200" b="1" dirty="0" err="1"/>
              <a:t>kehittyvät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07D895-78F3-337D-548D-E56EE0D4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57400"/>
            <a:ext cx="3990975" cy="46577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Usko</a:t>
            </a:r>
            <a:r>
              <a:rPr lang="en-US" sz="2000" dirty="0"/>
              <a:t> </a:t>
            </a:r>
            <a:r>
              <a:rPr lang="en-US" sz="2000" dirty="0" err="1"/>
              <a:t>humoraalioppiin</a:t>
            </a:r>
            <a:r>
              <a:rPr lang="en-US" sz="2000" dirty="0"/>
              <a:t> </a:t>
            </a:r>
            <a:r>
              <a:rPr lang="en-US" sz="2000" dirty="0" err="1"/>
              <a:t>alkoi</a:t>
            </a:r>
            <a:r>
              <a:rPr lang="en-US" sz="2000" dirty="0"/>
              <a:t> </a:t>
            </a:r>
            <a:r>
              <a:rPr lang="en-US" sz="2000" dirty="0" err="1"/>
              <a:t>horjua,</a:t>
            </a:r>
            <a:r>
              <a:rPr lang="en-US" sz="2000" dirty="0"/>
              <a:t> ja </a:t>
            </a:r>
            <a:r>
              <a:rPr lang="en-US" sz="2000" dirty="0" err="1"/>
              <a:t>uskonnollisiin</a:t>
            </a:r>
            <a:r>
              <a:rPr lang="en-US" sz="2000" dirty="0"/>
              <a:t> </a:t>
            </a:r>
            <a:r>
              <a:rPr lang="en-US" sz="2000" dirty="0" err="1"/>
              <a:t>näkemyksiin</a:t>
            </a:r>
            <a:r>
              <a:rPr lang="en-US" sz="2000" dirty="0"/>
              <a:t> </a:t>
            </a:r>
            <a:r>
              <a:rPr lang="en-US" sz="2000" dirty="0" err="1"/>
              <a:t>terveydestä</a:t>
            </a:r>
            <a:r>
              <a:rPr lang="en-US" sz="2000" dirty="0"/>
              <a:t> </a:t>
            </a:r>
            <a:r>
              <a:rPr lang="en-US" sz="2000" dirty="0" err="1"/>
              <a:t>suhtauduttiin</a:t>
            </a:r>
            <a:r>
              <a:rPr lang="en-US" sz="2000" dirty="0"/>
              <a:t> </a:t>
            </a:r>
            <a:r>
              <a:rPr lang="en-US" sz="2000" dirty="0" err="1"/>
              <a:t>kriittisesti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err="1"/>
              <a:t>Ruumiinavaukset</a:t>
            </a:r>
            <a:r>
              <a:rPr lang="en-US" sz="2000" dirty="0"/>
              <a:t> </a:t>
            </a:r>
            <a:r>
              <a:rPr lang="en-US" sz="2000" dirty="0" err="1"/>
              <a:t>lisäsivät</a:t>
            </a:r>
            <a:r>
              <a:rPr lang="en-US" sz="2000" dirty="0"/>
              <a:t> </a:t>
            </a:r>
            <a:r>
              <a:rPr lang="en-US" sz="2000" dirty="0" err="1"/>
              <a:t>anatomian</a:t>
            </a:r>
            <a:r>
              <a:rPr lang="en-US" sz="2000" dirty="0"/>
              <a:t> ja </a:t>
            </a:r>
            <a:r>
              <a:rPr lang="en-US" sz="2000" dirty="0" err="1"/>
              <a:t>fysiologian</a:t>
            </a:r>
            <a:r>
              <a:rPr lang="en-US" sz="2000" dirty="0"/>
              <a:t> </a:t>
            </a:r>
            <a:r>
              <a:rPr lang="en-US" sz="2000" dirty="0" err="1"/>
              <a:t>tuntemusta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000" dirty="0" err="1"/>
              <a:t>Mikroskoopin</a:t>
            </a:r>
            <a:r>
              <a:rPr lang="en-US" sz="2000" dirty="0"/>
              <a:t> </a:t>
            </a:r>
            <a:r>
              <a:rPr lang="en-US" sz="2000" dirty="0" err="1"/>
              <a:t>keksiminen</a:t>
            </a:r>
            <a:r>
              <a:rPr lang="en-US" sz="2000" dirty="0"/>
              <a:t> ja </a:t>
            </a:r>
            <a:r>
              <a:rPr lang="en-US" sz="2000" dirty="0" err="1"/>
              <a:t>käyttöönotto</a:t>
            </a:r>
            <a:r>
              <a:rPr lang="en-US" sz="2000" dirty="0"/>
              <a:t> </a:t>
            </a:r>
            <a:r>
              <a:rPr lang="en-US" sz="2000" dirty="0" err="1"/>
              <a:t>herättivät</a:t>
            </a:r>
            <a:r>
              <a:rPr lang="en-US" sz="2000" dirty="0"/>
              <a:t> </a:t>
            </a:r>
            <a:r>
              <a:rPr lang="en-US" sz="2000" dirty="0" err="1"/>
              <a:t>vähitellen</a:t>
            </a:r>
            <a:r>
              <a:rPr lang="en-US" sz="2000" dirty="0"/>
              <a:t> </a:t>
            </a:r>
            <a:r>
              <a:rPr lang="en-US" sz="2000" dirty="0" err="1"/>
              <a:t>ajatuksen</a:t>
            </a:r>
            <a:r>
              <a:rPr lang="en-US" sz="2000" dirty="0"/>
              <a:t> </a:t>
            </a:r>
            <a:r>
              <a:rPr lang="en-US" sz="2000" dirty="0" err="1"/>
              <a:t>mikrobien</a:t>
            </a:r>
            <a:r>
              <a:rPr lang="en-US" sz="2000" dirty="0"/>
              <a:t> ja </a:t>
            </a:r>
            <a:r>
              <a:rPr lang="en-US" sz="2000" dirty="0" err="1"/>
              <a:t>tautien</a:t>
            </a:r>
            <a:r>
              <a:rPr lang="en-US" sz="2000" dirty="0"/>
              <a:t> </a:t>
            </a:r>
            <a:r>
              <a:rPr lang="en-US" sz="2000" dirty="0" err="1"/>
              <a:t>välisestä</a:t>
            </a:r>
            <a:r>
              <a:rPr lang="en-US" sz="2000" dirty="0"/>
              <a:t> </a:t>
            </a:r>
            <a:r>
              <a:rPr lang="en-US" sz="2000" dirty="0" err="1"/>
              <a:t>yhteydestä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000" dirty="0" err="1"/>
              <a:t>Isorokkorokotus</a:t>
            </a:r>
            <a:r>
              <a:rPr lang="en-US" sz="2000" dirty="0"/>
              <a:t> </a:t>
            </a:r>
            <a:r>
              <a:rPr lang="en-US" sz="2000" dirty="0" err="1"/>
              <a:t>otettiin</a:t>
            </a:r>
            <a:r>
              <a:rPr lang="en-US" sz="2000" dirty="0"/>
              <a:t> </a:t>
            </a:r>
            <a:r>
              <a:rPr lang="en-US" sz="2000" dirty="0" err="1"/>
              <a:t>käyttöön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33EEE69-0244-B2A6-CB8F-0E35A2A57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85" y="251465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1903131-AA98-B66D-9674-0369E92D2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85" y="6092185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A478AD4-C5E2-6F9B-1E4E-AAFB6D4810D3}"/>
              </a:ext>
            </a:extLst>
          </p:cNvPr>
          <p:cNvSpPr txBox="1"/>
          <p:nvPr/>
        </p:nvSpPr>
        <p:spPr>
          <a:xfrm rot="5400000">
            <a:off x="8480552" y="3275107"/>
            <a:ext cx="685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Wendy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Scofield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6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mies, sisä&#10;&#10;Kuvaus luotu automaattisesti">
            <a:extLst>
              <a:ext uri="{FF2B5EF4-FFF2-40B4-BE49-F238E27FC236}">
                <a16:creationId xmlns:a16="http://schemas.microsoft.com/office/drawing/2014/main" id="{C7630868-8648-15A1-0BBB-717AFDBBFF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r="2" b="2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BFDBE7-44BE-A5A5-25D7-26F703F8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16" y="162560"/>
            <a:ext cx="4579108" cy="1290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Spesifi</a:t>
            </a:r>
            <a:r>
              <a:rPr lang="en-US" sz="3600" b="1" dirty="0"/>
              <a:t> </a:t>
            </a:r>
            <a:r>
              <a:rPr lang="en-US" sz="3600" b="1" dirty="0" err="1"/>
              <a:t>etiologia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– </a:t>
            </a:r>
            <a:r>
              <a:rPr lang="en-US" sz="3600" b="1" dirty="0" err="1"/>
              <a:t>yksi</a:t>
            </a:r>
            <a:r>
              <a:rPr lang="en-US" sz="3600" b="1" dirty="0"/>
              <a:t> </a:t>
            </a:r>
            <a:r>
              <a:rPr lang="en-US" sz="3600" b="1" dirty="0" err="1"/>
              <a:t>syy</a:t>
            </a:r>
            <a:r>
              <a:rPr lang="en-US" sz="3600" b="1" dirty="0"/>
              <a:t>, </a:t>
            </a:r>
            <a:r>
              <a:rPr lang="en-US" sz="3600" b="1" dirty="0" err="1"/>
              <a:t>yksi</a:t>
            </a:r>
            <a:r>
              <a:rPr lang="en-US" sz="3600" b="1" dirty="0"/>
              <a:t> </a:t>
            </a:r>
            <a:r>
              <a:rPr lang="en-US" sz="3600" b="1" dirty="0" err="1"/>
              <a:t>sairaus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431F70-AC8A-CE8B-39DF-ADEE52E24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15440"/>
            <a:ext cx="4570192" cy="52425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Näkemystä</a:t>
            </a:r>
            <a:r>
              <a:rPr lang="en-US" sz="2000" b="1" dirty="0"/>
              <a:t> </a:t>
            </a:r>
            <a:r>
              <a:rPr lang="en-US" sz="2000" b="1" dirty="0" err="1"/>
              <a:t>tukivat</a:t>
            </a:r>
            <a:endParaRPr lang="en-US" sz="2000" b="1" dirty="0"/>
          </a:p>
          <a:p>
            <a:pPr>
              <a:buFontTx/>
              <a:buChar char="-"/>
            </a:pPr>
            <a:r>
              <a:rPr lang="en-US" sz="2000" dirty="0" err="1"/>
              <a:t>tartunttautien</a:t>
            </a:r>
            <a:r>
              <a:rPr lang="en-US" sz="2000" dirty="0"/>
              <a:t> </a:t>
            </a:r>
            <a:r>
              <a:rPr lang="en-US" sz="2000" dirty="0" err="1"/>
              <a:t>yleisyys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ruumiinavauksissa</a:t>
            </a:r>
            <a:r>
              <a:rPr lang="en-US" sz="2000" dirty="0"/>
              <a:t> </a:t>
            </a:r>
            <a:r>
              <a:rPr lang="en-US" sz="2000" dirty="0" err="1"/>
              <a:t>saadut</a:t>
            </a:r>
            <a:r>
              <a:rPr lang="en-US" sz="2000" dirty="0"/>
              <a:t> </a:t>
            </a:r>
            <a:r>
              <a:rPr lang="en-US" sz="2000" dirty="0" err="1"/>
              <a:t>havainnot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solubiologian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mikrobien</a:t>
            </a:r>
            <a:r>
              <a:rPr lang="en-US" sz="2000" dirty="0"/>
              <a:t> </a:t>
            </a:r>
            <a:r>
              <a:rPr lang="en-US" sz="2000" dirty="0" err="1"/>
              <a:t>saastuttaman</a:t>
            </a:r>
            <a:r>
              <a:rPr lang="en-US" sz="2000" dirty="0"/>
              <a:t> </a:t>
            </a:r>
            <a:r>
              <a:rPr lang="en-US" sz="2000" dirty="0" err="1"/>
              <a:t>juomaveden osoittautuminen laajojen</a:t>
            </a:r>
            <a:r>
              <a:rPr lang="en-US" sz="2000" dirty="0"/>
              <a:t> </a:t>
            </a:r>
            <a:r>
              <a:rPr lang="en-US" sz="2000" dirty="0" err="1"/>
              <a:t>koleraepidemioiden</a:t>
            </a:r>
            <a:r>
              <a:rPr lang="en-US" sz="2000" dirty="0"/>
              <a:t> </a:t>
            </a:r>
            <a:r>
              <a:rPr lang="en-US" sz="2000" dirty="0" err="1"/>
              <a:t>aiheuttajaksi.</a:t>
            </a:r>
            <a:endParaRPr lang="en-US" sz="800" dirty="0"/>
          </a:p>
          <a:p>
            <a:pPr marL="0" indent="0">
              <a:buNone/>
            </a:pPr>
            <a:r>
              <a:rPr lang="en-US" sz="2000" b="1" dirty="0" err="1"/>
              <a:t>Ymmärrettiin hygienian</a:t>
            </a:r>
            <a:r>
              <a:rPr lang="en-US" sz="2000" b="1" dirty="0"/>
              <a:t> </a:t>
            </a:r>
            <a:r>
              <a:rPr lang="en-US" sz="2000" b="1" dirty="0" err="1"/>
              <a:t>tärkeys</a:t>
            </a:r>
            <a:r>
              <a:rPr lang="en-US" sz="2000" b="1" dirty="0"/>
              <a:t> </a:t>
            </a:r>
            <a:r>
              <a:rPr lang="en-US" sz="2000" b="1" dirty="0" err="1"/>
              <a:t>tautien</a:t>
            </a:r>
            <a:r>
              <a:rPr lang="en-US" sz="2000" b="1" dirty="0"/>
              <a:t> </a:t>
            </a:r>
            <a:r>
              <a:rPr lang="en-US" sz="2000" b="1" dirty="0" err="1"/>
              <a:t>ehkäisyssä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parannettiin sanitaatiota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en-US" sz="2000" dirty="0" err="1"/>
              <a:t>kehitettiin kaupunkien</a:t>
            </a:r>
            <a:r>
              <a:rPr lang="en-US" sz="2000" dirty="0"/>
              <a:t> </a:t>
            </a:r>
            <a:r>
              <a:rPr lang="en-US" sz="2000" dirty="0" err="1"/>
              <a:t>vesi</a:t>
            </a:r>
            <a:r>
              <a:rPr lang="en-US" sz="2000" dirty="0"/>
              <a:t>- ja </a:t>
            </a:r>
            <a:r>
              <a:rPr lang="en-US" sz="2000" dirty="0" err="1"/>
              <a:t>jätehuoltoa</a:t>
            </a:r>
          </a:p>
          <a:p>
            <a:pPr>
              <a:buFontTx/>
              <a:buChar char="-"/>
            </a:pPr>
            <a:r>
              <a:rPr lang="en-US" sz="2000" dirty="0" err="1"/>
              <a:t>säädettiin hygieniaa</a:t>
            </a:r>
            <a:r>
              <a:rPr lang="en-US" sz="2000" dirty="0"/>
              <a:t> ja </a:t>
            </a:r>
            <a:r>
              <a:rPr lang="en-US" sz="2000" dirty="0" err="1"/>
              <a:t>ympäristöä</a:t>
            </a:r>
            <a:r>
              <a:rPr lang="en-US" sz="2000" dirty="0"/>
              <a:t> </a:t>
            </a:r>
            <a:r>
              <a:rPr lang="en-US" sz="2000" dirty="0" err="1"/>
              <a:t>koskevia</a:t>
            </a:r>
            <a:r>
              <a:rPr lang="en-US" sz="2000" dirty="0"/>
              <a:t> </a:t>
            </a:r>
            <a:r>
              <a:rPr lang="en-US" sz="2000" dirty="0" err="1"/>
              <a:t>lakeja</a:t>
            </a:r>
            <a:endParaRPr lang="en-US" sz="20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2D56A80-3BF3-C22C-C75B-816907B2D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85" y="251465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666A3BF-03A4-89DF-913A-25668BE19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85" y="6092185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00EBBF0-B197-0177-E2D0-41962D0CDA53}"/>
              </a:ext>
            </a:extLst>
          </p:cNvPr>
          <p:cNvSpPr txBox="1"/>
          <p:nvPr/>
        </p:nvSpPr>
        <p:spPr>
          <a:xfrm rot="5400000">
            <a:off x="9802913" y="2081301"/>
            <a:ext cx="447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72086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09C01F-42E5-7441-6BCE-68FF93A8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68" y="539836"/>
            <a:ext cx="4457701" cy="14683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/>
              <a:t>Nykyaika</a:t>
            </a:r>
            <a:br>
              <a:rPr lang="en-US" sz="3200" dirty="0"/>
            </a:br>
            <a:r>
              <a:rPr lang="en-US" sz="3200" dirty="0"/>
              <a:t> – </a:t>
            </a:r>
            <a:r>
              <a:rPr lang="en-US" sz="3200" b="1" dirty="0"/>
              <a:t>m</a:t>
            </a:r>
            <a:r>
              <a:rPr lang="en-US" sz="3200" b="1" dirty="0" err="1"/>
              <a:t>onietiologinen</a:t>
            </a:r>
            <a:r>
              <a:rPr lang="en-US" sz="3200" b="1" dirty="0"/>
              <a:t> </a:t>
            </a:r>
            <a:r>
              <a:rPr lang="en-US" sz="3200" b="1" dirty="0" err="1"/>
              <a:t>teoria</a:t>
            </a:r>
            <a:r>
              <a:rPr lang="en-US" sz="3200" b="1" dirty="0"/>
              <a:t> ja One Health -</a:t>
            </a:r>
            <a:r>
              <a:rPr lang="en-US" sz="3200" b="1" dirty="0" err="1"/>
              <a:t>ajattelu</a:t>
            </a:r>
            <a:endParaRPr lang="en-US" sz="32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74EB71-6541-E45E-734A-095D29CE2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2872899"/>
            <a:ext cx="4674119" cy="3855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Kun</a:t>
            </a:r>
            <a:r>
              <a:rPr lang="en-US" sz="2000" dirty="0"/>
              <a:t> </a:t>
            </a:r>
            <a:r>
              <a:rPr lang="en-US" sz="2000" dirty="0" err="1"/>
              <a:t>elintapasairaudet</a:t>
            </a:r>
            <a:r>
              <a:rPr lang="en-US" sz="2000" dirty="0"/>
              <a:t> </a:t>
            </a:r>
            <a:r>
              <a:rPr lang="en-US" sz="2000" dirty="0" err="1"/>
              <a:t>yleistyivät,</a:t>
            </a:r>
            <a:r>
              <a:rPr lang="en-US" sz="2000" dirty="0"/>
              <a:t> </a:t>
            </a:r>
            <a:r>
              <a:rPr lang="en-US" sz="2000" dirty="0" err="1"/>
              <a:t>oivallettiin</a:t>
            </a:r>
            <a:r>
              <a:rPr lang="en-US" sz="2000" dirty="0"/>
              <a:t>, </a:t>
            </a:r>
            <a:r>
              <a:rPr lang="en-US" sz="2000" dirty="0" err="1"/>
              <a:t>että</a:t>
            </a:r>
            <a:r>
              <a:rPr lang="en-US" sz="2000" dirty="0"/>
              <a:t> </a:t>
            </a:r>
            <a:r>
              <a:rPr lang="en-US" sz="2000" dirty="0" err="1"/>
              <a:t>yhdellä</a:t>
            </a:r>
            <a:r>
              <a:rPr lang="en-US" sz="2000" dirty="0"/>
              <a:t> </a:t>
            </a:r>
            <a:r>
              <a:rPr lang="en-US" sz="2000" dirty="0" err="1"/>
              <a:t>sairaudella</a:t>
            </a:r>
            <a:r>
              <a:rPr lang="en-US" sz="2000" dirty="0"/>
              <a:t> </a:t>
            </a:r>
            <a:r>
              <a:rPr lang="en-US" sz="2000" dirty="0" err="1"/>
              <a:t>saattaakin</a:t>
            </a:r>
            <a:r>
              <a:rPr lang="en-US" sz="2000" dirty="0"/>
              <a:t> olla </a:t>
            </a:r>
            <a:r>
              <a:rPr lang="en-US" sz="2000" dirty="0" err="1"/>
              <a:t>useita</a:t>
            </a:r>
            <a:r>
              <a:rPr lang="en-US" sz="2000" dirty="0"/>
              <a:t> </a:t>
            </a:r>
            <a:r>
              <a:rPr lang="en-US" sz="2000" dirty="0" err="1"/>
              <a:t>syitä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Monien</a:t>
            </a:r>
            <a:r>
              <a:rPr lang="en-US" sz="2000" dirty="0"/>
              <a:t> </a:t>
            </a:r>
            <a:r>
              <a:rPr lang="en-US" sz="2000" dirty="0" err="1"/>
              <a:t>sairauksien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sydän</a:t>
            </a:r>
            <a:r>
              <a:rPr lang="en-US" sz="2000" dirty="0"/>
              <a:t>- ja </a:t>
            </a:r>
            <a:r>
              <a:rPr lang="en-US" sz="2000" dirty="0" err="1"/>
              <a:t>verisuonitautien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 </a:t>
            </a:r>
            <a:r>
              <a:rPr lang="en-US" sz="2000" dirty="0" err="1"/>
              <a:t>diabeteksen,</a:t>
            </a:r>
            <a:r>
              <a:rPr lang="en-US" sz="2000" dirty="0"/>
              <a:t> </a:t>
            </a:r>
            <a:r>
              <a:rPr lang="en-US" sz="2000" dirty="0" err="1"/>
              <a:t>syntyyn</a:t>
            </a:r>
            <a:r>
              <a:rPr lang="en-US" sz="2000" dirty="0"/>
              <a:t> </a:t>
            </a:r>
            <a:r>
              <a:rPr lang="en-US" sz="2000" dirty="0" err="1"/>
              <a:t>vaikuttavat</a:t>
            </a:r>
            <a:r>
              <a:rPr lang="en-US" sz="2000" dirty="0"/>
              <a:t> </a:t>
            </a:r>
            <a:r>
              <a:rPr lang="en-US" sz="2000" dirty="0" err="1"/>
              <a:t>monet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tekijät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Nykyinen</a:t>
            </a:r>
            <a:r>
              <a:rPr lang="en-US" sz="2000" dirty="0"/>
              <a:t> </a:t>
            </a:r>
            <a:r>
              <a:rPr lang="en-US" sz="2000" dirty="0" err="1"/>
              <a:t>terveyskäsitys</a:t>
            </a:r>
            <a:r>
              <a:rPr lang="en-US" sz="2000" dirty="0"/>
              <a:t> </a:t>
            </a:r>
            <a:r>
              <a:rPr lang="en-US" sz="2000" dirty="0" err="1"/>
              <a:t>sisältää</a:t>
            </a:r>
            <a:r>
              <a:rPr lang="en-US" sz="2000" dirty="0"/>
              <a:t> One Health -</a:t>
            </a:r>
            <a:r>
              <a:rPr lang="en-US" sz="2000" dirty="0" err="1"/>
              <a:t>ajattelua</a:t>
            </a:r>
            <a:r>
              <a:rPr lang="en-US" sz="2000"/>
              <a:t>.</a:t>
            </a:r>
            <a:endParaRPr lang="en-US" sz="2000" dirty="0"/>
          </a:p>
          <a:p>
            <a:r>
              <a:rPr lang="en-US" sz="2000" dirty="0" err="1"/>
              <a:t>Ihmisten terveys</a:t>
            </a:r>
            <a:r>
              <a:rPr lang="en-US" sz="2000" dirty="0"/>
              <a:t>, </a:t>
            </a:r>
            <a:r>
              <a:rPr lang="en-US" sz="2000" dirty="0" err="1"/>
              <a:t>eläinten terveys</a:t>
            </a:r>
            <a:r>
              <a:rPr lang="en-US" sz="2000" dirty="0"/>
              <a:t> ja </a:t>
            </a:r>
            <a:r>
              <a:rPr lang="en-US" sz="2000" dirty="0" err="1"/>
              <a:t>ympäristön</a:t>
            </a:r>
            <a:r>
              <a:rPr lang="en-US" sz="2000" dirty="0"/>
              <a:t> </a:t>
            </a:r>
            <a:r>
              <a:rPr lang="en-US" sz="2000" dirty="0" err="1"/>
              <a:t>terveys</a:t>
            </a:r>
            <a:r>
              <a:rPr lang="en-US" sz="2000" dirty="0"/>
              <a:t> ovat </a:t>
            </a:r>
            <a:r>
              <a:rPr lang="en-US" sz="2000" dirty="0" err="1"/>
              <a:t>sidoksissa</a:t>
            </a:r>
            <a:r>
              <a:rPr lang="en-US" sz="2000" dirty="0"/>
              <a:t> </a:t>
            </a:r>
            <a:r>
              <a:rPr lang="en-US" sz="2000" dirty="0" err="1"/>
              <a:t>toisiinsa</a:t>
            </a:r>
            <a:r>
              <a:rPr lang="en-US" sz="2000" dirty="0"/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15FE8A0-8850-D19D-2EEC-C4BF3CFF9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DC56C5-9C2B-589A-44A9-D3BFC7E9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85" y="110900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43E7847-6910-73C9-9C6C-A23DE843B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372" y="623275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DE0B801-2671-DBE9-4703-FB876437188F}"/>
              </a:ext>
            </a:extLst>
          </p:cNvPr>
          <p:cNvSpPr txBox="1"/>
          <p:nvPr/>
        </p:nvSpPr>
        <p:spPr>
          <a:xfrm rot="16200000">
            <a:off x="9180805" y="3176954"/>
            <a:ext cx="558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NASA</a:t>
            </a:r>
          </a:p>
        </p:txBody>
      </p:sp>
    </p:spTree>
    <p:extLst>
      <p:ext uri="{BB962C8B-B14F-4D97-AF65-F5344CB8AC3E}">
        <p14:creationId xmlns:p14="http://schemas.microsoft.com/office/powerpoint/2010/main" val="428477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1C32D9-04F2-94F0-E53D-BC25B21F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412" y="239149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 err="1"/>
              <a:t>Menneen</a:t>
            </a:r>
            <a:r>
              <a:rPr lang="en-US" sz="3700" b="1" dirty="0"/>
              <a:t> </a:t>
            </a:r>
            <a:r>
              <a:rPr lang="en-US" sz="3700" b="1" dirty="0" err="1"/>
              <a:t>ajan</a:t>
            </a:r>
            <a:r>
              <a:rPr lang="en-US" sz="3700" b="1" dirty="0"/>
              <a:t> </a:t>
            </a:r>
            <a:r>
              <a:rPr lang="en-US" sz="3700" b="1" dirty="0" err="1"/>
              <a:t>terveyden</a:t>
            </a:r>
            <a:r>
              <a:rPr lang="en-US" sz="3700" b="1" dirty="0"/>
              <a:t> ja </a:t>
            </a:r>
            <a:r>
              <a:rPr lang="en-US" sz="3700" b="1" dirty="0" err="1"/>
              <a:t>sairauden</a:t>
            </a:r>
            <a:r>
              <a:rPr lang="en-US" sz="3700" b="1" dirty="0"/>
              <a:t> </a:t>
            </a:r>
            <a:r>
              <a:rPr lang="en-US" sz="3700" b="1" dirty="0" err="1"/>
              <a:t>selitysmallien</a:t>
            </a:r>
            <a:r>
              <a:rPr lang="en-US" sz="3700" b="1" dirty="0"/>
              <a:t> </a:t>
            </a:r>
            <a:r>
              <a:rPr lang="en-US" sz="3700" b="1" dirty="0" err="1"/>
              <a:t>ymmärtäminen</a:t>
            </a:r>
            <a:endParaRPr lang="en-US" sz="3700" b="1" dirty="0"/>
          </a:p>
        </p:txBody>
      </p:sp>
      <p:pic>
        <p:nvPicPr>
          <p:cNvPr id="6" name="Sisällön paikkamerkki 5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B2B54AC0-B4F7-73E2-28F9-8F484E123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15544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90EB0-A2ED-3690-3E8E-6032DAE3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9414" y="2100997"/>
            <a:ext cx="6798539" cy="45620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fontAlgn="base">
              <a:buNone/>
            </a:pPr>
            <a:r>
              <a:rPr lang="en-US" sz="2000" b="1" dirty="0" err="1"/>
              <a:t>Selitysmalleja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voidaan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yrittää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ymmärtää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etsimällä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vastauksia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esimerkiksi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seuraaviin</a:t>
            </a:r>
            <a:r>
              <a:rPr lang="en-US" sz="2000" b="1" i="0" dirty="0">
                <a:effectLst/>
              </a:rPr>
              <a:t> </a:t>
            </a:r>
            <a:r>
              <a:rPr lang="en-US" sz="2000" b="1" i="0" dirty="0" err="1">
                <a:effectLst/>
              </a:rPr>
              <a:t>kysymyksiin:</a:t>
            </a:r>
            <a:endParaRPr lang="en-US" sz="2000" b="1" i="0" dirty="0">
              <a:effectLst/>
            </a:endParaRPr>
          </a:p>
          <a:p>
            <a:pPr marL="0" indent="0" fontAlgn="base">
              <a:buNone/>
            </a:pPr>
            <a:endParaRPr lang="en-US" sz="800" b="1" i="0" dirty="0">
              <a:effectLst/>
            </a:endParaRPr>
          </a:p>
          <a:p>
            <a:pPr fontAlgn="base"/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sairastumista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pyrittiin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selvittämään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Ketkä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toimivat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parantajina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Kenellä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valta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hoitaa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sairaita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sairautta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tutkittiin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hoitolaitokset</a:t>
            </a:r>
            <a:r>
              <a:rPr lang="en-US" sz="2000" b="0" i="0" dirty="0">
                <a:effectLst/>
              </a:rPr>
              <a:t> tai </a:t>
            </a:r>
            <a:r>
              <a:rPr lang="en-US" sz="2000" b="0" i="0" dirty="0" err="1">
                <a:effectLst/>
              </a:rPr>
              <a:t>sairaalat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olivat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potilaiden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kokemukset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sairauksista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niiden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parantamisesta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olivat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Mikä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vaikutus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ympäristöllä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oli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sairastumiseen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sairauden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hoitamiseen</a:t>
            </a:r>
            <a:r>
              <a:rPr lang="en-US" sz="2000" b="0" i="0" dirty="0">
                <a:effectLst/>
              </a:rPr>
              <a:t>? </a:t>
            </a:r>
          </a:p>
          <a:p>
            <a:endParaRPr lang="en-US" sz="1700" dirty="0"/>
          </a:p>
        </p:txBody>
      </p:sp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A65206B-4CE0-8F01-E6E5-6BAFEF333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3F52F7B-6C67-8175-3A5C-5B1C7E88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897" y="6148663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39DAEA4-21D1-5FCA-1C53-E44F6B7A28C4}"/>
              </a:ext>
            </a:extLst>
          </p:cNvPr>
          <p:cNvSpPr txBox="1"/>
          <p:nvPr/>
        </p:nvSpPr>
        <p:spPr>
          <a:xfrm>
            <a:off x="0" y="0"/>
            <a:ext cx="419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sean</a:t>
            </a:r>
            <a:r>
              <a:rPr lang="fi-FI" sz="1400" dirty="0"/>
              <a:t> Kong</a:t>
            </a:r>
          </a:p>
        </p:txBody>
      </p:sp>
    </p:spTree>
    <p:extLst>
      <p:ext uri="{BB962C8B-B14F-4D97-AF65-F5344CB8AC3E}">
        <p14:creationId xmlns:p14="http://schemas.microsoft.com/office/powerpoint/2010/main" val="36839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E733961-8BB9-C058-070E-6F3FA59D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9" y="0"/>
            <a:ext cx="10260142" cy="685800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3D1DD96-9536-77A7-6FF7-C42A88A56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630" y="17911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3DCF161-C149-F700-7785-C78D274B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630" y="6320114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isällön paikkamerkki 13" descr="Kuva, joka sisältää kohteen luonto&#10;&#10;Kuvaus luotu automaattisesti">
            <a:extLst>
              <a:ext uri="{FF2B5EF4-FFF2-40B4-BE49-F238E27FC236}">
                <a16:creationId xmlns:a16="http://schemas.microsoft.com/office/drawing/2014/main" id="{B115E6CE-82BA-2D73-95A2-42D5067B2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5EF132-C496-7979-C95B-91F8CBF5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931867"/>
            <a:ext cx="4343699" cy="1231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Esihistoriallinen</a:t>
            </a:r>
            <a:r>
              <a:rPr lang="en-US" sz="4000" b="1" dirty="0"/>
              <a:t> </a:t>
            </a:r>
            <a:r>
              <a:rPr lang="en-US" sz="4000" b="1" dirty="0" err="1"/>
              <a:t>aika</a:t>
            </a:r>
            <a:r>
              <a:rPr lang="en-US" sz="4000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728D6C-B0F2-3056-3B10-D3466E77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15227"/>
            <a:ext cx="4487670" cy="37617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Demonologinen</a:t>
            </a:r>
            <a:r>
              <a:rPr lang="en-US" sz="2400" b="1" dirty="0"/>
              <a:t> </a:t>
            </a:r>
            <a:r>
              <a:rPr lang="en-US" sz="2400" b="1" dirty="0" err="1"/>
              <a:t>sairauskäsitys</a:t>
            </a:r>
            <a:endParaRPr lang="en-US" sz="2400" b="1" dirty="0"/>
          </a:p>
          <a:p>
            <a:r>
              <a:rPr lang="en-US" sz="2400" dirty="0" err="1"/>
              <a:t>Sairauden</a:t>
            </a:r>
            <a:r>
              <a:rPr lang="en-US" sz="2400" dirty="0"/>
              <a:t> </a:t>
            </a:r>
            <a:r>
              <a:rPr lang="en-US" sz="2400" dirty="0" err="1"/>
              <a:t>syynä</a:t>
            </a:r>
            <a:r>
              <a:rPr lang="en-US" sz="2400" dirty="0"/>
              <a:t> </a:t>
            </a:r>
            <a:r>
              <a:rPr lang="en-US" sz="2400" dirty="0" err="1"/>
              <a:t>pahojen</a:t>
            </a:r>
            <a:r>
              <a:rPr lang="en-US" sz="2400" dirty="0"/>
              <a:t> </a:t>
            </a:r>
            <a:r>
              <a:rPr lang="en-US" sz="2400" dirty="0" err="1"/>
              <a:t>henkien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demonien</a:t>
            </a:r>
            <a:r>
              <a:rPr lang="en-US" sz="2400" dirty="0"/>
              <a:t> </a:t>
            </a:r>
            <a:r>
              <a:rPr lang="en-US" sz="2400" dirty="0" err="1"/>
              <a:t>viha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Noidat</a:t>
            </a:r>
            <a:r>
              <a:rPr lang="en-US" sz="2400" dirty="0"/>
              <a:t> tai </a:t>
            </a:r>
            <a:r>
              <a:rPr lang="en-US" sz="2400" dirty="0" err="1"/>
              <a:t>shamaanit</a:t>
            </a:r>
            <a:r>
              <a:rPr lang="en-US" sz="2400" dirty="0"/>
              <a:t> </a:t>
            </a:r>
            <a:r>
              <a:rPr lang="en-US" sz="2400" dirty="0" err="1"/>
              <a:t>yrittivät</a:t>
            </a:r>
            <a:r>
              <a:rPr lang="en-US" sz="2400" dirty="0"/>
              <a:t> </a:t>
            </a:r>
            <a:r>
              <a:rPr lang="en-US" sz="2400" dirty="0" err="1"/>
              <a:t>lepyttää</a:t>
            </a:r>
            <a:r>
              <a:rPr lang="en-US" sz="2400" dirty="0"/>
              <a:t> </a:t>
            </a:r>
            <a:r>
              <a:rPr lang="en-US" sz="2400" dirty="0" err="1"/>
              <a:t>henkiolentoja</a:t>
            </a:r>
            <a:r>
              <a:rPr lang="en-US" sz="2400" dirty="0"/>
              <a:t> </a:t>
            </a:r>
            <a:r>
              <a:rPr lang="en-US" sz="2400" dirty="0" err="1"/>
              <a:t>erilaisin</a:t>
            </a:r>
            <a:r>
              <a:rPr lang="en-US" sz="2400" dirty="0"/>
              <a:t> </a:t>
            </a:r>
            <a:r>
              <a:rPr lang="en-US" sz="2400" dirty="0" err="1"/>
              <a:t>rituaalein</a:t>
            </a:r>
            <a:r>
              <a:rPr lang="en-US" sz="2400" dirty="0"/>
              <a:t> ja </a:t>
            </a:r>
            <a:r>
              <a:rPr lang="en-US" sz="2400" dirty="0" err="1"/>
              <a:t>uhrimenoin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Vähitellen</a:t>
            </a:r>
            <a:r>
              <a:rPr lang="en-US" sz="2400" dirty="0"/>
              <a:t> </a:t>
            </a:r>
            <a:r>
              <a:rPr lang="en-US" sz="2400" dirty="0" err="1"/>
              <a:t>opittiin</a:t>
            </a:r>
            <a:r>
              <a:rPr lang="en-US" sz="2400" dirty="0"/>
              <a:t> </a:t>
            </a:r>
            <a:r>
              <a:rPr lang="en-US" sz="2400" dirty="0" err="1"/>
              <a:t>käyttämään</a:t>
            </a:r>
            <a:r>
              <a:rPr lang="en-US" sz="2400" dirty="0"/>
              <a:t> </a:t>
            </a:r>
            <a:r>
              <a:rPr lang="en-US" sz="2400" dirty="0" err="1"/>
              <a:t>yrttejä</a:t>
            </a:r>
            <a:r>
              <a:rPr lang="en-US" sz="2400" dirty="0"/>
              <a:t> ja </a:t>
            </a:r>
            <a:r>
              <a:rPr lang="en-US" sz="2400" dirty="0" err="1"/>
              <a:t>muita</a:t>
            </a:r>
            <a:r>
              <a:rPr lang="en-US" sz="2400" dirty="0"/>
              <a:t> </a:t>
            </a:r>
            <a:r>
              <a:rPr lang="en-US" sz="2400" dirty="0" err="1"/>
              <a:t>kasveja</a:t>
            </a:r>
            <a:r>
              <a:rPr lang="en-US" sz="2400" dirty="0"/>
              <a:t> </a:t>
            </a:r>
            <a:r>
              <a:rPr lang="en-US" sz="2400" dirty="0" err="1"/>
              <a:t>lääkinnällisiin</a:t>
            </a:r>
            <a:r>
              <a:rPr lang="en-US" sz="2400" dirty="0"/>
              <a:t> </a:t>
            </a:r>
            <a:r>
              <a:rPr lang="en-US" sz="2400" dirty="0" err="1"/>
              <a:t>tarkoituksiin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  <p:pic>
        <p:nvPicPr>
          <p:cNvPr id="22" name="Kuva 2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CE404D0-D41B-BEA0-7312-FCFC2EE7B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85" y="251465"/>
            <a:ext cx="1892024" cy="428937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8F11F925-338A-523F-E477-EEC621D52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59E083AB-98E6-DDAA-02D9-48BC455CC691}"/>
              </a:ext>
            </a:extLst>
          </p:cNvPr>
          <p:cNvSpPr txBox="1"/>
          <p:nvPr/>
        </p:nvSpPr>
        <p:spPr>
          <a:xfrm>
            <a:off x="7531610" y="6569388"/>
            <a:ext cx="399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Joshua Newton</a:t>
            </a:r>
          </a:p>
        </p:txBody>
      </p:sp>
    </p:spTree>
    <p:extLst>
      <p:ext uri="{BB962C8B-B14F-4D97-AF65-F5344CB8AC3E}">
        <p14:creationId xmlns:p14="http://schemas.microsoft.com/office/powerpoint/2010/main" val="342067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umma, yö&#10;&#10;Kuvaus luotu automaattisesti">
            <a:extLst>
              <a:ext uri="{FF2B5EF4-FFF2-40B4-BE49-F238E27FC236}">
                <a16:creationId xmlns:a16="http://schemas.microsoft.com/office/drawing/2014/main" id="{70448A9F-183C-A737-A122-E20B96F39C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41BA3FC-0545-F434-BB20-40E6EC60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" y="262378"/>
            <a:ext cx="3822189" cy="1309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Teogeeninen</a:t>
            </a:r>
            <a:r>
              <a:rPr lang="en-US" sz="4000" b="1" dirty="0"/>
              <a:t> </a:t>
            </a:r>
            <a:r>
              <a:rPr lang="en-US" sz="4000" b="1" dirty="0" err="1"/>
              <a:t>sairauskäsitys</a:t>
            </a:r>
            <a:endParaRPr lang="en-US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58173-F542-18FB-2227-5DCEB2E0D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79977"/>
            <a:ext cx="4221481" cy="4761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Sairaudet</a:t>
            </a:r>
            <a:r>
              <a:rPr lang="en-US" sz="2400" dirty="0"/>
              <a:t> </a:t>
            </a:r>
            <a:r>
              <a:rPr lang="en-US" sz="2400" dirty="0" err="1"/>
              <a:t>olivat</a:t>
            </a:r>
            <a:r>
              <a:rPr lang="en-US" sz="2400" dirty="0"/>
              <a:t> </a:t>
            </a:r>
            <a:r>
              <a:rPr lang="en-US" sz="2400" dirty="0" err="1"/>
              <a:t>synnin</a:t>
            </a:r>
            <a:r>
              <a:rPr lang="en-US" sz="2400" dirty="0"/>
              <a:t> </a:t>
            </a:r>
            <a:r>
              <a:rPr lang="en-US" sz="2400" dirty="0" err="1"/>
              <a:t>palkka</a:t>
            </a:r>
            <a:r>
              <a:rPr lang="en-US" sz="2400" dirty="0"/>
              <a:t> tai </a:t>
            </a:r>
            <a:r>
              <a:rPr lang="en-US" sz="2400" dirty="0" err="1"/>
              <a:t>jumalan</a:t>
            </a:r>
            <a:r>
              <a:rPr lang="en-US" sz="2400" dirty="0"/>
              <a:t> </a:t>
            </a:r>
            <a:r>
              <a:rPr lang="en-US" sz="2400" dirty="0" err="1"/>
              <a:t>ennalta</a:t>
            </a:r>
            <a:r>
              <a:rPr lang="en-US" sz="2400" dirty="0"/>
              <a:t> </a:t>
            </a:r>
            <a:r>
              <a:rPr lang="en-US" sz="2400" dirty="0" err="1"/>
              <a:t>määräämä</a:t>
            </a:r>
            <a:r>
              <a:rPr lang="en-US" sz="2400" dirty="0"/>
              <a:t> </a:t>
            </a:r>
            <a:r>
              <a:rPr lang="en-US" sz="2400" dirty="0" err="1"/>
              <a:t>kohtalo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/>
              <a:t>Parannuskeinoja</a:t>
            </a:r>
            <a:r>
              <a:rPr lang="en-US" sz="2400" dirty="0"/>
              <a:t> </a:t>
            </a:r>
            <a:r>
              <a:rPr lang="en-US" sz="2400" dirty="0" err="1"/>
              <a:t>olivat</a:t>
            </a:r>
            <a:r>
              <a:rPr lang="en-US" sz="2400" dirty="0"/>
              <a:t> </a:t>
            </a:r>
            <a:r>
              <a:rPr lang="en-US" sz="2400" dirty="0" err="1"/>
              <a:t>rukoilu</a:t>
            </a:r>
            <a:r>
              <a:rPr lang="en-US" sz="2400" dirty="0"/>
              <a:t> ja </a:t>
            </a:r>
            <a:r>
              <a:rPr lang="en-US" sz="2400" dirty="0" err="1"/>
              <a:t>katumus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/>
              <a:t>Apuun</a:t>
            </a:r>
            <a:r>
              <a:rPr lang="en-US" sz="2400" dirty="0"/>
              <a:t> </a:t>
            </a:r>
            <a:r>
              <a:rPr lang="en-US" sz="2400" dirty="0" err="1"/>
              <a:t>saatettiin</a:t>
            </a:r>
            <a:r>
              <a:rPr lang="en-US" sz="2400" dirty="0"/>
              <a:t> </a:t>
            </a:r>
            <a:r>
              <a:rPr lang="en-US" sz="2400" dirty="0" err="1"/>
              <a:t>kutsua</a:t>
            </a:r>
            <a:r>
              <a:rPr lang="en-US" sz="2400" dirty="0"/>
              <a:t> pappi.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 err="1"/>
              <a:t>Vakavasti</a:t>
            </a:r>
            <a:r>
              <a:rPr lang="en-US" sz="2400" dirty="0"/>
              <a:t> </a:t>
            </a:r>
            <a:r>
              <a:rPr lang="en-US" sz="2400" dirty="0" err="1"/>
              <a:t>sairaat</a:t>
            </a:r>
            <a:r>
              <a:rPr lang="en-US" sz="2400" dirty="0"/>
              <a:t> </a:t>
            </a:r>
            <a:r>
              <a:rPr lang="en-US" sz="2400" dirty="0" err="1"/>
              <a:t>karkotettiin</a:t>
            </a:r>
            <a:r>
              <a:rPr lang="en-US" sz="2400" dirty="0"/>
              <a:t> </a:t>
            </a:r>
            <a:r>
              <a:rPr lang="en-US" sz="2400" dirty="0" err="1"/>
              <a:t>yhteisön</a:t>
            </a:r>
            <a:r>
              <a:rPr lang="en-US" sz="2400" dirty="0"/>
              <a:t> </a:t>
            </a:r>
            <a:r>
              <a:rPr lang="en-US" sz="2400" dirty="0" err="1"/>
              <a:t>ulkopuolelle</a:t>
            </a:r>
            <a:r>
              <a:rPr lang="en-US" sz="2400" dirty="0"/>
              <a:t> (</a:t>
            </a:r>
            <a:r>
              <a:rPr lang="en-US" sz="2400" dirty="0" err="1"/>
              <a:t>sairauden</a:t>
            </a:r>
            <a:r>
              <a:rPr lang="en-US" sz="2400" dirty="0"/>
              <a:t> stigma).</a:t>
            </a:r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3B549FC-3311-A3A6-9C69-2330240EA9BF}"/>
              </a:ext>
            </a:extLst>
          </p:cNvPr>
          <p:cNvSpPr txBox="1"/>
          <p:nvPr/>
        </p:nvSpPr>
        <p:spPr>
          <a:xfrm>
            <a:off x="436880" y="6441733"/>
            <a:ext cx="565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</a:t>
            </a:r>
            <a:r>
              <a:rPr lang="fi-FI" sz="1400" dirty="0" err="1"/>
              <a:t>Unsplash.comJosh</a:t>
            </a:r>
            <a:r>
              <a:rPr lang="fi-FI" sz="1400" dirty="0"/>
              <a:t> </a:t>
            </a:r>
            <a:r>
              <a:rPr lang="fi-FI" sz="1400" dirty="0" err="1"/>
              <a:t>Applegate</a:t>
            </a:r>
            <a:endParaRPr lang="fi-FI" sz="14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DBD0FF-F37C-4E95-EB1A-F796ED7CA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390" y="262378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7BFCF2A-725D-A65C-CBAF-849D7351E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7164" y="620085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1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023867-31F0-E063-C133-51792BAA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8" y="233045"/>
            <a:ext cx="11120120" cy="640715"/>
          </a:xfrm>
        </p:spPr>
        <p:txBody>
          <a:bodyPr>
            <a:normAutofit/>
          </a:bodyPr>
          <a:lstStyle/>
          <a:p>
            <a:r>
              <a:rPr lang="fi-FI" sz="3200" b="1" dirty="0" err="1"/>
              <a:t>Humoraalioppi</a:t>
            </a:r>
            <a:r>
              <a:rPr lang="fi-FI" sz="3200" b="1" dirty="0"/>
              <a:t> </a:t>
            </a:r>
            <a:r>
              <a:rPr lang="fi-FI" sz="2800" b="1" dirty="0"/>
              <a:t>– terveys perustui ruumiinnesteiden tasapainoon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3DABFEE-713E-2D1C-F296-51CC167E42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78" y="1310640"/>
            <a:ext cx="6352741" cy="547624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4FF3E3-9329-935E-0FC3-3C963C879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119" y="1066800"/>
            <a:ext cx="5702503" cy="5558155"/>
          </a:xfrm>
        </p:spPr>
        <p:txBody>
          <a:bodyPr/>
          <a:lstStyle/>
          <a:p>
            <a:r>
              <a:rPr lang="fi-FI" sz="2400" dirty="0"/>
              <a:t>Sairauden aiheutti ruumiinnesteiden epätasapaino</a:t>
            </a:r>
          </a:p>
          <a:p>
            <a:r>
              <a:rPr lang="fi-FI" sz="2400" dirty="0"/>
              <a:t>Ruumiinnesteitä oli veri, lima, keltainen sappi ja musta sappi.</a:t>
            </a:r>
          </a:p>
          <a:p>
            <a:r>
              <a:rPr lang="fi-FI" sz="2400" dirty="0"/>
              <a:t>Hoidon tavoitteena oli palauttaa kehon nesteiden tasapaino, esim. poistamalla ”pahaa verta”.</a:t>
            </a:r>
          </a:p>
          <a:p>
            <a:r>
              <a:rPr lang="fi-FI" sz="2400" dirty="0"/>
              <a:t>Hoitokeinot olivat usein mielivaltaisia ja jopa vaarallisia.</a:t>
            </a:r>
          </a:p>
          <a:p>
            <a:r>
              <a:rPr lang="fi-FI" sz="2400" dirty="0" err="1"/>
              <a:t>Humoraalioppi</a:t>
            </a:r>
            <a:r>
              <a:rPr lang="fi-FI" sz="2400" dirty="0"/>
              <a:t> oli vallalla yli 2 000 vuotta.</a:t>
            </a:r>
          </a:p>
          <a:p>
            <a:r>
              <a:rPr lang="fi-FI" sz="2400" dirty="0"/>
              <a:t>Vähitellen se muuttui yhä monimutkaisemmaksi ja siihen lisättiin muita elementtejä.</a:t>
            </a:r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802B451-9D22-01F9-3E09-0305405ED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43" y="311317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87587B8-355E-AB98-061F-00AE1E6EA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390" y="621410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6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mies, päähine&#10;&#10;Kuvaus luotu automaattisesti">
            <a:extLst>
              <a:ext uri="{FF2B5EF4-FFF2-40B4-BE49-F238E27FC236}">
                <a16:creationId xmlns:a16="http://schemas.microsoft.com/office/drawing/2014/main" id="{E43061EA-4FD3-F01E-6A03-C65FAB1F4D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r="-1" b="24988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BAA02C-63C6-5112-1A47-9B07E726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0" y="782320"/>
            <a:ext cx="3215639" cy="7924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dirty="0"/>
            </a:br>
            <a:r>
              <a:rPr lang="en-US" sz="4000" b="1" dirty="0" err="1"/>
              <a:t>Miasmateoria</a:t>
            </a:r>
            <a:r>
              <a:rPr lang="en-US" sz="4000" b="1" dirty="0"/>
              <a:t>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8D0BA0-840F-CC55-88C9-0CB8146CE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5439" y="1717040"/>
            <a:ext cx="4223511" cy="499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Kulkutautien</a:t>
            </a:r>
            <a:r>
              <a:rPr lang="en-US" sz="2000" dirty="0"/>
              <a:t> </a:t>
            </a:r>
            <a:r>
              <a:rPr lang="en-US" sz="2000" dirty="0" err="1"/>
              <a:t>syynä</a:t>
            </a:r>
            <a:r>
              <a:rPr lang="en-US" sz="2000" dirty="0"/>
              <a:t> </a:t>
            </a:r>
            <a:r>
              <a:rPr lang="en-US" sz="2000" dirty="0" err="1"/>
              <a:t>uskottiin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pahanhajuinen</a:t>
            </a:r>
            <a:r>
              <a:rPr lang="en-US" sz="2000" dirty="0"/>
              <a:t> </a:t>
            </a:r>
            <a:r>
              <a:rPr lang="en-US" sz="2000" dirty="0" err="1"/>
              <a:t>ilma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</a:t>
            </a:r>
            <a:r>
              <a:rPr lang="en-US" sz="2000" b="1" dirty="0"/>
              <a:t>miasma</a:t>
            </a:r>
            <a:r>
              <a:rPr lang="en-US" sz="2000" dirty="0"/>
              <a:t>, </a:t>
            </a:r>
            <a:r>
              <a:rPr lang="en-US" sz="2000" dirty="0" err="1"/>
              <a:t>joka</a:t>
            </a:r>
            <a:r>
              <a:rPr lang="en-US" sz="2000" dirty="0"/>
              <a:t> </a:t>
            </a:r>
            <a:r>
              <a:rPr lang="en-US" sz="2000" dirty="0" err="1"/>
              <a:t>levisi</a:t>
            </a:r>
            <a:r>
              <a:rPr lang="en-US" sz="2000" dirty="0"/>
              <a:t> </a:t>
            </a:r>
            <a:r>
              <a:rPr lang="en-US" sz="2000" dirty="0" err="1"/>
              <a:t>tuulten</a:t>
            </a:r>
            <a:r>
              <a:rPr lang="en-US" sz="2000" dirty="0"/>
              <a:t> ja </a:t>
            </a:r>
            <a:r>
              <a:rPr lang="en-US" sz="2000" dirty="0" err="1"/>
              <a:t>sumun</a:t>
            </a:r>
            <a:r>
              <a:rPr lang="en-US" sz="2000" dirty="0"/>
              <a:t> </a:t>
            </a:r>
            <a:r>
              <a:rPr lang="en-US" sz="2000" dirty="0" err="1"/>
              <a:t>mukana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Miasman</a:t>
            </a:r>
            <a:r>
              <a:rPr lang="en-US" sz="2000" dirty="0"/>
              <a:t> </a:t>
            </a:r>
            <a:r>
              <a:rPr lang="en-US" sz="2000" dirty="0" err="1"/>
              <a:t>arveltiin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peräisin</a:t>
            </a:r>
            <a:r>
              <a:rPr lang="en-US" sz="2000" dirty="0"/>
              <a:t> </a:t>
            </a:r>
            <a:r>
              <a:rPr lang="en-US" sz="2000" dirty="0" err="1"/>
              <a:t>seisovasta</a:t>
            </a:r>
            <a:r>
              <a:rPr lang="en-US" sz="2000" dirty="0"/>
              <a:t> </a:t>
            </a:r>
            <a:r>
              <a:rPr lang="en-US" sz="2000" dirty="0" err="1"/>
              <a:t>vedestä</a:t>
            </a:r>
            <a:r>
              <a:rPr lang="en-US" sz="2000" dirty="0"/>
              <a:t>, </a:t>
            </a:r>
            <a:r>
              <a:rPr lang="en-US" sz="2000" dirty="0" err="1"/>
              <a:t>mätänevistä</a:t>
            </a:r>
            <a:r>
              <a:rPr lang="en-US" sz="2000" dirty="0"/>
              <a:t> </a:t>
            </a:r>
            <a:r>
              <a:rPr lang="en-US" sz="2000" dirty="0" err="1"/>
              <a:t>jätteistä</a:t>
            </a:r>
            <a:r>
              <a:rPr lang="en-US" sz="2000" dirty="0"/>
              <a:t> ja </a:t>
            </a:r>
            <a:r>
              <a:rPr lang="en-US" sz="2000" dirty="0" err="1"/>
              <a:t>ulosteista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Sairauksia</a:t>
            </a:r>
            <a:r>
              <a:rPr lang="en-US" sz="2000" dirty="0"/>
              <a:t> </a:t>
            </a:r>
            <a:r>
              <a:rPr lang="en-US" sz="2000" dirty="0" err="1"/>
              <a:t>ehkäistiin</a:t>
            </a:r>
            <a:r>
              <a:rPr lang="en-US" sz="2000" dirty="0"/>
              <a:t> </a:t>
            </a:r>
            <a:r>
              <a:rPr lang="en-US" sz="2000" dirty="0" err="1"/>
              <a:t>suojautumalla</a:t>
            </a:r>
            <a:r>
              <a:rPr lang="en-US" sz="2000" dirty="0"/>
              <a:t> </a:t>
            </a:r>
            <a:r>
              <a:rPr lang="en-US" sz="2000" dirty="0" err="1"/>
              <a:t>pahoilta</a:t>
            </a:r>
            <a:r>
              <a:rPr lang="en-US" sz="2000" dirty="0"/>
              <a:t> </a:t>
            </a:r>
            <a:r>
              <a:rPr lang="en-US" sz="2000" dirty="0" err="1"/>
              <a:t>hajuilta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ruttolääkäreillä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suojanaan</a:t>
            </a:r>
            <a:r>
              <a:rPr lang="en-US" sz="2000" dirty="0"/>
              <a:t> </a:t>
            </a:r>
            <a:r>
              <a:rPr lang="en-US" sz="2000" dirty="0" err="1"/>
              <a:t>nilkkoihin</a:t>
            </a:r>
            <a:r>
              <a:rPr lang="en-US" sz="2000" dirty="0"/>
              <a:t> </a:t>
            </a:r>
            <a:r>
              <a:rPr lang="en-US" sz="2000" dirty="0" err="1"/>
              <a:t>asti</a:t>
            </a:r>
            <a:r>
              <a:rPr lang="en-US" sz="2000" dirty="0"/>
              <a:t> </a:t>
            </a:r>
            <a:r>
              <a:rPr lang="en-US" sz="2000" dirty="0" err="1"/>
              <a:t>ulottuva</a:t>
            </a:r>
            <a:r>
              <a:rPr lang="en-US" sz="2000" dirty="0"/>
              <a:t> </a:t>
            </a:r>
            <a:r>
              <a:rPr lang="en-US" sz="2000" dirty="0" err="1"/>
              <a:t>kaapu</a:t>
            </a:r>
            <a:r>
              <a:rPr lang="en-US" sz="2000" dirty="0"/>
              <a:t> ja </a:t>
            </a:r>
            <a:r>
              <a:rPr lang="en-US" sz="2000" dirty="0" err="1"/>
              <a:t>linnun</a:t>
            </a:r>
            <a:r>
              <a:rPr lang="en-US" sz="2000" dirty="0"/>
              <a:t> </a:t>
            </a:r>
            <a:r>
              <a:rPr lang="en-US" sz="2000" dirty="0" err="1"/>
              <a:t>päätä</a:t>
            </a:r>
            <a:r>
              <a:rPr lang="en-US" sz="2000" dirty="0"/>
              <a:t> </a:t>
            </a:r>
            <a:r>
              <a:rPr lang="en-US" sz="2000" dirty="0" err="1"/>
              <a:t>muistuttava</a:t>
            </a:r>
            <a:r>
              <a:rPr lang="en-US" sz="2000" dirty="0"/>
              <a:t> </a:t>
            </a:r>
            <a:r>
              <a:rPr lang="en-US" sz="2000" dirty="0" err="1"/>
              <a:t>päähine</a:t>
            </a:r>
            <a:r>
              <a:rPr lang="en-US" sz="2000" dirty="0"/>
              <a:t>. </a:t>
            </a:r>
            <a:r>
              <a:rPr lang="en-US" sz="2000" dirty="0" err="1"/>
              <a:t>Pitkän</a:t>
            </a:r>
            <a:r>
              <a:rPr lang="en-US" sz="2000" dirty="0"/>
              <a:t> </a:t>
            </a:r>
            <a:r>
              <a:rPr lang="en-US" sz="2000" dirty="0" err="1"/>
              <a:t>nokan</a:t>
            </a:r>
            <a:r>
              <a:rPr lang="en-US" sz="2000" dirty="0"/>
              <a:t> </a:t>
            </a:r>
            <a:r>
              <a:rPr lang="en-US" sz="2000" dirty="0" err="1"/>
              <a:t>sisällä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etikkaan</a:t>
            </a:r>
            <a:r>
              <a:rPr lang="en-US" sz="2000" dirty="0"/>
              <a:t> ja </a:t>
            </a:r>
            <a:r>
              <a:rPr lang="en-US" sz="2000" dirty="0" err="1"/>
              <a:t>hajusteisiin</a:t>
            </a:r>
            <a:r>
              <a:rPr lang="en-US" sz="2000" dirty="0"/>
              <a:t> </a:t>
            </a:r>
            <a:r>
              <a:rPr lang="en-US" sz="2000" dirty="0" err="1"/>
              <a:t>kastettu</a:t>
            </a:r>
            <a:r>
              <a:rPr lang="en-US" sz="2000" dirty="0"/>
              <a:t> </a:t>
            </a:r>
            <a:r>
              <a:rPr lang="en-US" sz="2000" dirty="0" err="1"/>
              <a:t>sieni</a:t>
            </a:r>
            <a:r>
              <a:rPr lang="en-US" sz="2000" dirty="0"/>
              <a:t>, </a:t>
            </a:r>
            <a:r>
              <a:rPr lang="en-US" sz="2000" dirty="0" err="1"/>
              <a:t>jonka</a:t>
            </a:r>
            <a:r>
              <a:rPr lang="en-US" sz="2000" dirty="0"/>
              <a:t> </a:t>
            </a:r>
            <a:r>
              <a:rPr lang="en-US" sz="2000" dirty="0" err="1"/>
              <a:t>uskottiin</a:t>
            </a:r>
            <a:r>
              <a:rPr lang="en-US" sz="2000" dirty="0"/>
              <a:t> </a:t>
            </a:r>
            <a:r>
              <a:rPr lang="en-US" sz="2000" dirty="0" err="1"/>
              <a:t>torjuvan</a:t>
            </a:r>
            <a:r>
              <a:rPr lang="en-US" sz="2000" dirty="0"/>
              <a:t> </a:t>
            </a:r>
            <a:r>
              <a:rPr lang="en-US" sz="2000" dirty="0" err="1"/>
              <a:t>miasmaa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2BC7E9-2AFA-C4CA-7584-8DB458E23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80" y="211143"/>
            <a:ext cx="18920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877A0EA-6FD6-86D3-736C-49320AEDE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0" y="6243141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521DCCF-D447-A41F-BA41-1C18216C0C61}"/>
              </a:ext>
            </a:extLst>
          </p:cNvPr>
          <p:cNvSpPr txBox="1"/>
          <p:nvPr/>
        </p:nvSpPr>
        <p:spPr>
          <a:xfrm>
            <a:off x="144430" y="6346428"/>
            <a:ext cx="3627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Peter </a:t>
            </a:r>
            <a:r>
              <a:rPr lang="fi-FI" sz="1400" dirty="0" err="1">
                <a:solidFill>
                  <a:schemeClr val="bg1"/>
                </a:solidFill>
              </a:rPr>
              <a:t>Kvetny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6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33E7A1-799D-16E4-486C-A3FD0FEA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" y="139728"/>
            <a:ext cx="4267199" cy="24150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Antiikin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aikana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heräsi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kiinnostus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siihen, miten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ympäristö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vaikuttaa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terveyteen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58FD5F-904B-4925-B315-432770A57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Kuva 7" descr="Kuva, joka sisältää kohteen rakennus, kaari&#10;&#10;Kuvaus luotu automaattisesti">
            <a:extLst>
              <a:ext uri="{FF2B5EF4-FFF2-40B4-BE49-F238E27FC236}">
                <a16:creationId xmlns:a16="http://schemas.microsoft.com/office/drawing/2014/main" id="{CEBF88C5-82C0-9857-D95E-2083E6177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20116" b="2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C31202-01A6-6454-CB64-EE6849081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6782" y="3165290"/>
            <a:ext cx="6837679" cy="2978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/>
              <a:t>Mikrobien</a:t>
            </a:r>
            <a:r>
              <a:rPr lang="en-US" sz="2400" dirty="0"/>
              <a:t> </a:t>
            </a:r>
            <a:r>
              <a:rPr lang="en-US" sz="2400" dirty="0" err="1"/>
              <a:t>yhteyttä</a:t>
            </a:r>
            <a:r>
              <a:rPr lang="en-US" sz="2400" dirty="0"/>
              <a:t> </a:t>
            </a:r>
            <a:r>
              <a:rPr lang="en-US" sz="2400" dirty="0" err="1"/>
              <a:t>tarttuviin</a:t>
            </a:r>
            <a:r>
              <a:rPr lang="en-US" sz="2400" dirty="0"/>
              <a:t> </a:t>
            </a:r>
            <a:r>
              <a:rPr lang="en-US" sz="2400" dirty="0" err="1"/>
              <a:t>tauteihin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tunnettu</a:t>
            </a:r>
            <a:r>
              <a:rPr lang="en-US" sz="2400" dirty="0"/>
              <a:t>, </a:t>
            </a:r>
            <a:r>
              <a:rPr lang="en-US" sz="2400" dirty="0" err="1"/>
              <a:t>mutta</a:t>
            </a:r>
            <a:r>
              <a:rPr lang="en-US" sz="2400" dirty="0"/>
              <a:t> </a:t>
            </a:r>
            <a:r>
              <a:rPr lang="en-US" sz="2400" dirty="0" err="1"/>
              <a:t>puhtaan</a:t>
            </a:r>
            <a:r>
              <a:rPr lang="en-US" sz="2400" dirty="0"/>
              <a:t> </a:t>
            </a:r>
            <a:r>
              <a:rPr lang="en-US" sz="2400" dirty="0" err="1"/>
              <a:t>veden</a:t>
            </a:r>
            <a:r>
              <a:rPr lang="en-US" sz="2400" dirty="0"/>
              <a:t> ja </a:t>
            </a:r>
            <a:r>
              <a:rPr lang="en-US" sz="2400" dirty="0" err="1"/>
              <a:t>raikkaan</a:t>
            </a:r>
            <a:r>
              <a:rPr lang="en-US" sz="2400" dirty="0"/>
              <a:t> </a:t>
            </a:r>
            <a:r>
              <a:rPr lang="en-US" sz="2400" dirty="0" err="1"/>
              <a:t>ilman</a:t>
            </a:r>
            <a:r>
              <a:rPr lang="en-US" sz="2400" dirty="0"/>
              <a:t> </a:t>
            </a:r>
            <a:r>
              <a:rPr lang="en-US" sz="2400" dirty="0" err="1"/>
              <a:t>ihannointi</a:t>
            </a:r>
            <a:r>
              <a:rPr lang="en-US" sz="2400" dirty="0"/>
              <a:t> </a:t>
            </a:r>
            <a:r>
              <a:rPr lang="en-US" sz="2400" dirty="0" err="1"/>
              <a:t>kuitenkin</a:t>
            </a:r>
            <a:r>
              <a:rPr lang="en-US" sz="2400" dirty="0"/>
              <a:t> </a:t>
            </a:r>
            <a:r>
              <a:rPr lang="en-US" sz="2400" dirty="0" err="1"/>
              <a:t>ehkäisi</a:t>
            </a:r>
            <a:r>
              <a:rPr lang="en-US" sz="2400" dirty="0"/>
              <a:t> </a:t>
            </a:r>
            <a:r>
              <a:rPr lang="en-US" sz="2400" dirty="0" err="1"/>
              <a:t>sairauksia</a:t>
            </a:r>
            <a:r>
              <a:rPr lang="en-US" sz="2400" dirty="0"/>
              <a:t>.</a:t>
            </a:r>
          </a:p>
          <a:p>
            <a:endParaRPr lang="en-US" sz="800" dirty="0"/>
          </a:p>
          <a:p>
            <a:r>
              <a:rPr lang="en-US" sz="2400" dirty="0" err="1"/>
              <a:t>Roomalaiset</a:t>
            </a:r>
            <a:r>
              <a:rPr lang="en-US" sz="2400" dirty="0"/>
              <a:t> </a:t>
            </a:r>
            <a:r>
              <a:rPr lang="en-US" sz="2400" dirty="0" err="1"/>
              <a:t>viettivät</a:t>
            </a:r>
            <a:r>
              <a:rPr lang="en-US" sz="2400" dirty="0"/>
              <a:t> </a:t>
            </a:r>
            <a:r>
              <a:rPr lang="en-US" sz="2400" dirty="0" err="1"/>
              <a:t>aikaa</a:t>
            </a:r>
            <a:r>
              <a:rPr lang="en-US" sz="2400" dirty="0"/>
              <a:t> </a:t>
            </a:r>
            <a:r>
              <a:rPr lang="en-US" sz="2400" dirty="0" err="1"/>
              <a:t>kylpylöissä</a:t>
            </a:r>
            <a:r>
              <a:rPr lang="en-US" sz="2400" dirty="0"/>
              <a:t> ja </a:t>
            </a:r>
            <a:r>
              <a:rPr lang="en-US" sz="2400" dirty="0" err="1"/>
              <a:t>rakensivat</a:t>
            </a:r>
            <a:r>
              <a:rPr lang="en-US" sz="2400" dirty="0"/>
              <a:t> </a:t>
            </a:r>
            <a:r>
              <a:rPr lang="en-US" sz="2400" dirty="0" err="1"/>
              <a:t>valtavia</a:t>
            </a:r>
            <a:r>
              <a:rPr lang="en-US" sz="2400" dirty="0"/>
              <a:t> </a:t>
            </a:r>
            <a:r>
              <a:rPr lang="en-US" sz="2400" dirty="0" err="1"/>
              <a:t>vesijohtojärjestelmiä</a:t>
            </a:r>
            <a:r>
              <a:rPr lang="en-US" sz="2400" dirty="0"/>
              <a:t>, </a:t>
            </a:r>
            <a:r>
              <a:rPr lang="en-US" sz="2400" b="1" dirty="0" err="1"/>
              <a:t>akvedukteja</a:t>
            </a:r>
            <a:r>
              <a:rPr lang="en-US" sz="2400" dirty="0"/>
              <a:t>, </a:t>
            </a:r>
            <a:r>
              <a:rPr lang="en-US" sz="2400" dirty="0" err="1"/>
              <a:t>puhtaan</a:t>
            </a:r>
            <a:r>
              <a:rPr lang="en-US" sz="2400" dirty="0"/>
              <a:t> </a:t>
            </a:r>
            <a:r>
              <a:rPr lang="en-US" sz="2400" dirty="0" err="1"/>
              <a:t>veden</a:t>
            </a:r>
            <a:r>
              <a:rPr lang="en-US" sz="2400" dirty="0"/>
              <a:t> </a:t>
            </a:r>
            <a:r>
              <a:rPr lang="en-US" sz="2400" dirty="0" err="1"/>
              <a:t>saannin</a:t>
            </a:r>
            <a:r>
              <a:rPr lang="en-US" sz="2400" dirty="0"/>
              <a:t> </a:t>
            </a:r>
            <a:r>
              <a:rPr lang="en-US" sz="2400" dirty="0" err="1"/>
              <a:t>turvaamiseksi</a:t>
            </a:r>
            <a:r>
              <a:rPr lang="en-US" sz="2400" dirty="0"/>
              <a:t>.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DAAEC55-4F36-D1E4-9DAC-70DE2AEFEE5A}"/>
              </a:ext>
            </a:extLst>
          </p:cNvPr>
          <p:cNvSpPr txBox="1"/>
          <p:nvPr/>
        </p:nvSpPr>
        <p:spPr>
          <a:xfrm>
            <a:off x="4619244" y="2794733"/>
            <a:ext cx="757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Kuva: Unsplash.com </a:t>
            </a:r>
            <a:r>
              <a:rPr lang="fi-FI" sz="1600" dirty="0" err="1"/>
              <a:t>K.Mitch</a:t>
            </a:r>
            <a:r>
              <a:rPr lang="fi-FI" sz="1600" dirty="0"/>
              <a:t> </a:t>
            </a:r>
            <a:r>
              <a:rPr lang="fi-FI" sz="1600" dirty="0" err="1"/>
              <a:t>Hodge</a:t>
            </a:r>
            <a:endParaRPr lang="fi-FI" sz="16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EB4EB47-3FAF-2B54-5B53-C16493E3EA52}"/>
              </a:ext>
            </a:extLst>
          </p:cNvPr>
          <p:cNvSpPr txBox="1"/>
          <p:nvPr/>
        </p:nvSpPr>
        <p:spPr>
          <a:xfrm>
            <a:off x="0" y="2428408"/>
            <a:ext cx="469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Unplach.com Marco De </a:t>
            </a:r>
            <a:r>
              <a:rPr lang="fi-FI" sz="1400" dirty="0" err="1"/>
              <a:t>Hevia</a:t>
            </a:r>
            <a:endParaRPr lang="fi-FI" sz="1400" dirty="0"/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89C586D-225D-55A3-8F78-0CE022FE0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37" y="108133"/>
            <a:ext cx="1892024" cy="42893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CC6E585-9008-E433-2322-21EE0CE71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930" y="623551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vaatetus, henkilö&#10;&#10;Kuvaus luotu automaattisesti">
            <a:extLst>
              <a:ext uri="{FF2B5EF4-FFF2-40B4-BE49-F238E27FC236}">
                <a16:creationId xmlns:a16="http://schemas.microsoft.com/office/drawing/2014/main" id="{97729A6D-B556-297B-F7AD-C0583744F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b="38453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74B985-EC9B-66D3-79F1-E23C01A2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6" y="233688"/>
            <a:ext cx="455676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Keskiajan</a:t>
            </a:r>
            <a:r>
              <a:rPr lang="en-US" sz="3200" b="1" dirty="0"/>
              <a:t> </a:t>
            </a:r>
            <a:r>
              <a:rPr lang="en-US" sz="3200" b="1" dirty="0" err="1"/>
              <a:t>lääketiede</a:t>
            </a:r>
            <a:r>
              <a:rPr lang="en-US" sz="3200" b="1" dirty="0"/>
              <a:t> </a:t>
            </a:r>
            <a:r>
              <a:rPr lang="en-US" sz="3200" b="1" dirty="0" err="1"/>
              <a:t>oli</a:t>
            </a:r>
            <a:r>
              <a:rPr lang="en-US" sz="3200" b="1" dirty="0"/>
              <a:t> </a:t>
            </a:r>
            <a:r>
              <a:rPr lang="en-US" sz="3200" b="1" dirty="0" err="1"/>
              <a:t>sekoitus</a:t>
            </a:r>
            <a:r>
              <a:rPr lang="en-US" sz="3200" b="1" dirty="0"/>
              <a:t> </a:t>
            </a:r>
            <a:r>
              <a:rPr lang="en-US" sz="3200" b="1" dirty="0" err="1"/>
              <a:t>uskontoa</a:t>
            </a:r>
            <a:r>
              <a:rPr lang="en-US" sz="3200" b="1" dirty="0"/>
              <a:t>, </a:t>
            </a:r>
            <a:r>
              <a:rPr lang="en-US" sz="3200" b="1" dirty="0" err="1"/>
              <a:t>yrttilääkintää</a:t>
            </a:r>
            <a:r>
              <a:rPr lang="en-US" sz="3200" b="1" dirty="0"/>
              <a:t>, </a:t>
            </a:r>
            <a:r>
              <a:rPr lang="en-US" sz="3200" b="1" dirty="0" err="1"/>
              <a:t>astrologiaa</a:t>
            </a:r>
            <a:r>
              <a:rPr lang="en-US" sz="3200" b="1" dirty="0"/>
              <a:t> ja </a:t>
            </a:r>
            <a:r>
              <a:rPr lang="en-US" sz="3200" b="1" dirty="0" err="1"/>
              <a:t>rituaaleja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811BF9-DB9A-036A-E792-B43EB448D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252" y="2476500"/>
            <a:ext cx="4556760" cy="4724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Rukoilemalla</a:t>
            </a:r>
            <a:r>
              <a:rPr lang="en-US" sz="2000" dirty="0"/>
              <a:t> </a:t>
            </a:r>
            <a:r>
              <a:rPr lang="en-US" sz="2000" dirty="0" err="1"/>
              <a:t>pyydettiin</a:t>
            </a:r>
            <a:r>
              <a:rPr lang="en-US" sz="2000" dirty="0"/>
              <a:t> </a:t>
            </a:r>
            <a:r>
              <a:rPr lang="en-US" sz="2000" dirty="0" err="1"/>
              <a:t>parannusta</a:t>
            </a:r>
            <a:r>
              <a:rPr lang="en-US" sz="2000" dirty="0"/>
              <a:t> </a:t>
            </a:r>
            <a:r>
              <a:rPr lang="en-US" sz="2000" dirty="0" err="1"/>
              <a:t>jumalalta</a:t>
            </a:r>
            <a:r>
              <a:rPr lang="en-US" sz="2000" dirty="0"/>
              <a:t> tai </a:t>
            </a:r>
            <a:r>
              <a:rPr lang="en-US" sz="2000" dirty="0" err="1"/>
              <a:t>uskonsa</a:t>
            </a:r>
            <a:r>
              <a:rPr lang="en-US" sz="2000" dirty="0"/>
              <a:t> </a:t>
            </a:r>
            <a:r>
              <a:rPr lang="en-US" sz="2000" dirty="0" err="1"/>
              <a:t>vuoksi</a:t>
            </a:r>
            <a:r>
              <a:rPr lang="en-US" sz="2000" dirty="0"/>
              <a:t> </a:t>
            </a:r>
            <a:r>
              <a:rPr lang="en-US" sz="2000" dirty="0" err="1"/>
              <a:t>kuolleilta</a:t>
            </a:r>
            <a:r>
              <a:rPr lang="en-US" sz="2000" dirty="0"/>
              <a:t> </a:t>
            </a:r>
            <a:r>
              <a:rPr lang="en-US" sz="2000" dirty="0" err="1"/>
              <a:t>pyhimyksiltä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err="1"/>
              <a:t>Pyhimysten</a:t>
            </a:r>
            <a:r>
              <a:rPr lang="en-US" sz="2000" dirty="0"/>
              <a:t> </a:t>
            </a:r>
            <a:r>
              <a:rPr lang="en-US" sz="2000" dirty="0" err="1"/>
              <a:t>jäännöksillä</a:t>
            </a:r>
            <a:r>
              <a:rPr lang="en-US" sz="2000" dirty="0"/>
              <a:t> </a:t>
            </a:r>
            <a:r>
              <a:rPr lang="en-US" sz="2000" dirty="0" err="1"/>
              <a:t>uskottiin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parantavia</a:t>
            </a:r>
            <a:r>
              <a:rPr lang="en-US" sz="2000" dirty="0"/>
              <a:t> </a:t>
            </a:r>
            <a:r>
              <a:rPr lang="en-US" sz="2000" dirty="0" err="1"/>
              <a:t>voimia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err="1"/>
              <a:t>Munkki</a:t>
            </a:r>
            <a:r>
              <a:rPr lang="en-US" sz="2000" dirty="0"/>
              <a:t>- ja </a:t>
            </a:r>
            <a:r>
              <a:rPr lang="en-US" sz="2000" dirty="0" err="1"/>
              <a:t>nunnaluostareissa</a:t>
            </a:r>
            <a:r>
              <a:rPr lang="en-US" sz="2000" dirty="0"/>
              <a:t> </a:t>
            </a:r>
            <a:r>
              <a:rPr lang="en-US" sz="2000" dirty="0" err="1"/>
              <a:t>harjoitettiin</a:t>
            </a:r>
            <a:r>
              <a:rPr lang="en-US" sz="2000" dirty="0"/>
              <a:t> </a:t>
            </a:r>
            <a:r>
              <a:rPr lang="en-US" sz="2000" dirty="0" err="1"/>
              <a:t>yrttilääkintää ja</a:t>
            </a:r>
            <a:r>
              <a:rPr lang="en-US" sz="2000" dirty="0"/>
              <a:t> </a:t>
            </a:r>
            <a:r>
              <a:rPr lang="en-US" sz="2000" dirty="0" err="1"/>
              <a:t>alkeellista</a:t>
            </a:r>
            <a:r>
              <a:rPr lang="en-US" sz="2000" dirty="0"/>
              <a:t> </a:t>
            </a:r>
            <a:r>
              <a:rPr lang="en-US" sz="2000" dirty="0" err="1"/>
              <a:t>sairaalatoimintaa</a:t>
            </a:r>
            <a:r>
              <a:rPr lang="en-US" sz="2000" dirty="0"/>
              <a:t> sekä </a:t>
            </a:r>
            <a:r>
              <a:rPr lang="en-US" sz="2000" dirty="0" err="1"/>
              <a:t>kirjoitettiin</a:t>
            </a:r>
            <a:r>
              <a:rPr lang="en-US" sz="2000" dirty="0"/>
              <a:t> </a:t>
            </a:r>
            <a:r>
              <a:rPr lang="en-US" sz="2000" dirty="0" err="1"/>
              <a:t>terveysoppaita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err="1"/>
              <a:t>Hoidot</a:t>
            </a:r>
            <a:r>
              <a:rPr lang="en-US" sz="2000" dirty="0"/>
              <a:t> </a:t>
            </a:r>
            <a:r>
              <a:rPr lang="en-US" sz="2000" dirty="0" err="1"/>
              <a:t>perustuivat</a:t>
            </a:r>
            <a:r>
              <a:rPr lang="en-US" sz="2000" dirty="0"/>
              <a:t> </a:t>
            </a:r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humoraalioppeihin</a:t>
            </a:r>
            <a:r>
              <a:rPr lang="en-US" sz="2000" dirty="0"/>
              <a:t>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2EC3C7B-33BB-D3EE-BA38-84E40068B4D0}"/>
              </a:ext>
            </a:extLst>
          </p:cNvPr>
          <p:cNvSpPr txBox="1"/>
          <p:nvPr/>
        </p:nvSpPr>
        <p:spPr>
          <a:xfrm rot="16200000">
            <a:off x="2387600" y="3393440"/>
            <a:ext cx="6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Gabriella</a:t>
            </a:r>
            <a:r>
              <a:rPr lang="fi-FI" dirty="0"/>
              <a:t> </a:t>
            </a:r>
            <a:r>
              <a:rPr lang="fi-FI" dirty="0" err="1"/>
              <a:t>Clare</a:t>
            </a:r>
            <a:r>
              <a:rPr lang="fi-FI" dirty="0"/>
              <a:t> Marino</a:t>
            </a:r>
          </a:p>
        </p:txBody>
      </p:sp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18F51B3-83AF-473C-95C3-CA8CDA120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85" y="251465"/>
            <a:ext cx="1892024" cy="42893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47271496-A567-E8A9-CB3A-0D03E658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285" y="6142236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E6210441-1BE0-4A99-A29C-735061B5C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6E9C66-CCF4-4BC5-8A9A-402860DBC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B0065-9207-40A3-8A91-534B59CE2B42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576</Words>
  <Application>Microsoft Macintosh PowerPoint</Application>
  <PresentationFormat>Laajakuva</PresentationFormat>
  <Paragraphs>82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Terveyden ja sairauksien selitysmalleja eri aikakausina</vt:lpstr>
      <vt:lpstr>Menneen ajan terveyden ja sairauden selitysmallien ymmärtäminen</vt:lpstr>
      <vt:lpstr>PowerPoint-esitys</vt:lpstr>
      <vt:lpstr>Esihistoriallinen aika </vt:lpstr>
      <vt:lpstr>Teogeeninen sairauskäsitys</vt:lpstr>
      <vt:lpstr>Humoraalioppi – terveys perustui ruumiinnesteiden tasapainoon</vt:lpstr>
      <vt:lpstr> Miasmateoria  </vt:lpstr>
      <vt:lpstr>Antiikin aikana heräsi kiinnostus siihen, miten ympäristö vaikuttaa terveyteen </vt:lpstr>
      <vt:lpstr>Keskiajan lääketiede oli sekoitus uskontoa, yrttilääkintää, astrologiaa ja rituaaleja</vt:lpstr>
      <vt:lpstr>Valistuksen aika – lääketiede ja luonnontieteet kehittyvät</vt:lpstr>
      <vt:lpstr>Spesifi etiologia  – yksi syy, yksi sairaus</vt:lpstr>
      <vt:lpstr>Nykyaika  – monietiologinen teoria ja One Health -ajattelu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ja sairauksien selitysmalleja eri aikausina</dc:title>
  <dc:creator>Paula</dc:creator>
  <cp:lastModifiedBy>Eija Tuunainen</cp:lastModifiedBy>
  <cp:revision>50</cp:revision>
  <dcterms:created xsi:type="dcterms:W3CDTF">2022-06-21T06:29:22Z</dcterms:created>
  <dcterms:modified xsi:type="dcterms:W3CDTF">2022-08-22T15:37:20Z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