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3" r:id="rId8"/>
    <p:sldId id="264" r:id="rId9"/>
    <p:sldId id="266" r:id="rId10"/>
    <p:sldId id="268" r:id="rId11"/>
    <p:sldId id="265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A5A0C2-0FB3-FEAD-9CB6-22D1384BC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74911D-5DE0-B223-92B7-F25A5239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F4CCCB-5F5F-62FB-9AF9-954EAD9D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D01234-A74A-3E08-9413-821E37B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D7D41-5823-E1D6-785D-1CEE4A4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68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F72B6-18A8-C1BA-4F82-7AC1C25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D6FE49-14A9-4F87-C591-999ADE68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87BA14-5FC4-783B-F313-267F417E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97F007-9649-1FE9-0DE6-B343B8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2E3D10-D51B-AE97-91DB-51EAB43D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42C788D-1CF4-0F36-7FF1-EDB8F3E07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9AAE21-76E3-B3BB-9A11-4EA29EF3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18DB4C-D5FC-4070-2422-5C18B5FD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984E6E-92CB-A182-B94A-ACECE679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4525BB-E2D9-9B54-C935-EB3A879E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78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22E9A1-7E9A-22EB-08B1-9D9FFF23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BCC70-4331-8F50-A473-6B5658DD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645E2-DE60-828E-D833-9BCE7696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DBC7D7-A003-15AC-4761-5B33E554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16988D-5951-B23C-1213-BC132598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8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03E80-8DBE-5B58-3B24-49938D4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BDC0C2-771E-2810-5FDC-A0F7A3B3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9AEAD4-5E3B-E7E8-805A-E0F763DE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48B0AE-0D35-CD1D-D6EA-F136454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8A9F4-69C5-8A6B-1EBD-D8203EC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6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B85B0-0981-85BF-9349-12B967B4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39FAA-7ED8-EB9B-FEBA-395347FE0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9DAB2D-046B-D029-BFC2-FAACEED0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F09F80-1915-1012-E49F-776184EB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5C75AE-2FD2-B555-B849-3463C53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08AAB2-F3FE-DC4A-572A-3C48F8C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8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B6EAF-37FD-3A1C-0EA5-88F1DD6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F1D9C1-0484-0087-9306-534F4D3F7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78CF19-87B6-A94B-7463-A88ACA55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AE39E1-B49C-5594-20BD-F9DEDBB17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7E402C-3695-A87F-85E4-7719B0CE6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FD0D71B-4A3F-897B-202B-BD7EF7A4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CD7EE7-AABC-D0CB-61E8-4CBC0363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0EF7D6-82DF-8668-7046-F9934792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CF424-A2E0-67DB-B26D-31521126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D397B1-7BF4-7162-0DD6-BF448BB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A0A1CC-7B13-DDAA-D472-BAEA5A2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EBE65-7140-F6A0-C276-D3C1EE06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6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037755-B3B0-8455-550A-A7F0D9B8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8731C9-487B-4961-E941-88DAF3AA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D58D7E-36C9-FD21-EDC3-E66DCD73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C258D-8690-37F6-5BCA-2B924410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B4122-D879-18B9-0794-E444DDBF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72073B-01BF-E227-1891-43ED70A1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30B94F-445F-6543-1FD2-6C0DABEC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446E0D-F13B-A3B6-D288-12A6B0DA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D7FDB9-9AE8-2341-28BD-01F2EE51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7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44867-84B3-52D4-24E3-100E6596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F3CC2-42C8-37C1-F9E9-7574D613E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2DADD4-DC77-DDD3-D13E-3CF21925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E434AC-D7AF-2FDB-0711-090C068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6A80E8-95E1-4D9F-7631-7465915E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2FF932-CB67-CCC7-C6E0-00342A92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7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758C8FD-5FD1-764B-C4C7-EE00363A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B3990E-FAA8-D47B-D936-62E5A8EB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E5D36-0F4D-8EC3-452C-B78FDB74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881A-5703-41AD-A3A3-1C0B87EFD2C0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EA6409-2C3A-E20D-1FF6-659440CD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3CDAF-FFD8-5B98-6462-18D0DCF8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8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aivas, vesi, ulko, luonto&#10;&#10;Kuvaus luotu automaattisesti">
            <a:extLst>
              <a:ext uri="{FF2B5EF4-FFF2-40B4-BE49-F238E27FC236}">
                <a16:creationId xmlns:a16="http://schemas.microsoft.com/office/drawing/2014/main" id="{CB2B2EBF-DF8A-D210-32F0-023D8D713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74CB3-F4D6-544B-FBCC-AD00158A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Terveyteen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liittyviä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eettisiä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kysymyksiä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717124A-E8FA-91D6-02DF-510191D1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7D88872-06AF-59FA-BB59-A98CFD74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586" y="6207628"/>
            <a:ext cx="1778503" cy="45732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FC5F913-ACE5-CFEF-63E7-27B7D9FB5B52}"/>
              </a:ext>
            </a:extLst>
          </p:cNvPr>
          <p:cNvSpPr txBox="1"/>
          <p:nvPr/>
        </p:nvSpPr>
        <p:spPr>
          <a:xfrm>
            <a:off x="0" y="6341823"/>
            <a:ext cx="2962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Eean</a:t>
            </a:r>
            <a:r>
              <a:rPr lang="fi-FI" sz="1400" dirty="0">
                <a:solidFill>
                  <a:schemeClr val="bg1"/>
                </a:solidFill>
              </a:rPr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2061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55B6C3-4991-21BC-0644-01C83DD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760" y="6353791"/>
            <a:ext cx="1686179" cy="4335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C34EA7-55B9-663B-B571-5846514B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61925"/>
            <a:ext cx="5105400" cy="17335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AB279-81EA-EE65-97DF-DC8DE68A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3040" y="800100"/>
            <a:ext cx="6684899" cy="5751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>
                <a:solidFill>
                  <a:srgbClr val="7030A0"/>
                </a:solidFill>
              </a:rPr>
              <a:t>EETTISIÄ NÄKÖKULMIA</a:t>
            </a:r>
          </a:p>
          <a:p>
            <a:pPr marL="0" indent="0">
              <a:buNone/>
            </a:pPr>
            <a:endParaRPr lang="fi-FI" sz="11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HYVEET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Hyveellinen ihminen huolehtii terveydestään ja ymmärtää sen merkityksen itselle, läheisille, työyhteisölle ja koko yhteiskunnalle.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SEURAUKSET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Jos vastuu kustannuksista siirtyisi yksilölle, terveyserot kasvaisivat, eriarvoisuus lisääntyisi ja työkyvyttömyydestä sekä syrjäytymisestä aiheutuvat kustannukset kasvaisivat.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OIKEUDET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Jokaisella on oikeus valita oma tapansa elää, kunhan ei tuota haittaa toisille ihmisille tai ympäristölle.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VELVOLLISUUDET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Terveydenhuollon eettisten periaatteiden mukaan yhteiskunnalla on velvollisuus turvata kaikille hyvä hoito.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VASTUU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Koska sairaudet eivät johdu pelkästään yksilön omasta valinnasta, vastuu seurauksista ei voi olla yksin yksilöllä.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AF9AF5-0A19-EF42-B7E9-0A0BF18C5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3882" y="2025649"/>
            <a:ext cx="4767693" cy="454493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74CB4-C8CF-957F-4241-B1E4E397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0E957EB-2EBB-B949-19C0-DA0804A61E47}"/>
              </a:ext>
            </a:extLst>
          </p:cNvPr>
          <p:cNvSpPr txBox="1"/>
          <p:nvPr/>
        </p:nvSpPr>
        <p:spPr>
          <a:xfrm>
            <a:off x="213882" y="6551536"/>
            <a:ext cx="4564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Matt </a:t>
            </a:r>
            <a:r>
              <a:rPr lang="fi-FI" sz="1400" dirty="0" err="1"/>
              <a:t>Collamer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729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558FED6-E6F9-5FCD-7F01-5152D6548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5372"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38FFCB-5504-2AE4-B4D4-17F1E4F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43975" cy="1333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Pitäisikö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ihmisen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vastata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terveydenhuollon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kustannuksista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jos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sairastumisen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syynä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on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omat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elintavat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D226F-F852-F2A1-85FA-5A21E8E53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333500"/>
            <a:ext cx="5124449" cy="53149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TILANTEEN JA MOTIIVIEN TARKASTELU ERI OSAPUOLETEN NÄKÖKULMASTA</a:t>
            </a:r>
          </a:p>
          <a:p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on </a:t>
            </a:r>
            <a:r>
              <a:rPr lang="en-US" sz="2000" dirty="0" err="1"/>
              <a:t>erilainen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Ehdotusta</a:t>
            </a:r>
            <a:r>
              <a:rPr lang="en-US" sz="2000" dirty="0"/>
              <a:t> </a:t>
            </a:r>
            <a:r>
              <a:rPr lang="en-US" sz="2000" dirty="0" err="1"/>
              <a:t>kannattavien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vähentää</a:t>
            </a:r>
            <a:r>
              <a:rPr lang="en-US" sz="2000" dirty="0"/>
              <a:t> </a:t>
            </a:r>
            <a:r>
              <a:rPr lang="en-US" sz="2000" dirty="0" err="1"/>
              <a:t>terveydenhuoltoon</a:t>
            </a:r>
            <a:r>
              <a:rPr lang="en-US" sz="2000" dirty="0"/>
              <a:t> </a:t>
            </a:r>
            <a:r>
              <a:rPr lang="en-US" sz="2000" dirty="0" err="1"/>
              <a:t>kuluvia</a:t>
            </a:r>
            <a:r>
              <a:rPr lang="en-US" sz="2000" dirty="0"/>
              <a:t> </a:t>
            </a:r>
            <a:r>
              <a:rPr lang="en-US" sz="2000" dirty="0" err="1"/>
              <a:t>verorahoja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Yhteiskunnan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on </a:t>
            </a:r>
            <a:r>
              <a:rPr lang="en-US" sz="2000" dirty="0" err="1"/>
              <a:t>edistää</a:t>
            </a:r>
            <a:r>
              <a:rPr lang="en-US" sz="2000" dirty="0"/>
              <a:t> </a:t>
            </a:r>
            <a:r>
              <a:rPr lang="en-US" sz="2000" dirty="0" err="1"/>
              <a:t>väestön terveyttä,</a:t>
            </a:r>
            <a:r>
              <a:rPr lang="en-US" sz="2000" dirty="0"/>
              <a:t> </a:t>
            </a:r>
            <a:r>
              <a:rPr lang="en-US" sz="2000" dirty="0" err="1"/>
              <a:t>työ-</a:t>
            </a:r>
            <a:r>
              <a:rPr lang="en-US" sz="2000" dirty="0"/>
              <a:t> ja </a:t>
            </a:r>
            <a:r>
              <a:rPr lang="en-US" sz="2000" dirty="0" err="1"/>
              <a:t>toimintakykyä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hyvinvointia</a:t>
            </a:r>
            <a:r>
              <a:rPr lang="en-US" sz="2000" dirty="0"/>
              <a:t>, </a:t>
            </a:r>
            <a:r>
              <a:rPr lang="en-US" sz="2000" dirty="0" err="1"/>
              <a:t>jotta</a:t>
            </a:r>
            <a:r>
              <a:rPr lang="en-US" sz="2000" dirty="0"/>
              <a:t> se </a:t>
            </a:r>
            <a:r>
              <a:rPr lang="en-US" sz="2000" dirty="0" err="1"/>
              <a:t>voisi</a:t>
            </a:r>
            <a:r>
              <a:rPr lang="en-US" sz="2000" dirty="0"/>
              <a:t> </a:t>
            </a:r>
            <a:r>
              <a:rPr lang="en-US" sz="2000" dirty="0" err="1"/>
              <a:t>hoitaa</a:t>
            </a:r>
            <a:r>
              <a:rPr lang="en-US" sz="2000" dirty="0"/>
              <a:t> </a:t>
            </a:r>
            <a:r>
              <a:rPr lang="en-US" sz="2000" dirty="0" err="1"/>
              <a:t>kaikkia</a:t>
            </a:r>
            <a:r>
              <a:rPr lang="en-US" sz="2000" dirty="0"/>
              <a:t> </a:t>
            </a:r>
            <a:r>
              <a:rPr lang="en-US" sz="2000" dirty="0" err="1"/>
              <a:t>tasa-arvoisesti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PERIAATTEITA, JOIHIN PÄÄTÖS PERUSTUU</a:t>
            </a:r>
          </a:p>
          <a:p>
            <a:r>
              <a:rPr lang="en-US" sz="2000" dirty="0" err="1"/>
              <a:t>Ihmisarvo</a:t>
            </a:r>
            <a:r>
              <a:rPr lang="en-US" sz="2000" dirty="0"/>
              <a:t>, </a:t>
            </a:r>
            <a:r>
              <a:rPr lang="en-US" sz="2000" dirty="0" err="1"/>
              <a:t>tasa-arvo</a:t>
            </a:r>
            <a:r>
              <a:rPr lang="en-US" sz="2000" dirty="0"/>
              <a:t>, </a:t>
            </a:r>
            <a:r>
              <a:rPr lang="en-US" sz="2000" dirty="0" err="1"/>
              <a:t>oikeudenmukaisuus</a:t>
            </a:r>
            <a:endParaRPr lang="en-US" sz="2000" dirty="0"/>
          </a:p>
          <a:p>
            <a:r>
              <a:rPr lang="en-US" sz="2000" dirty="0" err="1"/>
              <a:t>Kohtele</a:t>
            </a:r>
            <a:r>
              <a:rPr lang="en-US" sz="2000" dirty="0"/>
              <a:t> </a:t>
            </a:r>
            <a:r>
              <a:rPr lang="en-US" sz="2000" dirty="0" err="1"/>
              <a:t>toista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toivoisit</a:t>
            </a:r>
            <a:r>
              <a:rPr lang="en-US" sz="2000" dirty="0"/>
              <a:t> </a:t>
            </a:r>
            <a:r>
              <a:rPr lang="en-US" sz="2000" dirty="0" err="1"/>
              <a:t>itseäsi</a:t>
            </a:r>
            <a:r>
              <a:rPr lang="en-US" sz="2000" dirty="0"/>
              <a:t> </a:t>
            </a:r>
            <a:r>
              <a:rPr lang="en-US" sz="2000" dirty="0" err="1"/>
              <a:t>kohdeltavan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Laki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asemasta</a:t>
            </a:r>
            <a:r>
              <a:rPr lang="en-US" sz="2000" dirty="0"/>
              <a:t> ja </a:t>
            </a:r>
            <a:r>
              <a:rPr lang="en-US" sz="2000" dirty="0" err="1"/>
              <a:t>oikeuksista</a:t>
            </a:r>
            <a:endParaRPr lang="en-US" sz="2000" dirty="0"/>
          </a:p>
          <a:p>
            <a:pPr marL="0"/>
            <a:endParaRPr lang="en-US" sz="13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32A870-F0C6-1EBF-F701-38EE7DCC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60" y="6353791"/>
            <a:ext cx="1686179" cy="433589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F54261-BA38-E330-A8FE-95DC30ECA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47036A1-AB6F-888C-4AE4-DF76FF11A398}"/>
              </a:ext>
            </a:extLst>
          </p:cNvPr>
          <p:cNvSpPr txBox="1"/>
          <p:nvPr/>
        </p:nvSpPr>
        <p:spPr>
          <a:xfrm rot="5400000">
            <a:off x="10276075" y="4861930"/>
            <a:ext cx="3524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Claudio </a:t>
            </a:r>
            <a:r>
              <a:rPr lang="fi-FI" sz="1400" dirty="0" err="1"/>
              <a:t>Schwarz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440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41FACF38-0082-1DAB-1CC3-FDD513D10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802" b="2963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C462B2-C96D-6E24-2709-4BA848DE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1" y="400310"/>
            <a:ext cx="5446660" cy="779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Mitä</a:t>
            </a:r>
            <a:r>
              <a:rPr lang="en-US" sz="3600" b="1" dirty="0">
                <a:solidFill>
                  <a:schemeClr val="bg1"/>
                </a:solidFill>
              </a:rPr>
              <a:t> on </a:t>
            </a:r>
            <a:r>
              <a:rPr lang="en-US" sz="3600" b="1" dirty="0" err="1">
                <a:solidFill>
                  <a:schemeClr val="bg1"/>
                </a:solidFill>
              </a:rPr>
              <a:t>eettinen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ajattelu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F653C-54EE-9431-1FE1-27884567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4262" y="1034572"/>
            <a:ext cx="5087717" cy="34930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Eettisen</a:t>
            </a:r>
            <a:r>
              <a:rPr lang="en-US" sz="2400" b="1" dirty="0"/>
              <a:t> </a:t>
            </a:r>
            <a:r>
              <a:rPr lang="en-US" sz="2400" b="1" dirty="0" err="1"/>
              <a:t>ajattelun</a:t>
            </a:r>
            <a:r>
              <a:rPr lang="en-US" sz="2400" b="1" dirty="0"/>
              <a:t> </a:t>
            </a:r>
            <a:r>
              <a:rPr lang="en-US" sz="2400" b="1" dirty="0" err="1"/>
              <a:t>kehittyessä</a:t>
            </a:r>
            <a:r>
              <a:rPr lang="en-US" sz="2400" b="1" dirty="0"/>
              <a:t> </a:t>
            </a:r>
            <a:r>
              <a:rPr lang="en-US" sz="2400" b="1" dirty="0" err="1"/>
              <a:t>opitaan</a:t>
            </a:r>
            <a:endParaRPr lang="en-US" sz="2400" b="1" dirty="0"/>
          </a:p>
          <a:p>
            <a:r>
              <a:rPr lang="en-US" sz="2000" dirty="0" err="1"/>
              <a:t>arvioimaan</a:t>
            </a:r>
            <a:r>
              <a:rPr lang="en-US" sz="2000" dirty="0"/>
              <a:t> </a:t>
            </a:r>
            <a:r>
              <a:rPr lang="en-US" sz="2000" dirty="0" err="1"/>
              <a:t>omaa</a:t>
            </a:r>
            <a:r>
              <a:rPr lang="en-US" sz="2000" dirty="0"/>
              <a:t> ja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käyttäytymistä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valintoja</a:t>
            </a:r>
            <a:endParaRPr lang="en-US" sz="2000" dirty="0"/>
          </a:p>
          <a:p>
            <a:r>
              <a:rPr lang="en-US" sz="2000" dirty="0" err="1"/>
              <a:t>havaitsemaan</a:t>
            </a:r>
            <a:r>
              <a:rPr lang="en-US" sz="2000" dirty="0"/>
              <a:t>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joihin</a:t>
            </a:r>
            <a:r>
              <a:rPr lang="en-US" sz="2000" dirty="0"/>
              <a:t> </a:t>
            </a:r>
            <a:r>
              <a:rPr lang="en-US" sz="2000" dirty="0" err="1"/>
              <a:t>liittyy</a:t>
            </a:r>
            <a:r>
              <a:rPr lang="en-US" sz="2000" dirty="0"/>
              <a:t> </a:t>
            </a:r>
            <a:r>
              <a:rPr lang="en-US" sz="2000" dirty="0" err="1"/>
              <a:t>eettisiä</a:t>
            </a:r>
            <a:r>
              <a:rPr lang="en-US" sz="2000" dirty="0"/>
              <a:t> </a:t>
            </a:r>
            <a:r>
              <a:rPr lang="en-US" sz="2000" dirty="0" err="1"/>
              <a:t>kysymyksiä</a:t>
            </a:r>
            <a:endParaRPr lang="en-US" sz="2000" dirty="0"/>
          </a:p>
          <a:p>
            <a:r>
              <a:rPr lang="en-US" sz="2000" dirty="0" err="1"/>
              <a:t>pohtimaan</a:t>
            </a:r>
            <a:r>
              <a:rPr lang="en-US" sz="2000" dirty="0"/>
              <a:t> </a:t>
            </a:r>
            <a:r>
              <a:rPr lang="en-US" sz="2000" dirty="0" err="1"/>
              <a:t>ratkaisuja</a:t>
            </a:r>
            <a:r>
              <a:rPr lang="en-US" sz="2000" dirty="0"/>
              <a:t> ja </a:t>
            </a:r>
            <a:r>
              <a:rPr lang="en-US" sz="2000" dirty="0" err="1"/>
              <a:t>toimintatapoja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osapuolten</a:t>
            </a:r>
            <a:r>
              <a:rPr lang="en-US" sz="2000" dirty="0"/>
              <a:t> </a:t>
            </a:r>
            <a:r>
              <a:rPr lang="en-US" sz="2000" dirty="0" err="1"/>
              <a:t>näkökulmasta</a:t>
            </a:r>
            <a:endParaRPr lang="en-US" sz="2000" dirty="0"/>
          </a:p>
          <a:p>
            <a:r>
              <a:rPr lang="en-US" sz="2000" dirty="0" err="1"/>
              <a:t>tunnistamaan</a:t>
            </a:r>
            <a:r>
              <a:rPr lang="en-US" sz="2000" dirty="0"/>
              <a:t> </a:t>
            </a:r>
            <a:r>
              <a:rPr lang="en-US" sz="2000" dirty="0" err="1"/>
              <a:t>säännöt</a:t>
            </a:r>
            <a:r>
              <a:rPr lang="en-US" sz="2000" dirty="0"/>
              <a:t>, </a:t>
            </a:r>
            <a:r>
              <a:rPr lang="en-US" sz="2000" dirty="0" err="1"/>
              <a:t>velvollisuudet</a:t>
            </a:r>
            <a:r>
              <a:rPr lang="en-US" sz="2000" dirty="0"/>
              <a:t> ja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joissa</a:t>
            </a:r>
            <a:r>
              <a:rPr lang="en-US" sz="2000" dirty="0"/>
              <a:t> </a:t>
            </a:r>
            <a:r>
              <a:rPr lang="en-US" sz="2000" dirty="0" err="1"/>
              <a:t>eettinen</a:t>
            </a:r>
            <a:r>
              <a:rPr lang="en-US" sz="2000" dirty="0"/>
              <a:t> </a:t>
            </a:r>
            <a:r>
              <a:rPr lang="en-US" sz="2000" dirty="0" err="1"/>
              <a:t>päätös</a:t>
            </a:r>
            <a:r>
              <a:rPr lang="en-US" sz="2000" dirty="0"/>
              <a:t> </a:t>
            </a:r>
            <a:r>
              <a:rPr lang="en-US" sz="2000" dirty="0" err="1"/>
              <a:t>tehdään.</a:t>
            </a:r>
            <a:endParaRPr lang="en-US" sz="20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3F1BF6-E738-3B33-5DF1-BA2DC9263083}"/>
              </a:ext>
            </a:extLst>
          </p:cNvPr>
          <p:cNvSpPr txBox="1"/>
          <p:nvPr/>
        </p:nvSpPr>
        <p:spPr>
          <a:xfrm>
            <a:off x="162561" y="3188804"/>
            <a:ext cx="34474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2400" b="1" dirty="0" err="1">
                <a:solidFill>
                  <a:schemeClr val="bg1"/>
                </a:solidFill>
              </a:rPr>
              <a:t>Etiikka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tutkii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perusteita 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sitä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miten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ihmiset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pystyisivät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yhteiseloa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niin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että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kaikkien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edut</a:t>
            </a:r>
            <a:r>
              <a:rPr lang="en-US" sz="2400" b="1" dirty="0">
                <a:solidFill>
                  <a:schemeClr val="bg1"/>
                </a:solidFill>
              </a:rPr>
              <a:t> ja </a:t>
            </a:r>
            <a:r>
              <a:rPr lang="en-US" sz="2400" b="1" dirty="0" err="1">
                <a:solidFill>
                  <a:schemeClr val="bg1"/>
                </a:solidFill>
              </a:rPr>
              <a:t>oikeudet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toteutuisivat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mahdollisimman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hyvin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459A7-8583-9732-94A0-9B078E51E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CD495AB-BDB3-B628-BCF5-6A2E9523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100" y="6275171"/>
            <a:ext cx="1543839" cy="396987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8D4C9913-61FC-5E5B-3BC2-120FF387D7EC}"/>
              </a:ext>
            </a:extLst>
          </p:cNvPr>
          <p:cNvSpPr txBox="1"/>
          <p:nvPr/>
        </p:nvSpPr>
        <p:spPr>
          <a:xfrm>
            <a:off x="2808871" y="6420976"/>
            <a:ext cx="2800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kevin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turcios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29BD8-1127-558A-101B-ED35E2A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495"/>
            <a:ext cx="12087228" cy="66247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9900"/>
                </a:solidFill>
              </a:rPr>
              <a:t>Etiikan teoriat auttavat eettistä pohdintaa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D5BDD1-BF02-469C-9343-01FFE5FC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294"/>
            <a:ext cx="12192000" cy="311500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70D6535-198E-DAC6-FB71-2C9875313684}"/>
              </a:ext>
            </a:extLst>
          </p:cNvPr>
          <p:cNvSpPr txBox="1"/>
          <p:nvPr/>
        </p:nvSpPr>
        <p:spPr>
          <a:xfrm>
            <a:off x="2138362" y="1303965"/>
            <a:ext cx="791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Normatiivinen etiikka on etiikan osa-alue, joka tutkii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mikä on oikein ja mikä väärin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mitä sääntöjä ihmisen pitäisi noudattaa toimiakseen oikein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8C2DE4-0CD3-374C-0FEA-2D63410DB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307528-9692-D217-D9FE-7A91080D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100" y="6275171"/>
            <a:ext cx="1543839" cy="39698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7F1B10E-A54B-C031-2C7F-399BA9E2C928}"/>
              </a:ext>
            </a:extLst>
          </p:cNvPr>
          <p:cNvSpPr txBox="1"/>
          <p:nvPr/>
        </p:nvSpPr>
        <p:spPr>
          <a:xfrm>
            <a:off x="114300" y="5618712"/>
            <a:ext cx="1197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/>
              <a:t>Kolme tunnetuinta eettistä teoriaa ovat hyve-etiikka, seurausetiikka ja velvollisuusetiikka.</a:t>
            </a:r>
          </a:p>
        </p:txBody>
      </p:sp>
    </p:spTree>
    <p:extLst>
      <p:ext uri="{BB962C8B-B14F-4D97-AF65-F5344CB8AC3E}">
        <p14:creationId xmlns:p14="http://schemas.microsoft.com/office/powerpoint/2010/main" val="304419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B5FCB-8120-BF12-9428-BA0B76CA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725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6600"/>
                </a:solidFill>
              </a:rPr>
              <a:t>Eettisen analysoinnin näkökulmia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D59CD12-EC2D-E70D-F0C9-95685725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1" y="1117600"/>
            <a:ext cx="4381159" cy="48835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A2F899D-9167-11EC-9B53-CE0AE2C5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1117600"/>
            <a:ext cx="4035720" cy="37770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6FCADA-9DE0-2677-063A-94C72E1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721" y="5740400"/>
            <a:ext cx="6421119" cy="1117600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E3E6E71-DA7F-0C68-02F8-FF6C8E3BB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5039" y="1117600"/>
            <a:ext cx="2970242" cy="4521200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E5A97B-630B-C26A-AACF-99AD80977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7D97751-71BA-637B-7298-80D8E9199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445C04D-A7BE-5A18-FEDF-BBDEB9B7614E}"/>
              </a:ext>
            </a:extLst>
          </p:cNvPr>
          <p:cNvSpPr txBox="1"/>
          <p:nvPr/>
        </p:nvSpPr>
        <p:spPr>
          <a:xfrm>
            <a:off x="4875039" y="1152734"/>
            <a:ext cx="2970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Unspash.com </a:t>
            </a:r>
            <a:r>
              <a:rPr lang="fi-FI" sz="1400" dirty="0" err="1"/>
              <a:t>sean</a:t>
            </a:r>
            <a:r>
              <a:rPr lang="fi-FI" sz="1400" dirty="0"/>
              <a:t> </a:t>
            </a:r>
            <a:r>
              <a:rPr lang="fi-FI" sz="1400" dirty="0" err="1"/>
              <a:t>kong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6747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elektroniikka, tietokone&#10;&#10;Kuvaus luotu automaattisesti">
            <a:extLst>
              <a:ext uri="{FF2B5EF4-FFF2-40B4-BE49-F238E27FC236}">
                <a16:creationId xmlns:a16="http://schemas.microsoft.com/office/drawing/2014/main" id="{9D310F4B-2EE2-10B7-4F85-84CC6A97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3" r="-1" b="7160"/>
          <a:stretch/>
        </p:blipFill>
        <p:spPr>
          <a:xfrm>
            <a:off x="1282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0DAAF1-E00F-8C9B-597A-E8F4D482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75" y="914400"/>
            <a:ext cx="4702044" cy="127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Elämän</a:t>
            </a:r>
            <a:r>
              <a:rPr lang="en-US" sz="3600" b="1" dirty="0"/>
              <a:t> </a:t>
            </a:r>
            <a:r>
              <a:rPr lang="en-US" sz="3600" b="1" dirty="0" err="1"/>
              <a:t>alkuun</a:t>
            </a:r>
            <a:r>
              <a:rPr lang="en-US" sz="3600" b="1" dirty="0"/>
              <a:t> </a:t>
            </a:r>
            <a:r>
              <a:rPr lang="en-US" sz="3600" b="1" dirty="0" err="1"/>
              <a:t>liittyviä</a:t>
            </a:r>
            <a:r>
              <a:rPr lang="en-US" sz="3600" b="1" dirty="0"/>
              <a:t> </a:t>
            </a:r>
            <a:r>
              <a:rPr lang="en-US" sz="3600" b="1" dirty="0" err="1"/>
              <a:t>eettisiä</a:t>
            </a:r>
            <a:r>
              <a:rPr lang="en-US" sz="3600" b="1" dirty="0"/>
              <a:t> </a:t>
            </a:r>
            <a:r>
              <a:rPr lang="en-US" sz="3600" b="1" dirty="0" err="1"/>
              <a:t>tilanteita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1F4E8-D63A-C3C5-FF0A-A35D1BE9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3120" y="2184399"/>
            <a:ext cx="4774819" cy="44877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Raskauden</a:t>
            </a:r>
            <a:r>
              <a:rPr lang="en-US" sz="2400" dirty="0"/>
              <a:t> </a:t>
            </a:r>
            <a:r>
              <a:rPr lang="en-US" sz="2400" dirty="0" err="1"/>
              <a:t>keskeyttäminen</a:t>
            </a:r>
            <a:endParaRPr lang="en-US" sz="2400" dirty="0"/>
          </a:p>
          <a:p>
            <a:r>
              <a:rPr lang="en-US" sz="2400" dirty="0" err="1"/>
              <a:t>Hedelmöityshoidot</a:t>
            </a:r>
            <a:endParaRPr lang="en-US" sz="2400" dirty="0"/>
          </a:p>
          <a:p>
            <a:r>
              <a:rPr lang="en-US" sz="2400" dirty="0" err="1"/>
              <a:t>Alkiodiagnostiikka</a:t>
            </a:r>
            <a:endParaRPr lang="en-US" sz="2400" dirty="0"/>
          </a:p>
          <a:p>
            <a:pPr lvl="1"/>
            <a:r>
              <a:rPr lang="en-US" sz="2000" dirty="0" err="1"/>
              <a:t>Hedelmöityshoidolla</a:t>
            </a:r>
            <a:r>
              <a:rPr lang="en-US" sz="2000" dirty="0"/>
              <a:t> </a:t>
            </a:r>
            <a:r>
              <a:rPr lang="en-US" sz="2000" dirty="0" err="1"/>
              <a:t>aikaansaadun</a:t>
            </a:r>
            <a:r>
              <a:rPr lang="en-US" sz="2000" dirty="0"/>
              <a:t> </a:t>
            </a:r>
            <a:r>
              <a:rPr lang="en-US" sz="2000" dirty="0" err="1"/>
              <a:t>alkion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selvittämiseksi</a:t>
            </a:r>
            <a:r>
              <a:rPr lang="en-US" sz="2000" dirty="0"/>
              <a:t>, </a:t>
            </a:r>
            <a:r>
              <a:rPr lang="en-US" sz="2000" dirty="0" err="1"/>
              <a:t>onko</a:t>
            </a:r>
            <a:r>
              <a:rPr lang="en-US" sz="2000" dirty="0"/>
              <a:t> </a:t>
            </a:r>
            <a:r>
              <a:rPr lang="en-US" sz="2000" dirty="0" err="1"/>
              <a:t>alkiolla</a:t>
            </a:r>
            <a:r>
              <a:rPr lang="en-US" sz="2000" dirty="0"/>
              <a:t> </a:t>
            </a:r>
            <a:r>
              <a:rPr lang="en-US" sz="2000" dirty="0" err="1"/>
              <a:t>jokin</a:t>
            </a:r>
            <a:r>
              <a:rPr lang="en-US" sz="2000" dirty="0"/>
              <a:t> </a:t>
            </a:r>
            <a:r>
              <a:rPr lang="en-US" sz="2000" dirty="0" err="1"/>
              <a:t>vakava</a:t>
            </a:r>
            <a:r>
              <a:rPr lang="en-US" sz="2000" dirty="0"/>
              <a:t> </a:t>
            </a:r>
            <a:r>
              <a:rPr lang="en-US" sz="2000" dirty="0" err="1"/>
              <a:t>periytyvä</a:t>
            </a:r>
            <a:r>
              <a:rPr lang="en-US" sz="2000" dirty="0"/>
              <a:t> </a:t>
            </a:r>
            <a:r>
              <a:rPr lang="en-US" sz="2000" dirty="0" err="1"/>
              <a:t>sairaus</a:t>
            </a:r>
            <a:r>
              <a:rPr lang="en-US" sz="2000" dirty="0"/>
              <a:t>.</a:t>
            </a:r>
          </a:p>
          <a:p>
            <a:r>
              <a:rPr lang="en-US" sz="2400" dirty="0" err="1"/>
              <a:t>Sikiödiagnostiikka</a:t>
            </a:r>
            <a:endParaRPr lang="en-US" sz="2400" dirty="0"/>
          </a:p>
          <a:p>
            <a:pPr lvl="1"/>
            <a:r>
              <a:rPr lang="en-US" sz="2000" dirty="0" err="1"/>
              <a:t>Periytyvien</a:t>
            </a:r>
            <a:r>
              <a:rPr lang="en-US" sz="2000" dirty="0"/>
              <a:t> </a:t>
            </a:r>
            <a:r>
              <a:rPr lang="en-US" sz="2000" dirty="0" err="1"/>
              <a:t>sairauksien</a:t>
            </a:r>
            <a:r>
              <a:rPr lang="en-US" sz="2000" dirty="0"/>
              <a:t> ja </a:t>
            </a:r>
            <a:r>
              <a:rPr lang="en-US" sz="2000" dirty="0" err="1"/>
              <a:t>synnynnäisten</a:t>
            </a:r>
            <a:r>
              <a:rPr lang="en-US" sz="2000" dirty="0"/>
              <a:t> </a:t>
            </a:r>
            <a:r>
              <a:rPr lang="en-US" sz="2000" dirty="0" err="1"/>
              <a:t>kehityshäiriöiden</a:t>
            </a:r>
            <a:r>
              <a:rPr lang="en-US" sz="2000" dirty="0"/>
              <a:t> </a:t>
            </a:r>
            <a:r>
              <a:rPr lang="en-US" sz="2000" dirty="0" err="1"/>
              <a:t>selvittäminen</a:t>
            </a:r>
            <a:r>
              <a:rPr lang="en-US" sz="2000" dirty="0"/>
              <a:t> </a:t>
            </a:r>
            <a:r>
              <a:rPr lang="en-US" sz="2000" dirty="0" err="1"/>
              <a:t>tutkimalla</a:t>
            </a:r>
            <a:r>
              <a:rPr lang="en-US" sz="2000" dirty="0"/>
              <a:t> </a:t>
            </a:r>
            <a:r>
              <a:rPr lang="en-US" sz="2000" dirty="0" err="1"/>
              <a:t>sikiöitä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933466-140F-2960-568E-31A2D946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2A08328-2B6F-F580-70F0-A0CEEBE41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BAEEBAF-48F5-8915-8CE7-71604414D2FF}"/>
              </a:ext>
            </a:extLst>
          </p:cNvPr>
          <p:cNvSpPr txBox="1"/>
          <p:nvPr/>
        </p:nvSpPr>
        <p:spPr>
          <a:xfrm rot="16200000">
            <a:off x="-1769761" y="2250243"/>
            <a:ext cx="4007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kelly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sikkema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B4E1620-BCEE-F6FC-0ED6-A7BE0F1FF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1450A3-BE24-7B7B-0D71-6384BBC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" y="92269"/>
            <a:ext cx="7976871" cy="641156"/>
          </a:xfrm>
        </p:spPr>
        <p:txBody>
          <a:bodyPr>
            <a:normAutofit/>
          </a:bodyPr>
          <a:lstStyle/>
          <a:p>
            <a:r>
              <a:rPr lang="fi-FI" sz="3200" b="1" dirty="0"/>
              <a:t>Raskaudenkeskeytykset jakavat mielipiteitä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CD52C4-4F70-A49E-3DB0-A51F8C97F315}"/>
              </a:ext>
            </a:extLst>
          </p:cNvPr>
          <p:cNvSpPr txBox="1"/>
          <p:nvPr/>
        </p:nvSpPr>
        <p:spPr>
          <a:xfrm>
            <a:off x="138189" y="783193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</a:rPr>
              <a:t>S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iihen,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milloin sikiöstä tulee ihminen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, ei ole olemassa yksiselitteistä biologista, filosofista, juridista tai eettistä vastausta. 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D9620A-503B-1D70-AE4E-F0C8DEBF37FB}"/>
              </a:ext>
            </a:extLst>
          </p:cNvPr>
          <p:cNvSpPr txBox="1"/>
          <p:nvPr/>
        </p:nvSpPr>
        <p:spPr>
          <a:xfrm>
            <a:off x="5791441" y="783192"/>
            <a:ext cx="6262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effectLst/>
                <a:latin typeface="Arial" panose="020B0604020202020204" pitchFamily="34" charset="0"/>
              </a:rPr>
              <a:t>Abortin sallivien maiden lainsäädännössä sikiön ihmisarvon katsotaan kasvavan raskauden etenemisen myötä. 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D85A3C-F556-2329-6B99-FD599CC8D934}"/>
              </a:ext>
            </a:extLst>
          </p:cNvPr>
          <p:cNvSpPr txBox="1"/>
          <p:nvPr/>
        </p:nvSpPr>
        <p:spPr>
          <a:xfrm>
            <a:off x="154828" y="3167010"/>
            <a:ext cx="52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0" i="0" dirty="0">
                <a:effectLst/>
                <a:latin typeface="Arial" panose="020B0604020202020204" pitchFamily="34" charset="0"/>
              </a:rPr>
              <a:t>Rajan määrittely liittyy keskeisesti aborttiin ja kysymykseen siitä, milloin yhteiskunnan tulee suojella sikiötä ja pitää sen vahingoittamista rangaistavana. </a:t>
            </a:r>
            <a:endParaRPr lang="fi-FI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A4A8B8-87EE-9015-DD15-43E6F1269E4D}"/>
              </a:ext>
            </a:extLst>
          </p:cNvPr>
          <p:cNvSpPr txBox="1"/>
          <p:nvPr/>
        </p:nvSpPr>
        <p:spPr>
          <a:xfrm>
            <a:off x="5791441" y="1848622"/>
            <a:ext cx="626237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Suomen l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mukaan raskaus voidaan naisen pyynnöstä keskeyttää ennen 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 raskausviikkoa</a:t>
            </a: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jos</a:t>
            </a:r>
          </a:p>
          <a:p>
            <a:pPr algn="l" rtl="0" fontAlgn="base"/>
            <a:r>
              <a:rPr lang="fi-FI" sz="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lapsen synnyttäminen ja hoito olisivat kohtuuton rasitus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lapsi on saanut alkunsa raiskauksesta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äiti on yli 40-vuotias tai alle 17-vuotias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naisella on jo neljä lasta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sikiön epäillään olevan vammainen. </a:t>
            </a:r>
          </a:p>
          <a:p>
            <a:pPr algn="l" rtl="0" fontAlgn="base"/>
            <a:endParaRPr lang="fi-FI" sz="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Myöhempi raskaudenkeskeytys on mahdollista vain Valviran luvalla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ennen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20. raskausviikkoa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(syynä esim. äidin nuori ikä)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viimeinen takaraja on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24. raskausviikko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(vakava sikiöpoikkeavuus)</a:t>
            </a:r>
            <a:endParaRPr lang="fi-FI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295306-1757-A476-EE55-C3194FE12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6590"/>
            <a:ext cx="5419725" cy="2241410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3CF2F0-DF2F-915D-7049-95593AB6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0665DE9B-B029-727E-9788-DD7BF0999546}"/>
              </a:ext>
            </a:extLst>
          </p:cNvPr>
          <p:cNvSpPr txBox="1"/>
          <p:nvPr/>
        </p:nvSpPr>
        <p:spPr>
          <a:xfrm>
            <a:off x="22539" y="6543674"/>
            <a:ext cx="5139771" cy="31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Jonathan </a:t>
            </a:r>
            <a:r>
              <a:rPr lang="fi-FI" sz="1400" dirty="0" err="1"/>
              <a:t>Borba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6DF7DFA-0819-FF25-5A24-C3F48DB23623}"/>
              </a:ext>
            </a:extLst>
          </p:cNvPr>
          <p:cNvSpPr txBox="1"/>
          <p:nvPr/>
        </p:nvSpPr>
        <p:spPr>
          <a:xfrm>
            <a:off x="138188" y="1979106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2000" b="0" i="0" dirty="0">
                <a:effectLst/>
                <a:latin typeface="Arial" panose="020B0604020202020204" pitchFamily="34" charset="0"/>
              </a:rPr>
              <a:t>Lääketieteellisesti rajana voidaan pitää viimeistään sitä ajankohtaa, jolloin sikiö on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elinkykyinen kohdun ulkopuolella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. </a:t>
            </a:r>
            <a:endParaRPr lang="fi-FI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298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A7FC7C65-4920-DD60-D764-035F8431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059" y="6377092"/>
            <a:ext cx="1870199" cy="4809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9D9E20-20F6-44A7-B8BF-DA5E5A2E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5840"/>
            <a:ext cx="10515600" cy="467452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Syntymättömän oikeuksista tulee huolehtia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C7233E-E8BA-8084-E229-250E7754DFB8}"/>
              </a:ext>
            </a:extLst>
          </p:cNvPr>
          <p:cNvSpPr txBox="1"/>
          <p:nvPr/>
        </p:nvSpPr>
        <p:spPr>
          <a:xfrm>
            <a:off x="481965" y="916437"/>
            <a:ext cx="4865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>
                <a:cs typeface="Arial" panose="020B0604020202020204" pitchFamily="34" charset="0"/>
              </a:rPr>
              <a:t>Ei-toivottujen raskauksien ehkäiseminen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Perhesuunnittelu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Seksuaaliterveyden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Nuorten seksuaalikasvatus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Maksuton ehkäisy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8E8A7BA-6328-C2F2-AE02-0FE910FEBE36}"/>
              </a:ext>
            </a:extLst>
          </p:cNvPr>
          <p:cNvSpPr txBox="1"/>
          <p:nvPr/>
        </p:nvSpPr>
        <p:spPr>
          <a:xfrm>
            <a:off x="5543550" y="4163186"/>
            <a:ext cx="62623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fi-FI" sz="2000" b="1" i="0" dirty="0">
                <a:effectLst/>
              </a:rPr>
              <a:t>Lääkäreillä on velvollisuus edistää syntymättömän hyvää</a:t>
            </a:r>
            <a:r>
              <a:rPr lang="fi-FI" sz="2000" b="0" i="0" dirty="0">
                <a:effectLst/>
              </a:rPr>
              <a:t>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sikiön oikeutta elämään</a:t>
            </a:r>
            <a:endParaRPr lang="fi-FI" sz="2000" dirty="0"/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toivottuna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terveeseen kehittymiseen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turvallisesti </a:t>
            </a:r>
            <a:endParaRPr lang="fi-FI" sz="2000" dirty="0"/>
          </a:p>
          <a:p>
            <a:pPr algn="l" rtl="0" fontAlgn="base"/>
            <a:r>
              <a:rPr lang="fi-FI" sz="2000" dirty="0"/>
              <a:t>Lääkärillä on </a:t>
            </a:r>
            <a:r>
              <a:rPr lang="fi-FI" sz="2000" b="0" i="0" dirty="0">
                <a:effectLst/>
              </a:rPr>
              <a:t>velvollisuus tukea näiden oikeuksien toteutumista ja noudattaa Suomen aborttilakia.</a:t>
            </a:r>
          </a:p>
        </p:txBody>
      </p:sp>
      <p:pic>
        <p:nvPicPr>
          <p:cNvPr id="7" name="Kuva 6" descr="Kuva, joka sisältää kohteen henkilö, sulje&#10;&#10;Kuvaus luotu automaattisesti">
            <a:extLst>
              <a:ext uri="{FF2B5EF4-FFF2-40B4-BE49-F238E27FC236}">
                <a16:creationId xmlns:a16="http://schemas.microsoft.com/office/drawing/2014/main" id="{893109EA-15EF-32E2-6294-BDE44654A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2686050"/>
            <a:ext cx="4865370" cy="39078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0D93B8-1CCB-9EAE-0348-518C3006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916437"/>
            <a:ext cx="6362700" cy="3061648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0A759B-DE92-E158-EEF3-3C396CA9A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BE1F2EF-4D5B-270E-ADFA-5509260C86E3}"/>
              </a:ext>
            </a:extLst>
          </p:cNvPr>
          <p:cNvSpPr txBox="1"/>
          <p:nvPr/>
        </p:nvSpPr>
        <p:spPr>
          <a:xfrm rot="5400000">
            <a:off x="10240434" y="2293375"/>
            <a:ext cx="30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Isaac </a:t>
            </a:r>
            <a:r>
              <a:rPr lang="fi-FI" sz="1400" dirty="0" err="1">
                <a:solidFill>
                  <a:schemeClr val="bg1"/>
                </a:solidFill>
              </a:rPr>
              <a:t>Quesada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E70ACAE-4715-E6BC-1F7A-9E892B8FEB01}"/>
              </a:ext>
            </a:extLst>
          </p:cNvPr>
          <p:cNvSpPr txBox="1"/>
          <p:nvPr/>
        </p:nvSpPr>
        <p:spPr>
          <a:xfrm rot="16200000">
            <a:off x="-1648876" y="4499597"/>
            <a:ext cx="367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Kenny</a:t>
            </a:r>
            <a:r>
              <a:rPr lang="fi-FI" sz="1400" dirty="0"/>
              <a:t> </a:t>
            </a:r>
            <a:r>
              <a:rPr lang="fi-FI" sz="1400" dirty="0" err="1"/>
              <a:t>Eliason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0903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uklaa&#10;&#10;Kuvaus luotu automaattisesti">
            <a:extLst>
              <a:ext uri="{FF2B5EF4-FFF2-40B4-BE49-F238E27FC236}">
                <a16:creationId xmlns:a16="http://schemas.microsoft.com/office/drawing/2014/main" id="{A6634AD8-E52A-5BB7-F448-DC829DA9BD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90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D4F209-A1FC-527E-5FB9-75A9E664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65125"/>
            <a:ext cx="4947924" cy="9353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Geeniteknologiaan</a:t>
            </a:r>
            <a:r>
              <a:rPr lang="en-US" sz="3700" b="1" dirty="0"/>
              <a:t> </a:t>
            </a:r>
            <a:r>
              <a:rPr lang="en-US" sz="3700" b="1" dirty="0" err="1"/>
              <a:t>liittyviä</a:t>
            </a:r>
            <a:r>
              <a:rPr lang="en-US" sz="3700" b="1" dirty="0"/>
              <a:t> </a:t>
            </a:r>
            <a:r>
              <a:rPr lang="en-US" sz="3700" b="1" dirty="0" err="1"/>
              <a:t>eettisiä</a:t>
            </a:r>
            <a:r>
              <a:rPr lang="en-US" sz="3700" b="1" dirty="0"/>
              <a:t> </a:t>
            </a:r>
            <a:r>
              <a:rPr lang="en-US" sz="3700" b="1" dirty="0" err="1"/>
              <a:t>kysymyksiä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FC8D8-6FFD-DDB2-B40D-FC293FF72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" y="1544320"/>
            <a:ext cx="4826000" cy="5232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geenivirheitä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tulee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korjata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hyötyy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maksaa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kulut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haittoja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voi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seurata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Onko </a:t>
            </a:r>
            <a:r>
              <a:rPr lang="en-US" sz="2000" b="0" i="0" dirty="0" err="1">
                <a:effectLst/>
              </a:rPr>
              <a:t>motivaationa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yhteinen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hyvä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hyötyykö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teknologiasta</a:t>
            </a:r>
            <a:r>
              <a:rPr lang="en-US" sz="2000" b="0" i="0" dirty="0">
                <a:effectLst/>
              </a:rPr>
              <a:t> vain </a:t>
            </a:r>
            <a:r>
              <a:rPr lang="en-US" sz="2000" b="0" i="0" dirty="0" err="1">
                <a:effectLst/>
              </a:rPr>
              <a:t>pieni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joukko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jolla</a:t>
            </a:r>
            <a:r>
              <a:rPr lang="en-US" sz="2000" b="0" i="0" dirty="0">
                <a:effectLst/>
              </a:rPr>
              <a:t> on </a:t>
            </a:r>
            <a:r>
              <a:rPr lang="en-US" sz="2000" b="0" i="0" dirty="0" err="1">
                <a:effectLst/>
              </a:rPr>
              <a:t>resursseja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hyödyntämiseen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Lisääkö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oikeudenmukaisuutta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eriarvoistumista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käyttö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vaikuttaa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käsitykseen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ihmisarvosta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Karsitaanko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avulla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epätoivotut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ominaisuudet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ihmisistä</a:t>
            </a:r>
            <a:r>
              <a:rPr lang="en-US" sz="2000" b="0" i="0" dirty="0">
                <a:effectLst/>
              </a:rPr>
              <a:t>? </a:t>
            </a:r>
          </a:p>
          <a:p>
            <a:endParaRPr lang="en-US" sz="13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7605F04-03AC-624B-DEEA-E3B266EB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787715-BBA3-82C2-26DF-B6BAA8A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0" y="6191251"/>
            <a:ext cx="1686179" cy="43358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1406D74-0CFD-892B-5CFE-2BCC3929AA5F}"/>
              </a:ext>
            </a:extLst>
          </p:cNvPr>
          <p:cNvSpPr txBox="1"/>
          <p:nvPr/>
        </p:nvSpPr>
        <p:spPr>
          <a:xfrm>
            <a:off x="4715168" y="6238768"/>
            <a:ext cx="490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Kuva: Unsplash.com </a:t>
            </a:r>
            <a:r>
              <a:rPr lang="fi-FI" sz="1600" dirty="0" err="1">
                <a:solidFill>
                  <a:schemeClr val="bg1"/>
                </a:solidFill>
              </a:rPr>
              <a:t>Sangharsh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Lohakare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D132525B-6099-24D8-8E0B-06B139DB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D0D6E8B-C4E7-B0CA-6C57-8002E86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34125" cy="160123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B82B25F-4B22-CB68-B626-1C134B975DBB}"/>
              </a:ext>
            </a:extLst>
          </p:cNvPr>
          <p:cNvSpPr txBox="1"/>
          <p:nvPr/>
        </p:nvSpPr>
        <p:spPr>
          <a:xfrm>
            <a:off x="1295400" y="1680253"/>
            <a:ext cx="3943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EETTISIÄ NÄKÖKULMIA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HYVEET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SEURAUKSET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VELVOLLISUUDET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VASTUU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2585EF-69D1-A226-EAB1-5280014C8EC6}"/>
              </a:ext>
            </a:extLst>
          </p:cNvPr>
          <p:cNvSpPr txBox="1"/>
          <p:nvPr/>
        </p:nvSpPr>
        <p:spPr>
          <a:xfrm>
            <a:off x="293022" y="4392917"/>
            <a:ext cx="3497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TILANTEEN JA MOTIIVIEN TARKASTELUA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ERI OSAPUOLTEN NÄKÖKULMASTA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F5BED19-3435-74E8-16FF-C4D003FCC53C}"/>
              </a:ext>
            </a:extLst>
          </p:cNvPr>
          <p:cNvSpPr txBox="1"/>
          <p:nvPr/>
        </p:nvSpPr>
        <p:spPr>
          <a:xfrm>
            <a:off x="8829675" y="1139220"/>
            <a:ext cx="3190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PERIAATTEITA, JOIHIN PÄÄTÖS PERUSTUU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ARVOT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MORAALIKÄSITYKSET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NORMIT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3D542A-AF1A-E45C-AE00-49379EEA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EF24CFE-D352-897F-0C7E-D7CBB1A53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0" y="6191251"/>
            <a:ext cx="1686179" cy="43358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1B72CFF-6388-C552-BE61-91EC343CC4F6}"/>
              </a:ext>
            </a:extLst>
          </p:cNvPr>
          <p:cNvSpPr txBox="1"/>
          <p:nvPr/>
        </p:nvSpPr>
        <p:spPr>
          <a:xfrm>
            <a:off x="6784309" y="6171366"/>
            <a:ext cx="394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Unsplash.com </a:t>
            </a:r>
            <a:r>
              <a:rPr lang="fi-FI" dirty="0" err="1"/>
              <a:t>frank</a:t>
            </a:r>
            <a:r>
              <a:rPr lang="fi-FI" dirty="0"/>
              <a:t> </a:t>
            </a:r>
            <a:r>
              <a:rPr lang="fi-FI" dirty="0" err="1"/>
              <a:t>mckenna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22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9306E7-D925-43D0-BB3F-BAE4EDF4587E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22A81896-0806-4B98-BA7E-91AA2CDDE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0DB57-84DB-46A3-9037-47D488056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695</Words>
  <Application>Microsoft Macintosh PowerPoint</Application>
  <PresentationFormat>Laajakuva</PresentationFormat>
  <Paragraphs>104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Terveyteen liittyviä eettisiä kysymyksiä</vt:lpstr>
      <vt:lpstr>Mitä on eettinen ajattelu?</vt:lpstr>
      <vt:lpstr>Etiikan teoriat auttavat eettistä pohdintaa</vt:lpstr>
      <vt:lpstr>Eettisen analysoinnin näkökulmia</vt:lpstr>
      <vt:lpstr>Elämän alkuun liittyviä eettisiä tilanteita</vt:lpstr>
      <vt:lpstr>Raskaudenkeskeytykset jakavat mielipiteitä</vt:lpstr>
      <vt:lpstr>Syntymättömän oikeuksista tulee huolehtia</vt:lpstr>
      <vt:lpstr>Geeniteknologiaan liittyviä eettisiä kysymyksiä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Terveyteen liittyviä eettisiä kysymyksiä</dc:title>
  <dc:creator>Paula</dc:creator>
  <cp:lastModifiedBy>Eija Tuunainen</cp:lastModifiedBy>
  <cp:revision>31</cp:revision>
  <dcterms:created xsi:type="dcterms:W3CDTF">2022-08-14T14:39:26Z</dcterms:created>
  <dcterms:modified xsi:type="dcterms:W3CDTF">2022-08-22T14:17:01Z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