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3" r:id="rId7"/>
    <p:sldId id="264" r:id="rId8"/>
    <p:sldId id="265" r:id="rId9"/>
    <p:sldId id="271" r:id="rId10"/>
    <p:sldId id="268" r:id="rId11"/>
    <p:sldId id="266" r:id="rId12"/>
    <p:sldId id="273" r:id="rId13"/>
    <p:sldId id="274" r:id="rId14"/>
    <p:sldId id="275" r:id="rId15"/>
    <p:sldId id="278" r:id="rId16"/>
    <p:sldId id="269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F67E8D-511E-13FF-8492-AE0B3F249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E7FDBA7-914F-2AEC-A04A-C554E72F8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97690C-9975-AC1A-BDF1-3EE2CC553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F0F-B69F-44F3-BA7E-2D6D0DA47381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9C03C2E-B0B1-1039-69E9-18DD97579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FCFC78-EE86-778A-0AFF-59662290E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5488-F8DE-42E9-85EF-602B132B7C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47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1779F1-FBD8-858A-4A44-99EE1CBB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A82011A-C975-3015-AD86-9D72FACBE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77554C-322D-37DA-D1F6-BE48E5E1C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F0F-B69F-44F3-BA7E-2D6D0DA47381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00BBFC-9D5F-BA63-A98D-1156C6A3A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7EB490E-0862-B19C-25BE-E57842EF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5488-F8DE-42E9-85EF-602B132B7C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573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2D2F62F-F5A8-47E6-4479-C1891E04F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6EBCD29-0533-5CE1-867F-92CC42451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7E9A9C2-27D4-5D85-FDB1-96FDCE50C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F0F-B69F-44F3-BA7E-2D6D0DA47381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291471-6DF6-EE94-3A11-9E377C6FE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E4F87BB-8C28-515F-377A-420A38A2B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5488-F8DE-42E9-85EF-602B132B7C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70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81D2AD-A132-3D63-73B5-4920C65C8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B57EE6-CE69-E199-FBC1-11968B0D6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D7C1BB-45CF-F103-FCD3-829B9C207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F0F-B69F-44F3-BA7E-2D6D0DA47381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C95160E-D970-48D3-74E9-60BCC141B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45E139-C61B-7419-5FC4-1C234F097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5488-F8DE-42E9-85EF-602B132B7C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147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82A694-CF5F-B952-DDF9-B22DD0FAF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EDDEEB7-E9AE-0F43-29B3-5841CBD6F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C648AB9-0157-C5C4-2B36-B59C1F77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F0F-B69F-44F3-BA7E-2D6D0DA47381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2FD6CF-90A1-C449-B40F-5BEA5F18E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1421EA9-7037-D282-A19F-08F52D337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5488-F8DE-42E9-85EF-602B132B7C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488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20C11F-C577-C4C2-EC55-BC867F4D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440B37-1CED-1059-D024-A440AB460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4FCCEC8-4D73-CC1B-463B-3A7FF412D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EC5E5DD-A88A-A262-80A6-56342ED4A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F0F-B69F-44F3-BA7E-2D6D0DA47381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E6B5F5E-7D34-01EF-859F-36EDA78AC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9888F0E-61A0-763E-1E19-C4EA01E1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5488-F8DE-42E9-85EF-602B132B7C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331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BD40C0-D7F3-15B1-1EA1-8D411160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226DBCA-212D-CE2E-86A8-EEF66BEFF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A580180-43B4-7C1F-B675-48C90458F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4602EDF-1C48-CC53-8FBE-EA3BA5C0A4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80F1F85-23FA-ED33-A2A6-0D4F6617A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BA9E06C-1151-C37E-1241-7C4948D14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F0F-B69F-44F3-BA7E-2D6D0DA47381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54FAAB5-88B0-963A-FFEE-93829E21C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028BE12-D561-7A93-7394-7EA6F923A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5488-F8DE-42E9-85EF-602B132B7C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650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124809-6BDA-D84C-E5B3-FFD277220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7D49A17-18C0-759E-9429-218E0FF7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F0F-B69F-44F3-BA7E-2D6D0DA47381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C2F35D1-6387-4DC7-F7DC-1A10BEB28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31FD35C-F7F5-59B5-51D4-60844B31A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5488-F8DE-42E9-85EF-602B132B7C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5315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2764623-D778-6D10-EA74-9E6EDD81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F0F-B69F-44F3-BA7E-2D6D0DA47381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5B92AC2-BABB-C180-A6F1-AE33FB122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0542739-16C1-54FB-C1C0-E336CE36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5488-F8DE-42E9-85EF-602B132B7C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44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B2918B-96F4-A9B1-DC4F-C66EDAFB4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6E870B-4159-4CD1-018A-10C70DB0D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7B73D31-1786-947B-BE14-104C51D4D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7CC2CCA-D3BA-CD94-F744-154639A59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F0F-B69F-44F3-BA7E-2D6D0DA47381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B1FD8F5-116C-780A-957D-E2A59B92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FF28A88-D24E-D607-8BB2-EFCE60D04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5488-F8DE-42E9-85EF-602B132B7C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139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68708A-8046-BB41-0B14-9F2B9A097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4C15242-F346-CA5A-61F6-B4F83BD570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368BAC3-F705-00F1-DACC-A40987609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E3EE2FD-E48A-AAC5-08AC-2BB761626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F0F-B69F-44F3-BA7E-2D6D0DA47381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EACF220-A5A2-C8C3-FBBB-0B300A76E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C92CB89-45CF-B566-E8F7-F023BCAA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5488-F8DE-42E9-85EF-602B132B7C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305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A475A78-4BE0-32A2-FE79-632AB338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AB5232B-317D-7629-7E38-E69FC75CE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CE04D5-0C28-40CF-1E7E-FD896118E3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94F0F-B69F-44F3-BA7E-2D6D0DA47381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085FFBA-C0DB-EA54-D137-AD55DFE9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759824D-C0C3-170A-4214-359D68048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55488-F8DE-42E9-85EF-602B132B7C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227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596EA-222F-35DF-0C02-C437E92F2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74819"/>
            <a:ext cx="4375151" cy="2858363"/>
          </a:xfrm>
        </p:spPr>
        <p:txBody>
          <a:bodyPr>
            <a:normAutofit/>
          </a:bodyPr>
          <a:lstStyle/>
          <a:p>
            <a:pPr algn="l"/>
            <a:r>
              <a:rPr lang="fi-FI" sz="4500">
                <a:solidFill>
                  <a:schemeClr val="bg1"/>
                </a:solidFill>
              </a:rPr>
              <a:t>Mielenterveyden häiriöt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3CCCA20-6B94-C629-4EF4-F043D8F0E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35" y="6161700"/>
            <a:ext cx="4323080" cy="564220"/>
          </a:xfrm>
        </p:spPr>
        <p:txBody>
          <a:bodyPr>
            <a:normAutofit/>
          </a:bodyPr>
          <a:lstStyle/>
          <a:p>
            <a:pPr algn="l"/>
            <a:r>
              <a:rPr lang="fi-FI" sz="1600" dirty="0">
                <a:solidFill>
                  <a:schemeClr val="bg1"/>
                </a:solidFill>
              </a:rPr>
              <a:t>Kuva: Unsplash.com Fernando @cferdophotography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BCC1A43-68DE-671E-720F-96E0058AA6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24" r="2416" b="-2"/>
          <a:stretch/>
        </p:blipFill>
        <p:spPr>
          <a:xfrm>
            <a:off x="5682344" y="-544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4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Kuva 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7A5218A-48A3-5F3E-313B-9F80178CC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770" y="167681"/>
            <a:ext cx="1892024" cy="42893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98CDA6F-A3FE-ACB3-F84F-A59B4284C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5770" y="6140069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70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52920F8-6B0A-1327-8429-A66FBAC218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4" r="-1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12DD550-AA6E-79D1-C396-E5A59F176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36" y="129541"/>
            <a:ext cx="5442067" cy="7143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/>
              <a:t>Erilaisia</a:t>
            </a:r>
            <a:r>
              <a:rPr lang="en-US" sz="3200" b="1" dirty="0"/>
              <a:t> </a:t>
            </a:r>
            <a:r>
              <a:rPr lang="en-US" sz="3200" b="1" dirty="0" err="1"/>
              <a:t>syöhishäiriöitä</a:t>
            </a:r>
            <a:endParaRPr lang="en-US" sz="32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5AE659-E97A-3397-FA20-57D3DA10A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936" y="1026478"/>
            <a:ext cx="6693014" cy="564895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err="1"/>
              <a:t>Epätyypillinen</a:t>
            </a:r>
            <a:r>
              <a:rPr lang="en-US" sz="2000" b="1" dirty="0"/>
              <a:t> </a:t>
            </a:r>
            <a:r>
              <a:rPr lang="en-US" sz="2000" b="1" dirty="0" err="1"/>
              <a:t>syömishäiriö</a:t>
            </a:r>
            <a:endParaRPr lang="en-US" sz="2000" b="1" dirty="0"/>
          </a:p>
          <a:p>
            <a:r>
              <a:rPr lang="en-US" sz="2000" dirty="0" err="1"/>
              <a:t>yleisin</a:t>
            </a:r>
            <a:r>
              <a:rPr lang="en-US" sz="2000" dirty="0"/>
              <a:t> </a:t>
            </a:r>
            <a:r>
              <a:rPr lang="en-US" sz="2000" dirty="0" err="1"/>
              <a:t>syömishäiriöiden</a:t>
            </a:r>
            <a:r>
              <a:rPr lang="en-US" sz="2000" dirty="0"/>
              <a:t> </a:t>
            </a:r>
            <a:r>
              <a:rPr lang="en-US" sz="2000" dirty="0" err="1"/>
              <a:t>muoto</a:t>
            </a:r>
            <a:endParaRPr lang="en-US" sz="2000" dirty="0"/>
          </a:p>
          <a:p>
            <a:r>
              <a:rPr lang="en-US" sz="2000" dirty="0" err="1"/>
              <a:t>piirteitä</a:t>
            </a:r>
            <a:r>
              <a:rPr lang="en-US" sz="2000" dirty="0"/>
              <a:t> </a:t>
            </a:r>
            <a:r>
              <a:rPr lang="en-US" sz="2000" dirty="0" err="1"/>
              <a:t>useista</a:t>
            </a:r>
            <a:r>
              <a:rPr lang="en-US" sz="2000" dirty="0"/>
              <a:t> </a:t>
            </a:r>
            <a:r>
              <a:rPr lang="en-US" sz="2000" dirty="0" err="1"/>
              <a:t>eri</a:t>
            </a:r>
            <a:r>
              <a:rPr lang="en-US" sz="2000" dirty="0"/>
              <a:t> </a:t>
            </a:r>
            <a:r>
              <a:rPr lang="en-US" sz="2000" dirty="0" err="1"/>
              <a:t>syömishäiriötyypeistä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Anoreksia</a:t>
            </a:r>
            <a:r>
              <a:rPr lang="en-US" sz="2000" b="1" dirty="0"/>
              <a:t> </a:t>
            </a:r>
            <a:r>
              <a:rPr lang="en-US" sz="2000" dirty="0" err="1"/>
              <a:t>eli</a:t>
            </a:r>
            <a:r>
              <a:rPr lang="en-US" sz="2000" b="1" dirty="0"/>
              <a:t> </a:t>
            </a:r>
            <a:r>
              <a:rPr lang="en-US" sz="2000" b="1" dirty="0" err="1"/>
              <a:t>laihuushäiriö</a:t>
            </a:r>
            <a:endParaRPr lang="en-US" sz="2000" b="1" dirty="0"/>
          </a:p>
          <a:p>
            <a:r>
              <a:rPr lang="en-US" sz="2000" dirty="0" err="1"/>
              <a:t>voimakas</a:t>
            </a:r>
            <a:r>
              <a:rPr lang="en-US" sz="2000" dirty="0"/>
              <a:t> </a:t>
            </a:r>
            <a:r>
              <a:rPr lang="en-US" sz="2000" dirty="0" err="1"/>
              <a:t>lihomisen</a:t>
            </a:r>
            <a:r>
              <a:rPr lang="en-US" sz="2000" dirty="0"/>
              <a:t> </a:t>
            </a:r>
            <a:r>
              <a:rPr lang="en-US" sz="2000" dirty="0" err="1"/>
              <a:t>pelko</a:t>
            </a:r>
            <a:r>
              <a:rPr lang="en-US" sz="2000" dirty="0"/>
              <a:t> ja </a:t>
            </a:r>
            <a:r>
              <a:rPr lang="en-US" sz="2000" dirty="0" err="1"/>
              <a:t>halu</a:t>
            </a:r>
            <a:r>
              <a:rPr lang="en-US" sz="2000" dirty="0"/>
              <a:t> </a:t>
            </a:r>
            <a:r>
              <a:rPr lang="en-US" sz="2000" dirty="0" err="1"/>
              <a:t>laihtua</a:t>
            </a:r>
            <a:endParaRPr lang="en-US" sz="2000" dirty="0"/>
          </a:p>
          <a:p>
            <a:r>
              <a:rPr lang="en-US" sz="2000" dirty="0" err="1"/>
              <a:t>voimakas</a:t>
            </a:r>
            <a:r>
              <a:rPr lang="en-US" sz="2000" dirty="0"/>
              <a:t> </a:t>
            </a:r>
            <a:r>
              <a:rPr lang="en-US" sz="2000" dirty="0" err="1"/>
              <a:t>syömisen</a:t>
            </a:r>
            <a:r>
              <a:rPr lang="en-US" sz="2000" dirty="0"/>
              <a:t> </a:t>
            </a:r>
            <a:r>
              <a:rPr lang="en-US" sz="2000" dirty="0" err="1"/>
              <a:t>välttely</a:t>
            </a:r>
            <a:r>
              <a:rPr lang="en-US" sz="2000" dirty="0"/>
              <a:t> </a:t>
            </a:r>
            <a:r>
              <a:rPr lang="en-US" sz="2000" dirty="0" err="1"/>
              <a:t>jopa</a:t>
            </a:r>
            <a:r>
              <a:rPr lang="en-US" sz="2000" dirty="0"/>
              <a:t> </a:t>
            </a:r>
            <a:r>
              <a:rPr lang="en-US" sz="2000" dirty="0" err="1"/>
              <a:t>nälkiintymiseen</a:t>
            </a:r>
            <a:r>
              <a:rPr lang="en-US" sz="2000" dirty="0"/>
              <a:t> </a:t>
            </a:r>
            <a:r>
              <a:rPr lang="en-US" sz="2000" dirty="0" err="1"/>
              <a:t>asti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Bulimia </a:t>
            </a:r>
            <a:r>
              <a:rPr lang="en-US" sz="2000" dirty="0" err="1"/>
              <a:t>eli</a:t>
            </a:r>
            <a:r>
              <a:rPr lang="en-US" sz="2000" b="1" dirty="0"/>
              <a:t> </a:t>
            </a:r>
            <a:r>
              <a:rPr lang="en-US" sz="2000" b="1" dirty="0" err="1"/>
              <a:t>ahmimishäiriö</a:t>
            </a:r>
            <a:endParaRPr lang="en-US" sz="2000" b="1" dirty="0"/>
          </a:p>
          <a:p>
            <a:r>
              <a:rPr lang="en-US" sz="2000" dirty="0" err="1"/>
              <a:t>ajoittaisia</a:t>
            </a:r>
            <a:r>
              <a:rPr lang="en-US" sz="2000" dirty="0"/>
              <a:t> </a:t>
            </a:r>
            <a:r>
              <a:rPr lang="en-US" sz="2000" dirty="0" err="1"/>
              <a:t>ahmimis</a:t>
            </a:r>
            <a:r>
              <a:rPr lang="en-US" sz="2000" dirty="0"/>
              <a:t>- ja </a:t>
            </a:r>
            <a:r>
              <a:rPr lang="en-US" sz="2000" dirty="0" err="1"/>
              <a:t>ylensyöntikohtauksia</a:t>
            </a:r>
            <a:endParaRPr lang="en-US" sz="2000" dirty="0"/>
          </a:p>
          <a:p>
            <a:r>
              <a:rPr lang="en-US" sz="2000" dirty="0" err="1"/>
              <a:t>jotta</a:t>
            </a:r>
            <a:r>
              <a:rPr lang="en-US" sz="2000" dirty="0"/>
              <a:t> </a:t>
            </a:r>
            <a:r>
              <a:rPr lang="en-US" sz="2000" dirty="0" err="1"/>
              <a:t>ei</a:t>
            </a:r>
            <a:r>
              <a:rPr lang="en-US" sz="2000" dirty="0"/>
              <a:t> </a:t>
            </a:r>
            <a:r>
              <a:rPr lang="en-US" sz="2000" dirty="0" err="1"/>
              <a:t>lihoisi,</a:t>
            </a:r>
            <a:r>
              <a:rPr lang="en-US" sz="2000" dirty="0"/>
              <a:t> </a:t>
            </a:r>
            <a:r>
              <a:rPr lang="en-US" sz="2000" dirty="0" err="1"/>
              <a:t>pakottautuu</a:t>
            </a:r>
            <a:r>
              <a:rPr lang="en-US" sz="2000" dirty="0"/>
              <a:t> </a:t>
            </a:r>
            <a:r>
              <a:rPr lang="en-US" sz="2000" dirty="0" err="1"/>
              <a:t>oksentamaan</a:t>
            </a:r>
            <a:endParaRPr lang="en-US" sz="2000" dirty="0"/>
          </a:p>
          <a:p>
            <a:r>
              <a:rPr lang="en-US" sz="2000" dirty="0" err="1"/>
              <a:t>ulkoisesti</a:t>
            </a:r>
            <a:r>
              <a:rPr lang="en-US" sz="2000" dirty="0"/>
              <a:t> </a:t>
            </a:r>
            <a:r>
              <a:rPr lang="en-US" sz="2000" dirty="0" err="1"/>
              <a:t>vaikeaa</a:t>
            </a:r>
            <a:r>
              <a:rPr lang="en-US" sz="2000" dirty="0"/>
              <a:t> </a:t>
            </a:r>
            <a:r>
              <a:rPr lang="en-US" sz="2000" dirty="0" err="1"/>
              <a:t>havaita</a:t>
            </a:r>
            <a:r>
              <a:rPr lang="en-US" sz="2000" dirty="0"/>
              <a:t>, </a:t>
            </a:r>
            <a:r>
              <a:rPr lang="en-US" sz="2000" dirty="0" err="1"/>
              <a:t>sillä</a:t>
            </a:r>
            <a:r>
              <a:rPr lang="en-US" sz="2000" dirty="0"/>
              <a:t> </a:t>
            </a:r>
            <a:r>
              <a:rPr lang="en-US" sz="2000" dirty="0" err="1"/>
              <a:t>paino</a:t>
            </a:r>
            <a:r>
              <a:rPr lang="en-US" sz="2000" dirty="0"/>
              <a:t> </a:t>
            </a:r>
            <a:r>
              <a:rPr lang="en-US" sz="2000" dirty="0" err="1"/>
              <a:t>pysyy</a:t>
            </a:r>
            <a:r>
              <a:rPr lang="en-US" sz="2000" dirty="0"/>
              <a:t> </a:t>
            </a:r>
            <a:r>
              <a:rPr lang="en-US" sz="2000" dirty="0" err="1"/>
              <a:t>usein</a:t>
            </a:r>
            <a:r>
              <a:rPr lang="en-US" sz="2000" dirty="0"/>
              <a:t> </a:t>
            </a:r>
            <a:r>
              <a:rPr lang="en-US" sz="2000" dirty="0" err="1"/>
              <a:t>normaalina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BED </a:t>
            </a:r>
            <a:r>
              <a:rPr lang="en-US" sz="2000" dirty="0" err="1"/>
              <a:t>eli</a:t>
            </a:r>
            <a:r>
              <a:rPr lang="en-US" sz="2000" b="1" dirty="0"/>
              <a:t> </a:t>
            </a:r>
            <a:r>
              <a:rPr lang="en-US" sz="2000" b="1" dirty="0" err="1"/>
              <a:t>ahmintahäiriö</a:t>
            </a:r>
            <a:endParaRPr lang="en-US" sz="2000" b="1" dirty="0"/>
          </a:p>
          <a:p>
            <a:r>
              <a:rPr lang="en-US" sz="2000" dirty="0" err="1"/>
              <a:t>tunnusmerkkejä</a:t>
            </a:r>
            <a:r>
              <a:rPr lang="en-US" sz="2000" dirty="0"/>
              <a:t> </a:t>
            </a:r>
            <a:r>
              <a:rPr lang="en-US" sz="2000" dirty="0" err="1"/>
              <a:t>sekä</a:t>
            </a:r>
            <a:r>
              <a:rPr lang="en-US" sz="2000" dirty="0"/>
              <a:t> </a:t>
            </a:r>
            <a:r>
              <a:rPr lang="en-US" sz="2000" dirty="0" err="1"/>
              <a:t>anoreksiasta</a:t>
            </a:r>
            <a:r>
              <a:rPr lang="en-US" sz="2000" dirty="0"/>
              <a:t> </a:t>
            </a:r>
            <a:r>
              <a:rPr lang="en-US" sz="2000" dirty="0" err="1"/>
              <a:t>että</a:t>
            </a:r>
            <a:r>
              <a:rPr lang="en-US" sz="2000" dirty="0"/>
              <a:t> </a:t>
            </a:r>
            <a:r>
              <a:rPr lang="en-US" sz="2000" dirty="0" err="1"/>
              <a:t>bulimiasta</a:t>
            </a:r>
            <a:endParaRPr lang="en-US" sz="2000" dirty="0"/>
          </a:p>
          <a:p>
            <a:r>
              <a:rPr lang="en-US" sz="2000" dirty="0" err="1"/>
              <a:t>toistuvia</a:t>
            </a:r>
            <a:r>
              <a:rPr lang="en-US" sz="2000" dirty="0"/>
              <a:t> </a:t>
            </a:r>
            <a:r>
              <a:rPr lang="en-US" sz="2000" dirty="0" err="1"/>
              <a:t>suuren</a:t>
            </a:r>
            <a:r>
              <a:rPr lang="en-US" sz="2000" dirty="0"/>
              <a:t> </a:t>
            </a:r>
            <a:r>
              <a:rPr lang="en-US" sz="2000" dirty="0" err="1"/>
              <a:t>ruokamäärän</a:t>
            </a:r>
            <a:r>
              <a:rPr lang="en-US" sz="2000" dirty="0"/>
              <a:t> </a:t>
            </a:r>
            <a:r>
              <a:rPr lang="en-US" sz="2000" dirty="0" err="1"/>
              <a:t>ahmimiskohtauksia</a:t>
            </a:r>
            <a:r>
              <a:rPr lang="en-US" sz="2000" dirty="0"/>
              <a:t>, </a:t>
            </a:r>
            <a:r>
              <a:rPr lang="en-US" sz="2000" dirty="0" err="1"/>
              <a:t>mutta</a:t>
            </a:r>
            <a:r>
              <a:rPr lang="en-US" sz="2000" dirty="0"/>
              <a:t> </a:t>
            </a:r>
            <a:r>
              <a:rPr lang="en-US" sz="2000" dirty="0" err="1"/>
              <a:t>ei</a:t>
            </a:r>
            <a:r>
              <a:rPr lang="en-US" sz="2000" dirty="0"/>
              <a:t> </a:t>
            </a:r>
            <a:r>
              <a:rPr lang="en-US" sz="2000" dirty="0" err="1"/>
              <a:t>oksentelua</a:t>
            </a:r>
            <a:endParaRPr lang="en-US" sz="2000" dirty="0"/>
          </a:p>
          <a:p>
            <a:r>
              <a:rPr lang="en-US" sz="2000" dirty="0" err="1"/>
              <a:t>johtaa</a:t>
            </a:r>
            <a:r>
              <a:rPr lang="en-US" sz="2000" dirty="0"/>
              <a:t> </a:t>
            </a:r>
            <a:r>
              <a:rPr lang="en-US" sz="2000" dirty="0" err="1"/>
              <a:t>usein</a:t>
            </a:r>
            <a:r>
              <a:rPr lang="en-US" sz="2000" dirty="0"/>
              <a:t> </a:t>
            </a:r>
            <a:r>
              <a:rPr lang="en-US" sz="2000" dirty="0" err="1"/>
              <a:t>vakavaan</a:t>
            </a:r>
            <a:r>
              <a:rPr lang="en-US" sz="2000" dirty="0"/>
              <a:t> </a:t>
            </a:r>
            <a:r>
              <a:rPr lang="en-US" sz="2000" dirty="0" err="1"/>
              <a:t>lihavuuteen</a:t>
            </a:r>
            <a:endParaRPr lang="en-US" sz="2000" dirty="0"/>
          </a:p>
          <a:p>
            <a:pPr marL="0"/>
            <a:endParaRPr lang="en-US" sz="1100" b="1" dirty="0"/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1E2220F-7E9E-83EB-4433-A7C684768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040" y="179554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831F4D8-1B55-F351-8DE7-0DB2DA584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7243" y="6215892"/>
            <a:ext cx="1798821" cy="462554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10C350E6-AB62-2F4F-37E1-2E1F91C94636}"/>
              </a:ext>
            </a:extLst>
          </p:cNvPr>
          <p:cNvSpPr txBox="1"/>
          <p:nvPr/>
        </p:nvSpPr>
        <p:spPr>
          <a:xfrm rot="5400000">
            <a:off x="9822381" y="4005748"/>
            <a:ext cx="4101339" cy="318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Diana </a:t>
            </a:r>
            <a:r>
              <a:rPr lang="fi-FI" sz="1400" dirty="0" err="1"/>
              <a:t>Polekhina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356666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7DAFA31-BDD5-3AD8-6499-DA2960346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"/>
            <a:ext cx="12192000" cy="673608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15951AF9-CEC5-D464-F5AF-FAD4518E1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9978" y="5890772"/>
            <a:ext cx="1798821" cy="462554"/>
          </a:xfrm>
          <a:prstGeom prst="rect">
            <a:avLst/>
          </a:prstGeo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68D8029-80EB-B70C-BF2A-659C9A7BD9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040" y="179554"/>
            <a:ext cx="1892024" cy="428937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2778AD3F-F037-7860-1F8F-423CC8C1CC54}"/>
              </a:ext>
            </a:extLst>
          </p:cNvPr>
          <p:cNvSpPr txBox="1"/>
          <p:nvPr/>
        </p:nvSpPr>
        <p:spPr>
          <a:xfrm>
            <a:off x="2390775" y="503404"/>
            <a:ext cx="59340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dirty="0"/>
              <a:t>SYÖMISHÄIRIÖN VAIHEET</a:t>
            </a:r>
          </a:p>
          <a:p>
            <a:pPr algn="ctr"/>
            <a:endParaRPr lang="fi-FI" sz="2400" dirty="0"/>
          </a:p>
          <a:p>
            <a:pPr algn="ctr"/>
            <a:r>
              <a:rPr lang="fi-FI" sz="2000" b="1" dirty="0"/>
              <a:t>Syömishäiriöiltä suojaavia tekijöitä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terveelliset, joustavat ruokatottumukset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hyväksyvä suhtautuminen omaan kehoon ja kokoon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myönteinen käsitys itsestä, hyvä itsetunto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hyvä sosiaalinen ympäristö</a:t>
            </a:r>
          </a:p>
          <a:p>
            <a:endParaRPr lang="fi-FI" sz="2000" dirty="0"/>
          </a:p>
          <a:p>
            <a:pPr algn="ctr"/>
            <a:r>
              <a:rPr lang="fi-FI" sz="2000" b="1" dirty="0"/>
              <a:t>Avun ja tuen saaminen heti sairauden alkuvaiheessa on tärkeää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423346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58EBBB-C4EA-A703-44D3-390AF61E5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1" y="608491"/>
            <a:ext cx="5770879" cy="91550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800" b="1" dirty="0" err="1"/>
              <a:t>Mielenterveyden</a:t>
            </a:r>
            <a:r>
              <a:rPr lang="en-US" sz="2800" b="1" dirty="0"/>
              <a:t> </a:t>
            </a:r>
            <a:r>
              <a:rPr lang="en-US" sz="2800" b="1" dirty="0" err="1"/>
              <a:t>häiriöiden</a:t>
            </a:r>
            <a:r>
              <a:rPr lang="en-US" sz="2800" b="1" dirty="0"/>
              <a:t> </a:t>
            </a:r>
            <a:r>
              <a:rPr lang="en-US" sz="2800" b="1" dirty="0" err="1"/>
              <a:t>preventio</a:t>
            </a:r>
            <a:r>
              <a:rPr lang="en-US" sz="2800" b="1" dirty="0"/>
              <a:t> ja </a:t>
            </a:r>
            <a:r>
              <a:rPr lang="en-US" sz="2800" b="1" dirty="0" err="1"/>
              <a:t>varhainen</a:t>
            </a:r>
            <a:r>
              <a:rPr lang="en-US" sz="2800" b="1" dirty="0"/>
              <a:t> </a:t>
            </a:r>
            <a:r>
              <a:rPr lang="en-US" sz="2800" b="1" dirty="0" err="1"/>
              <a:t>hoitoon</a:t>
            </a:r>
            <a:r>
              <a:rPr lang="en-US" sz="2800" b="1" dirty="0"/>
              <a:t> </a:t>
            </a:r>
            <a:r>
              <a:rPr lang="en-US" sz="2800" b="1" dirty="0" err="1"/>
              <a:t>pääsy</a:t>
            </a:r>
            <a:r>
              <a:rPr lang="en-US" sz="2800" b="1" dirty="0"/>
              <a:t> </a:t>
            </a:r>
            <a:r>
              <a:rPr lang="en-US" sz="2800" b="1" dirty="0" err="1"/>
              <a:t>ovat</a:t>
            </a:r>
            <a:r>
              <a:rPr lang="en-US" sz="2800" b="1" dirty="0"/>
              <a:t> </a:t>
            </a:r>
            <a:r>
              <a:rPr lang="en-US" sz="2800" b="1" dirty="0" err="1"/>
              <a:t>tärkeitä</a:t>
            </a:r>
            <a:endParaRPr lang="en-US" sz="2800" b="1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18ADEA9-77F4-C6A5-F473-3AC80FF6F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6001" y="1696720"/>
            <a:ext cx="7173462" cy="51221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 err="1"/>
              <a:t>Mielenterveyden</a:t>
            </a:r>
            <a:r>
              <a:rPr lang="en-US" sz="2000" b="1" dirty="0"/>
              <a:t> </a:t>
            </a:r>
            <a:r>
              <a:rPr lang="en-US" sz="2000" b="1" dirty="0" err="1"/>
              <a:t>häiriöt</a:t>
            </a:r>
            <a:r>
              <a:rPr lang="en-US" sz="2000" b="1" dirty="0"/>
              <a:t> </a:t>
            </a:r>
            <a:r>
              <a:rPr lang="en-US" sz="2000" b="1" dirty="0" err="1"/>
              <a:t>aiheuttavat</a:t>
            </a:r>
            <a:endParaRPr lang="en-US" sz="2000" b="1" dirty="0"/>
          </a:p>
          <a:p>
            <a:r>
              <a:rPr lang="en-US" sz="2000" dirty="0" err="1"/>
              <a:t>inhimillistä</a:t>
            </a:r>
            <a:r>
              <a:rPr lang="en-US" sz="2000" dirty="0"/>
              <a:t> </a:t>
            </a:r>
            <a:r>
              <a:rPr lang="en-US" sz="2000" dirty="0" err="1"/>
              <a:t>kärsimystä</a:t>
            </a:r>
            <a:r>
              <a:rPr lang="en-US" sz="2000" dirty="0"/>
              <a:t> </a:t>
            </a:r>
            <a:r>
              <a:rPr lang="en-US" sz="2000" dirty="0" err="1"/>
              <a:t>sairastuneelle</a:t>
            </a:r>
            <a:r>
              <a:rPr lang="en-US" sz="2000" dirty="0"/>
              <a:t> ja </a:t>
            </a:r>
            <a:r>
              <a:rPr lang="en-US" sz="2000" dirty="0" err="1"/>
              <a:t>hänen</a:t>
            </a:r>
            <a:r>
              <a:rPr lang="en-US" sz="2000" dirty="0"/>
              <a:t> </a:t>
            </a:r>
            <a:r>
              <a:rPr lang="en-US" sz="2000" dirty="0" err="1"/>
              <a:t>läheisilleen</a:t>
            </a:r>
            <a:endParaRPr lang="en-US" sz="2000" dirty="0"/>
          </a:p>
          <a:p>
            <a:r>
              <a:rPr lang="en-US" sz="2000" dirty="0" err="1"/>
              <a:t>sosiaali</a:t>
            </a:r>
            <a:r>
              <a:rPr lang="en-US" sz="2000" dirty="0"/>
              <a:t>- ja </a:t>
            </a:r>
            <a:r>
              <a:rPr lang="en-US" sz="2000" dirty="0" err="1"/>
              <a:t>terveydenhuollon</a:t>
            </a:r>
            <a:r>
              <a:rPr lang="en-US" sz="2000" dirty="0"/>
              <a:t> </a:t>
            </a:r>
            <a:r>
              <a:rPr lang="en-US" sz="2000" dirty="0" err="1"/>
              <a:t>kuluja</a:t>
            </a:r>
            <a:r>
              <a:rPr lang="en-US" sz="2000" dirty="0"/>
              <a:t> </a:t>
            </a:r>
          </a:p>
          <a:p>
            <a:pPr lvl="1"/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hoitokustannukset</a:t>
            </a:r>
            <a:r>
              <a:rPr lang="en-US" sz="2000" dirty="0"/>
              <a:t>, </a:t>
            </a:r>
            <a:r>
              <a:rPr lang="en-US" sz="2000" dirty="0" err="1"/>
              <a:t>sairauspoissaolot</a:t>
            </a:r>
            <a:r>
              <a:rPr lang="en-US" sz="2000" dirty="0"/>
              <a:t>, </a:t>
            </a:r>
            <a:r>
              <a:rPr lang="en-US" sz="2000" dirty="0" err="1"/>
              <a:t>menetetty</a:t>
            </a:r>
            <a:r>
              <a:rPr lang="en-US" sz="2000" dirty="0"/>
              <a:t> </a:t>
            </a:r>
            <a:r>
              <a:rPr lang="en-US" sz="2000" dirty="0" err="1"/>
              <a:t>työpanos</a:t>
            </a:r>
            <a:r>
              <a:rPr lang="en-US" sz="2000" dirty="0"/>
              <a:t>, </a:t>
            </a:r>
            <a:r>
              <a:rPr lang="en-US" sz="2000" dirty="0" err="1"/>
              <a:t>työkyvyttömyyseläkkeet.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Suomen</a:t>
            </a:r>
            <a:r>
              <a:rPr lang="en-US" sz="2000" b="1" dirty="0"/>
              <a:t> </a:t>
            </a:r>
            <a:r>
              <a:rPr lang="en-US" sz="2000" b="1" dirty="0" err="1"/>
              <a:t>mielenterveysstrategia</a:t>
            </a:r>
            <a:endParaRPr lang="en-US" sz="2000" b="1" dirty="0"/>
          </a:p>
          <a:p>
            <a:pPr marL="457200"/>
            <a:r>
              <a:rPr lang="en-US" sz="2000" dirty="0" err="1"/>
              <a:t>Mielenterveys</a:t>
            </a:r>
            <a:r>
              <a:rPr lang="en-US" sz="2000" dirty="0"/>
              <a:t> on </a:t>
            </a:r>
            <a:r>
              <a:rPr lang="en-US" sz="2000" dirty="0" err="1"/>
              <a:t>pääoma</a:t>
            </a:r>
            <a:r>
              <a:rPr lang="en-US" sz="2000" dirty="0"/>
              <a:t>, </a:t>
            </a:r>
            <a:r>
              <a:rPr lang="en-US" sz="2000" dirty="0" err="1"/>
              <a:t>josta</a:t>
            </a:r>
            <a:r>
              <a:rPr lang="en-US" sz="2000" dirty="0"/>
              <a:t> </a:t>
            </a:r>
            <a:r>
              <a:rPr lang="en-US" sz="2000" dirty="0" err="1"/>
              <a:t>pidetään</a:t>
            </a:r>
            <a:r>
              <a:rPr lang="en-US" sz="2000" dirty="0"/>
              <a:t> </a:t>
            </a:r>
            <a:r>
              <a:rPr lang="en-US" sz="2000" dirty="0" err="1"/>
              <a:t>huolta</a:t>
            </a:r>
            <a:r>
              <a:rPr lang="en-US" sz="2000" dirty="0"/>
              <a:t> ja </a:t>
            </a:r>
            <a:r>
              <a:rPr lang="en-US" sz="2000" dirty="0" err="1"/>
              <a:t>johon</a:t>
            </a:r>
            <a:r>
              <a:rPr lang="en-US" sz="2000" dirty="0"/>
              <a:t> </a:t>
            </a:r>
            <a:r>
              <a:rPr lang="en-US" sz="2000" dirty="0" err="1"/>
              <a:t>sijoitetaan.</a:t>
            </a:r>
            <a:endParaRPr lang="en-US" sz="2000" dirty="0"/>
          </a:p>
          <a:p>
            <a:pPr marL="457200"/>
            <a:r>
              <a:rPr lang="en-US" sz="2000" dirty="0" err="1"/>
              <a:t>Lasten</a:t>
            </a:r>
            <a:r>
              <a:rPr lang="en-US" sz="2000" dirty="0"/>
              <a:t> ja </a:t>
            </a:r>
            <a:r>
              <a:rPr lang="en-US" sz="2000" dirty="0" err="1"/>
              <a:t>nuorten</a:t>
            </a:r>
            <a:r>
              <a:rPr lang="en-US" sz="2000" dirty="0"/>
              <a:t> </a:t>
            </a:r>
            <a:r>
              <a:rPr lang="en-US" sz="2000" dirty="0" err="1"/>
              <a:t>mielenterveyttä</a:t>
            </a:r>
            <a:r>
              <a:rPr lang="en-US" sz="2000" dirty="0"/>
              <a:t> </a:t>
            </a:r>
            <a:r>
              <a:rPr lang="en-US" sz="2000" dirty="0" err="1"/>
              <a:t>vahvistetaan.</a:t>
            </a:r>
            <a:endParaRPr lang="en-US" sz="2000" dirty="0"/>
          </a:p>
          <a:p>
            <a:pPr marL="457200"/>
            <a:r>
              <a:rPr lang="en-US" sz="2000" dirty="0" err="1"/>
              <a:t>Mielenterveysoikeudet</a:t>
            </a:r>
            <a:r>
              <a:rPr lang="en-US" sz="2000" dirty="0"/>
              <a:t> </a:t>
            </a:r>
            <a:r>
              <a:rPr lang="en-US" sz="2000" dirty="0" err="1"/>
              <a:t>lisäävät</a:t>
            </a:r>
            <a:r>
              <a:rPr lang="en-US" sz="2000" dirty="0"/>
              <a:t> </a:t>
            </a:r>
            <a:r>
              <a:rPr lang="en-US" sz="2000" dirty="0" err="1"/>
              <a:t>kaikkien</a:t>
            </a:r>
            <a:r>
              <a:rPr lang="en-US" sz="2000" dirty="0"/>
              <a:t> </a:t>
            </a:r>
            <a:r>
              <a:rPr lang="en-US" sz="2000" dirty="0" err="1"/>
              <a:t>psyykkistä</a:t>
            </a:r>
            <a:r>
              <a:rPr lang="en-US" sz="2000" dirty="0"/>
              <a:t> </a:t>
            </a:r>
            <a:r>
              <a:rPr lang="en-US" sz="2000" dirty="0" err="1"/>
              <a:t>hyvinvointia.</a:t>
            </a:r>
            <a:endParaRPr lang="en-US" sz="2000" dirty="0"/>
          </a:p>
          <a:p>
            <a:pPr marL="457200"/>
            <a:r>
              <a:rPr lang="en-US" sz="2000" dirty="0" err="1"/>
              <a:t>Varmistetaan</a:t>
            </a:r>
            <a:r>
              <a:rPr lang="en-US" sz="2000" dirty="0"/>
              <a:t>, </a:t>
            </a:r>
            <a:r>
              <a:rPr lang="en-US" sz="2000" dirty="0" err="1"/>
              <a:t>että</a:t>
            </a:r>
            <a:r>
              <a:rPr lang="en-US" sz="2000" dirty="0"/>
              <a:t> </a:t>
            </a:r>
            <a:r>
              <a:rPr lang="en-US" sz="2000" dirty="0" err="1"/>
              <a:t>mielenterveyspalvelut</a:t>
            </a:r>
            <a:r>
              <a:rPr lang="en-US" sz="2000" dirty="0"/>
              <a:t> </a:t>
            </a:r>
            <a:r>
              <a:rPr lang="en-US" sz="2000" dirty="0" err="1"/>
              <a:t>vastaavat</a:t>
            </a:r>
            <a:r>
              <a:rPr lang="en-US" sz="2000" dirty="0"/>
              <a:t> </a:t>
            </a:r>
            <a:r>
              <a:rPr lang="en-US" sz="2000" dirty="0" err="1"/>
              <a:t>tarpeita.</a:t>
            </a:r>
            <a:endParaRPr lang="en-US" sz="2000" dirty="0"/>
          </a:p>
          <a:p>
            <a:pPr marL="457200"/>
            <a:r>
              <a:rPr lang="en-US" sz="2000" dirty="0" err="1"/>
              <a:t>Mielenterveys</a:t>
            </a:r>
            <a:r>
              <a:rPr lang="en-US" sz="2000" dirty="0"/>
              <a:t> </a:t>
            </a:r>
            <a:r>
              <a:rPr lang="en-US" sz="2000" dirty="0" err="1"/>
              <a:t>työ</a:t>
            </a:r>
            <a:r>
              <a:rPr lang="en-US" sz="2000" dirty="0"/>
              <a:t> on </a:t>
            </a:r>
            <a:r>
              <a:rPr lang="en-US" sz="2000" dirty="0" err="1"/>
              <a:t>osa</a:t>
            </a:r>
            <a:r>
              <a:rPr lang="en-US" sz="2000" dirty="0"/>
              <a:t> </a:t>
            </a:r>
            <a:r>
              <a:rPr lang="en-US" sz="2000" dirty="0" err="1"/>
              <a:t>sosiaali</a:t>
            </a:r>
            <a:r>
              <a:rPr lang="en-US" sz="2000" dirty="0"/>
              <a:t>-, </a:t>
            </a:r>
            <a:r>
              <a:rPr lang="en-US" sz="2000" dirty="0" err="1"/>
              <a:t>terveys</a:t>
            </a:r>
            <a:r>
              <a:rPr lang="en-US" sz="2000" dirty="0"/>
              <a:t>- ja </a:t>
            </a:r>
            <a:r>
              <a:rPr lang="en-US" sz="2000" dirty="0" err="1"/>
              <a:t>turvallisuuspalveluita.</a:t>
            </a:r>
            <a:endParaRPr lang="en-US" sz="2000" dirty="0"/>
          </a:p>
          <a:p>
            <a:endParaRPr lang="en-US" sz="1500" dirty="0"/>
          </a:p>
        </p:txBody>
      </p:sp>
      <p:pic>
        <p:nvPicPr>
          <p:cNvPr id="5" name="Sisällön paikkamerkki 5" descr="Kuva, joka sisältää kohteen sumea&#10;&#10;Kuvaus luotu automaattisesti">
            <a:extLst>
              <a:ext uri="{FF2B5EF4-FFF2-40B4-BE49-F238E27FC236}">
                <a16:creationId xmlns:a16="http://schemas.microsoft.com/office/drawing/2014/main" id="{031EB345-8D40-097D-A59F-2EFE6AB293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1EA918F-D4BA-1B57-8FFC-3AF45F925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040" y="179554"/>
            <a:ext cx="1892024" cy="42893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A47B18C-E1D1-FFF2-028C-2E49434FA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0641" y="6356350"/>
            <a:ext cx="1798821" cy="462554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F56C7691-D9CF-02C2-C662-7FB9C85DCDBB}"/>
              </a:ext>
            </a:extLst>
          </p:cNvPr>
          <p:cNvSpPr txBox="1"/>
          <p:nvPr/>
        </p:nvSpPr>
        <p:spPr>
          <a:xfrm>
            <a:off x="0" y="6356350"/>
            <a:ext cx="45498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Kuva: Unsplash.com </a:t>
            </a:r>
            <a:r>
              <a:rPr lang="fi-FI" sz="1400" dirty="0" err="1">
                <a:solidFill>
                  <a:schemeClr val="bg1"/>
                </a:solidFill>
              </a:rPr>
              <a:t>Artem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400" dirty="0" err="1">
                <a:solidFill>
                  <a:schemeClr val="bg1"/>
                </a:solidFill>
              </a:rPr>
              <a:t>Labunsky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51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0D17B33-E103-A4BD-1AC8-CF622AAEF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243" y="6215892"/>
            <a:ext cx="1798821" cy="462554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72FC6D92-AFC7-147E-6BFE-8775FD4FA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38" y="0"/>
            <a:ext cx="9975273" cy="6858000"/>
          </a:xfrm>
          <a:prstGeom prst="rect">
            <a:avLst/>
          </a:prstGeom>
        </p:spPr>
      </p:pic>
      <p:pic>
        <p:nvPicPr>
          <p:cNvPr id="2" name="Kuva 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52AA457-3B40-A9FB-ADCE-9ECBF2EA7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040" y="179554"/>
            <a:ext cx="18920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77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lattia&#10;&#10;Kuvaus luotu automaattisesti">
            <a:extLst>
              <a:ext uri="{FF2B5EF4-FFF2-40B4-BE49-F238E27FC236}">
                <a16:creationId xmlns:a16="http://schemas.microsoft.com/office/drawing/2014/main" id="{0358A8C9-A255-268D-A999-7BA521466B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7" r="17839" b="1"/>
          <a:stretch/>
        </p:blipFill>
        <p:spPr>
          <a:xfrm>
            <a:off x="-3047" y="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EA9D0D8-C5DC-F9FA-BF1A-AA2203E4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40" y="1265389"/>
            <a:ext cx="4487024" cy="96488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err="1"/>
              <a:t>Mielenterveyden</a:t>
            </a:r>
            <a:r>
              <a:rPr lang="en-US" sz="3200" b="1" dirty="0"/>
              <a:t> </a:t>
            </a:r>
            <a:r>
              <a:rPr lang="en-US" sz="3200" b="1" dirty="0" err="1"/>
              <a:t>häiriöt</a:t>
            </a:r>
            <a:r>
              <a:rPr lang="en-US" sz="3200" b="1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6844CA-721C-EFAA-9338-19514665DB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9040" y="2230272"/>
            <a:ext cx="4503946" cy="41051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 err="1"/>
              <a:t>Tarkka</a:t>
            </a:r>
            <a:r>
              <a:rPr lang="en-US" sz="2000" b="1" dirty="0"/>
              <a:t> </a:t>
            </a:r>
            <a:r>
              <a:rPr lang="en-US" sz="2000" b="1" dirty="0" err="1"/>
              <a:t>määrittely</a:t>
            </a:r>
            <a:r>
              <a:rPr lang="en-US" sz="2000" b="1" dirty="0"/>
              <a:t> </a:t>
            </a:r>
            <a:r>
              <a:rPr lang="en-US" sz="2000" b="1" dirty="0" err="1"/>
              <a:t>vaikeaa</a:t>
            </a:r>
            <a:endParaRPr lang="en-US" sz="2000" b="1" dirty="0"/>
          </a:p>
          <a:p>
            <a:r>
              <a:rPr lang="en-US" sz="2000" dirty="0" err="1"/>
              <a:t>laaja</a:t>
            </a:r>
            <a:r>
              <a:rPr lang="en-US" sz="2000" dirty="0"/>
              <a:t> </a:t>
            </a:r>
            <a:r>
              <a:rPr lang="en-US" sz="2000" dirty="0" err="1"/>
              <a:t>kirjo</a:t>
            </a:r>
            <a:r>
              <a:rPr lang="en-US" sz="2000" dirty="0"/>
              <a:t> </a:t>
            </a:r>
            <a:r>
              <a:rPr lang="en-US" sz="2000" dirty="0" err="1"/>
              <a:t>erilaisia</a:t>
            </a:r>
            <a:r>
              <a:rPr lang="en-US" sz="2000" dirty="0"/>
              <a:t> </a:t>
            </a:r>
            <a:r>
              <a:rPr lang="en-US" sz="2000" dirty="0" err="1"/>
              <a:t>mielen</a:t>
            </a:r>
            <a:r>
              <a:rPr lang="en-US" sz="2000" dirty="0"/>
              <a:t> </a:t>
            </a:r>
            <a:r>
              <a:rPr lang="en-US" sz="2000" dirty="0" err="1"/>
              <a:t>häiriöitä</a:t>
            </a:r>
            <a:endParaRPr lang="en-US" sz="2000" dirty="0"/>
          </a:p>
          <a:p>
            <a:r>
              <a:rPr lang="en-US" sz="2000" dirty="0" err="1"/>
              <a:t>vakavuusaste</a:t>
            </a:r>
            <a:r>
              <a:rPr lang="en-US" sz="2000" dirty="0"/>
              <a:t> </a:t>
            </a:r>
            <a:r>
              <a:rPr lang="en-US" sz="2000" dirty="0" err="1"/>
              <a:t>vaihtelee</a:t>
            </a:r>
            <a:endParaRPr lang="en-US" sz="2000" dirty="0"/>
          </a:p>
          <a:p>
            <a:r>
              <a:rPr lang="en-US" sz="2000" dirty="0" err="1"/>
              <a:t>voivat</a:t>
            </a:r>
            <a:r>
              <a:rPr lang="en-US" sz="2000" dirty="0"/>
              <a:t> olla </a:t>
            </a:r>
            <a:r>
              <a:rPr lang="en-US" sz="2000" dirty="0" err="1"/>
              <a:t>ohimeneviä</a:t>
            </a:r>
            <a:r>
              <a:rPr lang="en-US" sz="2000" dirty="0"/>
              <a:t> tai </a:t>
            </a:r>
            <a:r>
              <a:rPr lang="en-US" sz="2000" dirty="0" err="1"/>
              <a:t>pitkäaikaisia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Psyyken</a:t>
            </a:r>
            <a:r>
              <a:rPr lang="en-US" sz="2000" b="1" dirty="0"/>
              <a:t> </a:t>
            </a:r>
            <a:r>
              <a:rPr lang="en-US" sz="2000" b="1" dirty="0" err="1"/>
              <a:t>häiriöt</a:t>
            </a:r>
            <a:r>
              <a:rPr lang="en-US" sz="2000" b="1" dirty="0"/>
              <a:t> </a:t>
            </a:r>
            <a:r>
              <a:rPr lang="en-US" sz="2000" b="1" dirty="0" err="1"/>
              <a:t>voivat</a:t>
            </a:r>
            <a:r>
              <a:rPr lang="en-US" sz="2000" b="1" dirty="0"/>
              <a:t> </a:t>
            </a:r>
            <a:r>
              <a:rPr lang="en-US" sz="2000" b="1" dirty="0" err="1"/>
              <a:t>vaikuttaa</a:t>
            </a:r>
            <a:endParaRPr lang="en-US" sz="2000" b="1" dirty="0"/>
          </a:p>
          <a:p>
            <a:r>
              <a:rPr lang="en-US" sz="2000" dirty="0" err="1"/>
              <a:t>tunteisiin</a:t>
            </a:r>
            <a:endParaRPr lang="en-US" sz="2000" dirty="0"/>
          </a:p>
          <a:p>
            <a:r>
              <a:rPr lang="en-US" sz="2000" dirty="0" err="1"/>
              <a:t>ajatteluun</a:t>
            </a:r>
            <a:endParaRPr lang="en-US" sz="2000" dirty="0"/>
          </a:p>
          <a:p>
            <a:r>
              <a:rPr lang="en-US" sz="2000" dirty="0" err="1"/>
              <a:t>vuorovaikutukseen</a:t>
            </a:r>
            <a:endParaRPr lang="en-US" sz="2000" dirty="0"/>
          </a:p>
          <a:p>
            <a:r>
              <a:rPr lang="en-US" sz="2000" dirty="0" err="1"/>
              <a:t>käyttäytymiseen</a:t>
            </a:r>
            <a:endParaRPr lang="en-US" sz="2000" dirty="0"/>
          </a:p>
          <a:p>
            <a:r>
              <a:rPr lang="en-US" sz="2000" dirty="0" err="1"/>
              <a:t>työ</a:t>
            </a:r>
            <a:r>
              <a:rPr lang="en-US" sz="2000" dirty="0"/>
              <a:t>- ja </a:t>
            </a:r>
            <a:r>
              <a:rPr lang="en-US" sz="2000" dirty="0" err="1"/>
              <a:t>toimintakykyyn</a:t>
            </a:r>
            <a:endParaRPr lang="en-US" sz="2000" dirty="0"/>
          </a:p>
          <a:p>
            <a:pPr marL="0" indent="0">
              <a:buNone/>
            </a:pPr>
            <a:endParaRPr lang="en-US" sz="1400" dirty="0"/>
          </a:p>
          <a:p>
            <a:pPr marL="0"/>
            <a:endParaRPr lang="en-US" sz="1400" dirty="0"/>
          </a:p>
          <a:p>
            <a:endParaRPr lang="en-US" sz="1400" dirty="0"/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6300236-8A39-A9B8-B5BB-7445F20BA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040" y="179554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DAE9319-9F52-74EF-6E32-704051467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0479" y="6261194"/>
            <a:ext cx="2000250" cy="51435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82F0F8E3-F8E4-BF15-13A5-5C6E1F03167D}"/>
              </a:ext>
            </a:extLst>
          </p:cNvPr>
          <p:cNvSpPr txBox="1"/>
          <p:nvPr/>
        </p:nvSpPr>
        <p:spPr>
          <a:xfrm>
            <a:off x="1843772" y="6500530"/>
            <a:ext cx="2865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</a:t>
            </a:r>
            <a:r>
              <a:rPr lang="fi-FI" sz="1400" dirty="0" err="1"/>
              <a:t>Unsplash</a:t>
            </a:r>
            <a:r>
              <a:rPr lang="fi-FI" sz="1400" dirty="0"/>
              <a:t>. Com Timon </a:t>
            </a:r>
            <a:r>
              <a:rPr lang="fi-FI" sz="1400" dirty="0" err="1"/>
              <a:t>Studler</a:t>
            </a:r>
            <a:endParaRPr lang="fi-FI" sz="140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65B081E-4117-9220-72A5-EDB02FB4C894}"/>
              </a:ext>
            </a:extLst>
          </p:cNvPr>
          <p:cNvSpPr txBox="1"/>
          <p:nvPr/>
        </p:nvSpPr>
        <p:spPr>
          <a:xfrm>
            <a:off x="2143125" y="389572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Arvioiden mukaan Euroopassa noin joka viidennellä on jokin mielenterveyden</a:t>
            </a:r>
            <a:r>
              <a:rPr lang="fi-FI" sz="2400" b="1" dirty="0"/>
              <a:t> </a:t>
            </a:r>
            <a:r>
              <a:rPr lang="fi-FI" sz="2000" b="1" dirty="0"/>
              <a:t>häiriö.</a:t>
            </a:r>
          </a:p>
          <a:p>
            <a:endParaRPr lang="fi-FI" sz="2000" b="1" dirty="0"/>
          </a:p>
          <a:p>
            <a:r>
              <a:rPr lang="fi-FI" sz="2000" b="1" dirty="0"/>
              <a:t>Suomessa noin ½ </a:t>
            </a:r>
            <a:r>
              <a:rPr lang="fi-FI" sz="2000" b="1" dirty="0" err="1"/>
              <a:t>miljoonalla ihmisellä</a:t>
            </a:r>
            <a:r>
              <a:rPr lang="fi-FI" sz="2000" b="1" dirty="0"/>
              <a:t> on pitkäaikainen mielenterveyden häiriö.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EA58857-93FC-B5A3-4C16-D546FF533070}"/>
              </a:ext>
            </a:extLst>
          </p:cNvPr>
          <p:cNvSpPr txBox="1"/>
          <p:nvPr/>
        </p:nvSpPr>
        <p:spPr>
          <a:xfrm>
            <a:off x="1550162" y="394022"/>
            <a:ext cx="2390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Mielenterveyden häiriöt ovat yleisiä kaikkialla maailmassa.</a:t>
            </a:r>
          </a:p>
        </p:txBody>
      </p:sp>
    </p:spTree>
    <p:extLst>
      <p:ext uri="{BB962C8B-B14F-4D97-AF65-F5344CB8AC3E}">
        <p14:creationId xmlns:p14="http://schemas.microsoft.com/office/powerpoint/2010/main" val="812873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isällön paikkamerkki 7" descr="Kuva, joka sisältää kohteen henkilö, ulko&#10;&#10;Kuvaus luotu automaattisesti">
            <a:extLst>
              <a:ext uri="{FF2B5EF4-FFF2-40B4-BE49-F238E27FC236}">
                <a16:creationId xmlns:a16="http://schemas.microsoft.com/office/drawing/2014/main" id="{77635EAD-C0F6-68FE-FA70-801B80AE04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8" b="4792"/>
          <a:stretch/>
        </p:blipFill>
        <p:spPr>
          <a:xfrm>
            <a:off x="2631070" y="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9A21151-0AA5-169F-3248-B354D4C83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1" y="161457"/>
            <a:ext cx="4358641" cy="10814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 err="1"/>
              <a:t>Mielenterveyttä</a:t>
            </a:r>
            <a:r>
              <a:rPr lang="en-US" sz="3200" b="1" dirty="0"/>
              <a:t> </a:t>
            </a:r>
            <a:r>
              <a:rPr lang="en-US" sz="3200" b="1" dirty="0" err="1"/>
              <a:t>kannattaa</a:t>
            </a:r>
            <a:r>
              <a:rPr lang="en-US" sz="3200" b="1" dirty="0"/>
              <a:t> </a:t>
            </a:r>
            <a:r>
              <a:rPr lang="en-US" sz="3200" b="1" dirty="0" err="1"/>
              <a:t>vaalia</a:t>
            </a:r>
            <a:endParaRPr lang="en-US" sz="32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3D13CA-1BDD-EE74-F772-4408B409D1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1" y="1485899"/>
            <a:ext cx="5098414" cy="519254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Ihmisen</a:t>
            </a:r>
            <a:r>
              <a:rPr lang="en-US" sz="2000" dirty="0"/>
              <a:t> </a:t>
            </a:r>
            <a:r>
              <a:rPr lang="en-US" sz="2000" dirty="0" err="1"/>
              <a:t>mieli</a:t>
            </a:r>
            <a:r>
              <a:rPr lang="en-US" sz="2000" dirty="0"/>
              <a:t> </a:t>
            </a:r>
            <a:r>
              <a:rPr lang="en-US" sz="2000" dirty="0" err="1"/>
              <a:t>reagoi</a:t>
            </a:r>
            <a:r>
              <a:rPr lang="en-US" sz="2000" dirty="0"/>
              <a:t> </a:t>
            </a:r>
            <a:r>
              <a:rPr lang="en-US" sz="2000" dirty="0" err="1"/>
              <a:t>herkästi</a:t>
            </a:r>
            <a:r>
              <a:rPr lang="en-US" sz="2000" dirty="0"/>
              <a:t> </a:t>
            </a:r>
            <a:r>
              <a:rPr lang="en-US" sz="2000" dirty="0" err="1"/>
              <a:t>mieltä</a:t>
            </a:r>
            <a:r>
              <a:rPr lang="en-US" sz="2000" dirty="0"/>
              <a:t> </a:t>
            </a:r>
            <a:r>
              <a:rPr lang="en-US" sz="2000" dirty="0" err="1"/>
              <a:t>kuormittaviin</a:t>
            </a:r>
            <a:r>
              <a:rPr lang="en-US" sz="2000" dirty="0"/>
              <a:t> </a:t>
            </a:r>
            <a:r>
              <a:rPr lang="en-US" sz="2000" dirty="0" err="1"/>
              <a:t>tapahtumiin</a:t>
            </a:r>
            <a:r>
              <a:rPr lang="en-US" sz="2000" dirty="0"/>
              <a:t>.</a:t>
            </a:r>
          </a:p>
          <a:p>
            <a:r>
              <a:rPr lang="en-US" sz="2000" dirty="0"/>
              <a:t>Jos </a:t>
            </a:r>
            <a:r>
              <a:rPr lang="en-US" sz="2000" dirty="0" err="1"/>
              <a:t>mieltä</a:t>
            </a:r>
            <a:r>
              <a:rPr lang="en-US" sz="2000" dirty="0"/>
              <a:t> </a:t>
            </a:r>
            <a:r>
              <a:rPr lang="en-US" sz="2000" dirty="0" err="1"/>
              <a:t>kuormittavia</a:t>
            </a:r>
            <a:r>
              <a:rPr lang="en-US" sz="2000" dirty="0"/>
              <a:t> </a:t>
            </a:r>
            <a:r>
              <a:rPr lang="en-US" sz="2000" dirty="0" err="1"/>
              <a:t>tekijöitä</a:t>
            </a:r>
            <a:r>
              <a:rPr lang="en-US" sz="2000" dirty="0"/>
              <a:t> on </a:t>
            </a:r>
            <a:r>
              <a:rPr lang="en-US" sz="2000" dirty="0" err="1"/>
              <a:t>liikaa,</a:t>
            </a:r>
            <a:r>
              <a:rPr lang="en-US" sz="2000" dirty="0"/>
              <a:t> </a:t>
            </a:r>
            <a:r>
              <a:rPr lang="en-US" sz="2000" dirty="0" err="1"/>
              <a:t>psyyke</a:t>
            </a:r>
            <a:r>
              <a:rPr lang="en-US" sz="2000" dirty="0"/>
              <a:t> </a:t>
            </a:r>
            <a:r>
              <a:rPr lang="en-US" sz="2000" dirty="0" err="1"/>
              <a:t>häiriintyy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Jokaisella</a:t>
            </a:r>
            <a:r>
              <a:rPr lang="en-US" sz="2000" dirty="0"/>
              <a:t> on </a:t>
            </a:r>
            <a:r>
              <a:rPr lang="en-US" sz="2000" dirty="0" err="1"/>
              <a:t>mielen voimavaroja,</a:t>
            </a:r>
            <a:r>
              <a:rPr lang="en-US" sz="2000" dirty="0"/>
              <a:t> ja </a:t>
            </a:r>
            <a:r>
              <a:rPr lang="en-US" sz="2000" dirty="0" err="1"/>
              <a:t>niitä</a:t>
            </a:r>
            <a:r>
              <a:rPr lang="en-US" sz="2000" dirty="0"/>
              <a:t> </a:t>
            </a:r>
            <a:r>
              <a:rPr lang="en-US" sz="2000" dirty="0" err="1"/>
              <a:t>voi</a:t>
            </a:r>
            <a:r>
              <a:rPr lang="en-US" sz="2000" dirty="0"/>
              <a:t> </a:t>
            </a:r>
            <a:r>
              <a:rPr lang="en-US" sz="2000" dirty="0" err="1"/>
              <a:t>oppia</a:t>
            </a:r>
            <a:r>
              <a:rPr lang="en-US" sz="2000" dirty="0"/>
              <a:t> </a:t>
            </a:r>
            <a:r>
              <a:rPr lang="en-US" sz="2000" dirty="0" err="1"/>
              <a:t>vahvistamaan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800" dirty="0"/>
          </a:p>
          <a:p>
            <a:pPr marL="0" indent="0" algn="ctr">
              <a:buNone/>
            </a:pPr>
            <a:r>
              <a:rPr lang="en-US" sz="2000" b="1" dirty="0"/>
              <a:t>WHO: </a:t>
            </a:r>
            <a:r>
              <a:rPr lang="en-US" sz="2000" b="1" dirty="0" err="1"/>
              <a:t>Mielenterveys</a:t>
            </a:r>
            <a:r>
              <a:rPr lang="en-US" sz="2000" b="1" dirty="0"/>
              <a:t> </a:t>
            </a:r>
            <a:r>
              <a:rPr lang="en-US" sz="2000" b="1" dirty="0" err="1"/>
              <a:t>mahdollistaa</a:t>
            </a:r>
            <a:endParaRPr lang="en-US" sz="2000" b="1" dirty="0"/>
          </a:p>
          <a:p>
            <a:r>
              <a:rPr lang="en-US" sz="2000" dirty="0" err="1"/>
              <a:t>kyvyn</a:t>
            </a:r>
            <a:r>
              <a:rPr lang="en-US" sz="2000" dirty="0"/>
              <a:t> </a:t>
            </a:r>
            <a:r>
              <a:rPr lang="en-US" sz="2000" dirty="0" err="1"/>
              <a:t>luoda</a:t>
            </a:r>
            <a:r>
              <a:rPr lang="en-US" sz="2000" dirty="0"/>
              <a:t> </a:t>
            </a:r>
            <a:r>
              <a:rPr lang="en-US" sz="2000" dirty="0" err="1"/>
              <a:t>ihmissuhteita</a:t>
            </a:r>
            <a:r>
              <a:rPr lang="en-US" sz="2000" dirty="0"/>
              <a:t> ja </a:t>
            </a:r>
            <a:r>
              <a:rPr lang="en-US" sz="2000" dirty="0" err="1"/>
              <a:t>välittää</a:t>
            </a:r>
            <a:r>
              <a:rPr lang="en-US" sz="2000" dirty="0"/>
              <a:t> </a:t>
            </a:r>
            <a:r>
              <a:rPr lang="en-US" sz="2000" dirty="0" err="1"/>
              <a:t>toisista</a:t>
            </a:r>
            <a:endParaRPr lang="en-US" sz="2000" dirty="0"/>
          </a:p>
          <a:p>
            <a:r>
              <a:rPr lang="en-US" sz="2000" dirty="0" err="1"/>
              <a:t>taidon</a:t>
            </a:r>
            <a:r>
              <a:rPr lang="en-US" sz="2000" dirty="0"/>
              <a:t> </a:t>
            </a:r>
            <a:r>
              <a:rPr lang="en-US" sz="2000" dirty="0" err="1"/>
              <a:t>ilmaista</a:t>
            </a:r>
            <a:r>
              <a:rPr lang="en-US" sz="2000" dirty="0"/>
              <a:t> </a:t>
            </a:r>
            <a:r>
              <a:rPr lang="en-US" sz="2000" dirty="0" err="1"/>
              <a:t>tunteita</a:t>
            </a:r>
            <a:endParaRPr lang="en-US" sz="2000" dirty="0"/>
          </a:p>
          <a:p>
            <a:r>
              <a:rPr lang="en-US" sz="2000" dirty="0" err="1"/>
              <a:t>kyvyn</a:t>
            </a:r>
            <a:r>
              <a:rPr lang="en-US" sz="2000" dirty="0"/>
              <a:t> </a:t>
            </a:r>
            <a:r>
              <a:rPr lang="en-US" sz="2000" dirty="0" err="1"/>
              <a:t>tehdä</a:t>
            </a:r>
            <a:r>
              <a:rPr lang="en-US" sz="2000" dirty="0"/>
              <a:t> </a:t>
            </a:r>
            <a:r>
              <a:rPr lang="en-US" sz="2000" dirty="0" err="1"/>
              <a:t>työtä</a:t>
            </a:r>
            <a:endParaRPr lang="en-US" sz="2000" dirty="0"/>
          </a:p>
          <a:p>
            <a:r>
              <a:rPr lang="en-US" sz="2000" dirty="0" err="1"/>
              <a:t>ajoittaisen</a:t>
            </a:r>
            <a:r>
              <a:rPr lang="en-US" sz="2000" dirty="0"/>
              <a:t> </a:t>
            </a:r>
            <a:r>
              <a:rPr lang="en-US" sz="2000" dirty="0" err="1"/>
              <a:t>ahdistuksen</a:t>
            </a:r>
            <a:r>
              <a:rPr lang="en-US" sz="2000" dirty="0"/>
              <a:t> </a:t>
            </a:r>
            <a:r>
              <a:rPr lang="en-US" sz="2000" dirty="0" err="1"/>
              <a:t>hallinnan</a:t>
            </a:r>
            <a:r>
              <a:rPr lang="en-US" sz="2000" dirty="0"/>
              <a:t>, </a:t>
            </a:r>
            <a:r>
              <a:rPr lang="en-US" sz="2000" dirty="0" err="1"/>
              <a:t>menetyksen</a:t>
            </a:r>
            <a:r>
              <a:rPr lang="en-US" sz="2000" dirty="0"/>
              <a:t> </a:t>
            </a:r>
            <a:r>
              <a:rPr lang="en-US" sz="2000" dirty="0" err="1"/>
              <a:t>sietämisen</a:t>
            </a:r>
            <a:r>
              <a:rPr lang="en-US" sz="2000" dirty="0"/>
              <a:t> ja </a:t>
            </a:r>
            <a:r>
              <a:rPr lang="en-US" sz="2000" dirty="0" err="1"/>
              <a:t>omassa</a:t>
            </a:r>
            <a:r>
              <a:rPr lang="en-US" sz="2000" dirty="0"/>
              <a:t> </a:t>
            </a:r>
            <a:r>
              <a:rPr lang="en-US" sz="2000" dirty="0" err="1"/>
              <a:t>elämässä</a:t>
            </a:r>
            <a:r>
              <a:rPr lang="en-US" sz="2000" dirty="0"/>
              <a:t> </a:t>
            </a:r>
            <a:r>
              <a:rPr lang="en-US" sz="2000" dirty="0" err="1"/>
              <a:t>tapahtuvien</a:t>
            </a:r>
            <a:r>
              <a:rPr lang="en-US" sz="2000" dirty="0"/>
              <a:t> </a:t>
            </a:r>
            <a:r>
              <a:rPr lang="en-US" sz="2000" dirty="0" err="1"/>
              <a:t>muutosten</a:t>
            </a:r>
            <a:r>
              <a:rPr lang="en-US" sz="2000" dirty="0"/>
              <a:t> </a:t>
            </a:r>
            <a:r>
              <a:rPr lang="en-US" sz="2000" dirty="0" err="1"/>
              <a:t>hyväksymisen</a:t>
            </a:r>
            <a:r>
              <a:rPr lang="en-US" sz="2000" dirty="0"/>
              <a:t>.</a:t>
            </a:r>
          </a:p>
          <a:p>
            <a:endParaRPr lang="en-US" sz="1400" dirty="0"/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A2DCC7F-B565-454D-D655-F68801B43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927" y="161457"/>
            <a:ext cx="18920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272C3EE-98D7-11EC-AD87-120FF7D55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2147" y="6249508"/>
            <a:ext cx="1668092" cy="428938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1D8DFB46-3376-B1CC-E3E1-915EBFEC910E}"/>
              </a:ext>
            </a:extLst>
          </p:cNvPr>
          <p:cNvSpPr txBox="1"/>
          <p:nvPr/>
        </p:nvSpPr>
        <p:spPr>
          <a:xfrm rot="5400000">
            <a:off x="9108983" y="6095620"/>
            <a:ext cx="5966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Kuva: Unsplash.com </a:t>
            </a:r>
            <a:r>
              <a:rPr lang="fi-FI" sz="1400" dirty="0" err="1">
                <a:solidFill>
                  <a:schemeClr val="bg1"/>
                </a:solidFill>
              </a:rPr>
              <a:t>Vonecia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400" dirty="0" err="1">
                <a:solidFill>
                  <a:schemeClr val="bg1"/>
                </a:solidFill>
              </a:rPr>
              <a:t>Carswell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02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341370-C3B8-6D13-C91C-0EF64CBD9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70" y="-42858"/>
            <a:ext cx="7219426" cy="873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/>
              <a:t>Masennustilat</a:t>
            </a:r>
            <a:r>
              <a:rPr lang="en-US" sz="3600" b="1" dirty="0"/>
              <a:t> </a:t>
            </a:r>
            <a:r>
              <a:rPr lang="en-US" sz="3600" b="1" dirty="0" err="1"/>
              <a:t>eli</a:t>
            </a:r>
            <a:r>
              <a:rPr lang="en-US" sz="3600" b="1" dirty="0"/>
              <a:t> </a:t>
            </a:r>
            <a:r>
              <a:rPr lang="en-US" sz="3600" b="1" dirty="0" err="1"/>
              <a:t>depressiot</a:t>
            </a:r>
            <a:endParaRPr lang="en-US" sz="36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50C109-063F-0543-33CD-F199C0B24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70" y="1009807"/>
            <a:ext cx="6882655" cy="55897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mielialaan</a:t>
            </a:r>
            <a:r>
              <a:rPr lang="en-US" sz="2400" dirty="0"/>
              <a:t> ja </a:t>
            </a:r>
            <a:r>
              <a:rPr lang="en-US" sz="2400" dirty="0" err="1"/>
              <a:t>jaksamiseen</a:t>
            </a:r>
            <a:r>
              <a:rPr lang="en-US" sz="2400" dirty="0"/>
              <a:t> </a:t>
            </a:r>
            <a:r>
              <a:rPr lang="en-US" sz="2400" dirty="0" err="1"/>
              <a:t>liittyviä</a:t>
            </a:r>
            <a:r>
              <a:rPr lang="en-US" sz="2400" dirty="0"/>
              <a:t> </a:t>
            </a:r>
            <a:r>
              <a:rPr lang="en-US" sz="2400" dirty="0" err="1"/>
              <a:t>psykeen</a:t>
            </a:r>
            <a:r>
              <a:rPr lang="en-US" sz="2400" dirty="0"/>
              <a:t> </a:t>
            </a:r>
            <a:r>
              <a:rPr lang="en-US" sz="2400" dirty="0" err="1"/>
              <a:t>häiriöitä</a:t>
            </a:r>
            <a:endParaRPr lang="en-US" sz="24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b="1" dirty="0" err="1"/>
              <a:t>Oireita</a:t>
            </a:r>
            <a:r>
              <a:rPr lang="en-US" sz="2400" b="1" dirty="0"/>
              <a:t>/</a:t>
            </a:r>
            <a:r>
              <a:rPr lang="en-US" sz="2400" b="1" dirty="0" err="1"/>
              <a:t>tunnusmerkkejä</a:t>
            </a:r>
            <a:endParaRPr lang="en-US" sz="2400" b="1" dirty="0"/>
          </a:p>
          <a:p>
            <a:r>
              <a:rPr lang="en-US" sz="2000" dirty="0" err="1"/>
              <a:t>masentunut</a:t>
            </a:r>
            <a:r>
              <a:rPr lang="en-US" sz="2000" dirty="0"/>
              <a:t> </a:t>
            </a:r>
            <a:r>
              <a:rPr lang="en-US" sz="2000" dirty="0" err="1"/>
              <a:t>mieliala</a:t>
            </a:r>
            <a:r>
              <a:rPr lang="en-US" sz="2000" dirty="0"/>
              <a:t> </a:t>
            </a:r>
            <a:r>
              <a:rPr lang="en-US" sz="2000" dirty="0" err="1"/>
              <a:t>suurimman osan</a:t>
            </a:r>
            <a:r>
              <a:rPr lang="en-US" sz="2000" dirty="0"/>
              <a:t> </a:t>
            </a:r>
            <a:r>
              <a:rPr lang="en-US" sz="2000" dirty="0" err="1"/>
              <a:t>aikaa</a:t>
            </a:r>
            <a:endParaRPr lang="en-US" sz="2000" dirty="0"/>
          </a:p>
          <a:p>
            <a:r>
              <a:rPr lang="en-US" sz="2000" dirty="0" err="1"/>
              <a:t>alentunut</a:t>
            </a:r>
            <a:r>
              <a:rPr lang="en-US" sz="2000" dirty="0"/>
              <a:t> </a:t>
            </a:r>
            <a:r>
              <a:rPr lang="en-US" sz="2000" dirty="0" err="1"/>
              <a:t>kyky</a:t>
            </a:r>
            <a:r>
              <a:rPr lang="en-US" sz="2000" dirty="0"/>
              <a:t> </a:t>
            </a:r>
            <a:r>
              <a:rPr lang="en-US" sz="2000" dirty="0" err="1"/>
              <a:t>tuntea</a:t>
            </a:r>
            <a:r>
              <a:rPr lang="en-US" sz="2000" dirty="0"/>
              <a:t> </a:t>
            </a:r>
            <a:r>
              <a:rPr lang="en-US" sz="2000" dirty="0" err="1"/>
              <a:t>mielenkiintoa</a:t>
            </a:r>
            <a:r>
              <a:rPr lang="en-US" sz="2000" dirty="0"/>
              <a:t> tai </a:t>
            </a:r>
            <a:r>
              <a:rPr lang="en-US" sz="2000" dirty="0" err="1"/>
              <a:t>mielihyvää</a:t>
            </a:r>
            <a:endParaRPr lang="en-US" sz="2000" dirty="0"/>
          </a:p>
          <a:p>
            <a:r>
              <a:rPr lang="en-US" sz="2000" dirty="0" err="1"/>
              <a:t>vähentyneet</a:t>
            </a:r>
            <a:r>
              <a:rPr lang="en-US" sz="2000" dirty="0"/>
              <a:t> </a:t>
            </a:r>
            <a:r>
              <a:rPr lang="en-US" sz="2000" dirty="0" err="1"/>
              <a:t>voimavarat</a:t>
            </a:r>
            <a:r>
              <a:rPr lang="en-US" sz="2000" dirty="0"/>
              <a:t> ja </a:t>
            </a:r>
            <a:r>
              <a:rPr lang="en-US" sz="2000" dirty="0" err="1"/>
              <a:t>poikkeuksellinen</a:t>
            </a:r>
            <a:r>
              <a:rPr lang="en-US" sz="2000" dirty="0"/>
              <a:t> </a:t>
            </a:r>
            <a:r>
              <a:rPr lang="en-US" sz="2000" dirty="0" err="1"/>
              <a:t>väsymys</a:t>
            </a:r>
            <a:endParaRPr lang="en-US" sz="20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dirty="0" err="1"/>
              <a:t>Mahdollisia ovat myös</a:t>
            </a:r>
            <a:r>
              <a:rPr lang="en-US" sz="2400" dirty="0"/>
              <a:t> </a:t>
            </a:r>
            <a:r>
              <a:rPr lang="en-US" sz="2400" dirty="0" err="1"/>
              <a:t>muut</a:t>
            </a:r>
            <a:r>
              <a:rPr lang="en-US" sz="2400" dirty="0"/>
              <a:t> </a:t>
            </a:r>
            <a:r>
              <a:rPr lang="en-US" sz="2400" dirty="0" err="1"/>
              <a:t>oireet</a:t>
            </a:r>
            <a:r>
              <a:rPr lang="en-US" sz="2400" dirty="0"/>
              <a:t>, </a:t>
            </a:r>
            <a:r>
              <a:rPr lang="en-US" sz="2400" dirty="0" err="1"/>
              <a:t>kuten</a:t>
            </a:r>
            <a:r>
              <a:rPr lang="en-US" sz="2400" dirty="0"/>
              <a:t> </a:t>
            </a:r>
          </a:p>
          <a:p>
            <a:r>
              <a:rPr lang="en-US" sz="2000" dirty="0" err="1"/>
              <a:t>unihäiriöt</a:t>
            </a:r>
            <a:r>
              <a:rPr lang="en-US" sz="2000" dirty="0"/>
              <a:t>, </a:t>
            </a:r>
            <a:r>
              <a:rPr lang="en-US" sz="2000" dirty="0" err="1"/>
              <a:t>itseluottamuksen</a:t>
            </a:r>
            <a:r>
              <a:rPr lang="en-US" sz="2000" dirty="0"/>
              <a:t> tai </a:t>
            </a:r>
            <a:r>
              <a:rPr lang="en-US" sz="2000" dirty="0" err="1"/>
              <a:t>omanarvontunnon</a:t>
            </a:r>
            <a:r>
              <a:rPr lang="en-US" sz="2000" dirty="0"/>
              <a:t> </a:t>
            </a:r>
            <a:r>
              <a:rPr lang="en-US" sz="2000" dirty="0" err="1"/>
              <a:t>väheneminen</a:t>
            </a:r>
            <a:r>
              <a:rPr lang="en-US" sz="2000" dirty="0"/>
              <a:t>, </a:t>
            </a:r>
            <a:r>
              <a:rPr lang="en-US" sz="2000" dirty="0" err="1"/>
              <a:t>perusteettomat</a:t>
            </a:r>
            <a:r>
              <a:rPr lang="en-US" sz="2000" dirty="0"/>
              <a:t> </a:t>
            </a:r>
            <a:r>
              <a:rPr lang="en-US" sz="2000" dirty="0" err="1"/>
              <a:t>itsesyytökset</a:t>
            </a:r>
            <a:r>
              <a:rPr lang="en-US" sz="2000" dirty="0"/>
              <a:t>, </a:t>
            </a:r>
            <a:r>
              <a:rPr lang="en-US" sz="2000" dirty="0" err="1"/>
              <a:t>itsemurhaan</a:t>
            </a:r>
            <a:r>
              <a:rPr lang="en-US" sz="2000" dirty="0"/>
              <a:t> </a:t>
            </a:r>
            <a:r>
              <a:rPr lang="en-US" sz="2000" dirty="0" err="1"/>
              <a:t>liittyvät</a:t>
            </a:r>
            <a:r>
              <a:rPr lang="en-US" sz="2000" dirty="0"/>
              <a:t> </a:t>
            </a:r>
            <a:r>
              <a:rPr lang="en-US" sz="2000" dirty="0" err="1"/>
              <a:t>ajatukset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400" dirty="0"/>
              <a:t>Nuorten depressio-</a:t>
            </a:r>
            <a:r>
              <a:rPr lang="en-US" sz="2400" dirty="0" err="1"/>
              <a:t>oireet</a:t>
            </a:r>
            <a:r>
              <a:rPr lang="en-US" sz="2400" dirty="0"/>
              <a:t> </a:t>
            </a:r>
            <a:r>
              <a:rPr lang="en-US" sz="2400" dirty="0" err="1"/>
              <a:t>saattavat</a:t>
            </a:r>
            <a:r>
              <a:rPr lang="en-US" sz="2400" dirty="0"/>
              <a:t> olla </a:t>
            </a:r>
            <a:r>
              <a:rPr lang="en-US" sz="2400" dirty="0" err="1"/>
              <a:t>vaikeasti</a:t>
            </a:r>
            <a:r>
              <a:rPr lang="en-US" sz="2400" dirty="0"/>
              <a:t> </a:t>
            </a:r>
            <a:r>
              <a:rPr lang="en-US" sz="2400" dirty="0" err="1"/>
              <a:t>tunnistettavia</a:t>
            </a:r>
            <a:endParaRPr lang="en-US" sz="2400" dirty="0"/>
          </a:p>
          <a:p>
            <a:r>
              <a:rPr lang="en-US" sz="2000" dirty="0" err="1"/>
              <a:t>aggressiivisuus</a:t>
            </a:r>
            <a:r>
              <a:rPr lang="en-US" sz="2000" dirty="0"/>
              <a:t>, </a:t>
            </a:r>
            <a:r>
              <a:rPr lang="en-US" sz="2000" dirty="0" err="1"/>
              <a:t>uhmakkuus</a:t>
            </a:r>
            <a:r>
              <a:rPr lang="en-US" sz="2000" dirty="0"/>
              <a:t>, </a:t>
            </a:r>
            <a:r>
              <a:rPr lang="en-US" sz="2000" dirty="0" err="1"/>
              <a:t>käytöshäiriöt</a:t>
            </a:r>
            <a:endParaRPr lang="en-US" sz="2000" dirty="0"/>
          </a:p>
          <a:p>
            <a:r>
              <a:rPr lang="en-US" sz="2000" dirty="0" err="1"/>
              <a:t>harrastusten</a:t>
            </a:r>
            <a:r>
              <a:rPr lang="en-US" sz="2000" dirty="0"/>
              <a:t> </a:t>
            </a:r>
            <a:r>
              <a:rPr lang="en-US" sz="2000" dirty="0" err="1"/>
              <a:t>lopettaminen</a:t>
            </a:r>
            <a:r>
              <a:rPr lang="en-US" sz="2000" dirty="0"/>
              <a:t>, </a:t>
            </a:r>
            <a:r>
              <a:rPr lang="en-US" sz="2000" dirty="0" err="1"/>
              <a:t>kaveripiiristä</a:t>
            </a:r>
            <a:r>
              <a:rPr lang="en-US" sz="2000" dirty="0"/>
              <a:t> </a:t>
            </a:r>
            <a:r>
              <a:rPr lang="en-US" sz="2000" dirty="0" err="1"/>
              <a:t>irtaantuminen</a:t>
            </a:r>
            <a:endParaRPr lang="en-US" sz="20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2400" b="1" dirty="0"/>
          </a:p>
        </p:txBody>
      </p:sp>
      <p:pic>
        <p:nvPicPr>
          <p:cNvPr id="6" name="Sisällön paikkamerkki 5" descr="Kuva, joka sisältää kohteen siluetti, tumma&#10;&#10;Kuvaus luotu automaattisesti">
            <a:extLst>
              <a:ext uri="{FF2B5EF4-FFF2-40B4-BE49-F238E27FC236}">
                <a16:creationId xmlns:a16="http://schemas.microsoft.com/office/drawing/2014/main" id="{1F8BA283-E691-DDF9-6DFD-7E6DF7AD3B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0" r="9277"/>
          <a:stretch/>
        </p:blipFill>
        <p:spPr>
          <a:xfrm>
            <a:off x="7552267" y="10"/>
            <a:ext cx="4639733" cy="6857990"/>
          </a:xfrm>
          <a:prstGeom prst="rect">
            <a:avLst/>
          </a:prstGeom>
        </p:spPr>
      </p:pic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5EF8634-A56F-9FA2-2B53-27D1D0FA3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040" y="179554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B15BC22-B2D0-B2DD-B8F2-9D7F33613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8654" y="6137029"/>
            <a:ext cx="1798821" cy="462554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5EE1A1AA-88F6-C63E-C841-3AE4CE30A54A}"/>
              </a:ext>
            </a:extLst>
          </p:cNvPr>
          <p:cNvSpPr txBox="1"/>
          <p:nvPr/>
        </p:nvSpPr>
        <p:spPr>
          <a:xfrm rot="5400000">
            <a:off x="8658253" y="3185333"/>
            <a:ext cx="6678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Kuva: Unsplash.com Mahdi </a:t>
            </a:r>
            <a:r>
              <a:rPr lang="fi-FI" sz="1400" dirty="0" err="1"/>
              <a:t>Dastmard</a:t>
            </a:r>
            <a:r>
              <a:rPr lang="fi-FI" sz="1400" dirty="0"/>
              <a:t> 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096C95AD-D1EC-B2BC-9E66-AA7832FB9E31}"/>
              </a:ext>
            </a:extLst>
          </p:cNvPr>
          <p:cNvSpPr txBox="1"/>
          <p:nvPr/>
        </p:nvSpPr>
        <p:spPr>
          <a:xfrm>
            <a:off x="7552267" y="1299084"/>
            <a:ext cx="46397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/>
              <a:t>On </a:t>
            </a:r>
            <a:r>
              <a:rPr lang="en-US" sz="2400" b="1" dirty="0" err="1"/>
              <a:t>tärkeää</a:t>
            </a:r>
            <a:r>
              <a:rPr lang="en-US" sz="2400" b="1" dirty="0"/>
              <a:t> hakea </a:t>
            </a:r>
            <a:r>
              <a:rPr lang="en-US" sz="2400" b="1" dirty="0" err="1"/>
              <a:t>apua</a:t>
            </a:r>
            <a:r>
              <a:rPr lang="en-US" sz="2400" b="1" dirty="0"/>
              <a:t> </a:t>
            </a:r>
            <a:r>
              <a:rPr lang="en-US" sz="2400" b="1" dirty="0" err="1"/>
              <a:t>ajoissa</a:t>
            </a:r>
            <a:r>
              <a:rPr lang="en-US" sz="2400" b="1" dirty="0"/>
              <a:t> 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BB171344-1511-3521-3B7A-572D8791339A}"/>
              </a:ext>
            </a:extLst>
          </p:cNvPr>
          <p:cNvSpPr txBox="1"/>
          <p:nvPr/>
        </p:nvSpPr>
        <p:spPr>
          <a:xfrm>
            <a:off x="7552267" y="5488543"/>
            <a:ext cx="45990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 err="1"/>
              <a:t>Hoitamattomana</a:t>
            </a:r>
            <a:r>
              <a:rPr lang="en-US" sz="2400" b="1" dirty="0"/>
              <a:t> </a:t>
            </a:r>
            <a:r>
              <a:rPr lang="en-US" sz="2400" b="1" dirty="0" err="1"/>
              <a:t>oireet</a:t>
            </a:r>
            <a:r>
              <a:rPr lang="en-US" sz="2400" b="1" dirty="0"/>
              <a:t> </a:t>
            </a:r>
            <a:r>
              <a:rPr lang="en-US" sz="2400" b="1" dirty="0" err="1"/>
              <a:t>pahenevat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44573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4826AC-7EC3-E32B-47A0-4291B616F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812147"/>
            <a:ext cx="6586491" cy="6610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/>
              <a:t>Depressiosta</a:t>
            </a:r>
            <a:r>
              <a:rPr lang="en-US" sz="3200" b="1" dirty="0"/>
              <a:t> </a:t>
            </a:r>
            <a:r>
              <a:rPr lang="en-US" sz="3200" b="1" dirty="0" err="1"/>
              <a:t>voi</a:t>
            </a:r>
            <a:r>
              <a:rPr lang="en-US" sz="3200" b="1" dirty="0"/>
              <a:t> </a:t>
            </a:r>
            <a:r>
              <a:rPr lang="en-US" sz="3200" b="1" dirty="0" err="1"/>
              <a:t>parantua</a:t>
            </a:r>
            <a:endParaRPr lang="en-US" sz="32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A3BDAB-7363-9524-831C-CF5C8C25A1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1869440"/>
            <a:ext cx="6586489" cy="47301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Esimerkkejä</a:t>
            </a:r>
            <a:r>
              <a:rPr lang="en-US" sz="2400" b="1" dirty="0"/>
              <a:t> </a:t>
            </a:r>
            <a:r>
              <a:rPr lang="en-US" sz="2400" b="1" dirty="0" err="1"/>
              <a:t>mielen</a:t>
            </a:r>
            <a:r>
              <a:rPr lang="en-US" sz="2400" b="1" dirty="0"/>
              <a:t> </a:t>
            </a:r>
            <a:r>
              <a:rPr lang="en-US" sz="2400" b="1" dirty="0" err="1"/>
              <a:t>hyvinvoinnin</a:t>
            </a:r>
            <a:r>
              <a:rPr lang="en-US" sz="2400" b="1" dirty="0"/>
              <a:t> </a:t>
            </a:r>
            <a:r>
              <a:rPr lang="en-US" sz="2400" b="1" dirty="0" err="1"/>
              <a:t>tukemisesta</a:t>
            </a:r>
            <a:endParaRPr lang="en-US" sz="2400" b="1" dirty="0"/>
          </a:p>
          <a:p>
            <a:r>
              <a:rPr lang="en-US" sz="2400" dirty="0"/>
              <a:t>Uni–</a:t>
            </a:r>
            <a:r>
              <a:rPr lang="en-US" sz="2400" dirty="0" err="1"/>
              <a:t>ruoka–liikkuminen</a:t>
            </a:r>
            <a:endParaRPr lang="en-US" sz="2400" dirty="0"/>
          </a:p>
          <a:p>
            <a:r>
              <a:rPr lang="en-US" sz="2400" dirty="0" err="1"/>
              <a:t>Arkirytmin</a:t>
            </a:r>
            <a:r>
              <a:rPr lang="en-US" sz="2400" dirty="0"/>
              <a:t> </a:t>
            </a:r>
            <a:r>
              <a:rPr lang="en-US" sz="2400" dirty="0" err="1"/>
              <a:t>säilyttäminen</a:t>
            </a:r>
            <a:endParaRPr lang="en-US" sz="2400" dirty="0"/>
          </a:p>
          <a:p>
            <a:r>
              <a:rPr lang="en-US" sz="2400" dirty="0" err="1"/>
              <a:t>Aktiivisuus</a:t>
            </a:r>
            <a:r>
              <a:rPr lang="en-US" sz="2400" dirty="0"/>
              <a:t>, </a:t>
            </a:r>
            <a:r>
              <a:rPr lang="en-US" sz="2400" dirty="0" err="1"/>
              <a:t>toimiminen</a:t>
            </a:r>
            <a:endParaRPr lang="en-US" sz="2400" dirty="0"/>
          </a:p>
          <a:p>
            <a:r>
              <a:rPr lang="en-US" sz="2400" dirty="0" err="1"/>
              <a:t>Omien</a:t>
            </a:r>
            <a:r>
              <a:rPr lang="en-US" sz="2400" dirty="0"/>
              <a:t> </a:t>
            </a:r>
            <a:r>
              <a:rPr lang="en-US" sz="2400" dirty="0" err="1"/>
              <a:t>voimavarojen</a:t>
            </a:r>
            <a:r>
              <a:rPr lang="en-US" sz="2400" dirty="0"/>
              <a:t> </a:t>
            </a:r>
            <a:r>
              <a:rPr lang="en-US" sz="2400" dirty="0" err="1"/>
              <a:t>lisääminen</a:t>
            </a:r>
            <a:endParaRPr lang="en-US" sz="2400" dirty="0"/>
          </a:p>
          <a:p>
            <a:r>
              <a:rPr lang="en-US" sz="2400" dirty="0" err="1"/>
              <a:t>Uskallus</a:t>
            </a:r>
            <a:r>
              <a:rPr lang="en-US" sz="2400" dirty="0"/>
              <a:t> </a:t>
            </a:r>
            <a:r>
              <a:rPr lang="en-US" sz="2400" dirty="0" err="1"/>
              <a:t>pyytää</a:t>
            </a:r>
            <a:r>
              <a:rPr lang="en-US" sz="2400" dirty="0"/>
              <a:t> ja </a:t>
            </a:r>
            <a:r>
              <a:rPr lang="en-US" sz="2400" dirty="0" err="1"/>
              <a:t>vastaanottaa</a:t>
            </a:r>
            <a:r>
              <a:rPr lang="en-US" sz="2400" dirty="0"/>
              <a:t> </a:t>
            </a:r>
            <a:r>
              <a:rPr lang="en-US" sz="2400" dirty="0" err="1"/>
              <a:t>tukea</a:t>
            </a:r>
            <a:r>
              <a:rPr lang="en-US" sz="2400" dirty="0"/>
              <a:t> ja </a:t>
            </a:r>
            <a:r>
              <a:rPr lang="en-US" sz="2400" dirty="0" err="1"/>
              <a:t>apua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Depression </a:t>
            </a:r>
            <a:r>
              <a:rPr lang="en-US" sz="2400" b="1" dirty="0" err="1"/>
              <a:t>hoito</a:t>
            </a:r>
            <a:r>
              <a:rPr lang="en-US" sz="2400" b="1" dirty="0"/>
              <a:t> </a:t>
            </a:r>
          </a:p>
          <a:p>
            <a:r>
              <a:rPr lang="en-US" sz="2400" dirty="0" err="1"/>
              <a:t>keskustelut</a:t>
            </a:r>
            <a:r>
              <a:rPr lang="en-US" sz="2400" dirty="0"/>
              <a:t>, </a:t>
            </a:r>
            <a:r>
              <a:rPr lang="en-US" sz="2400" dirty="0" err="1"/>
              <a:t>psyko</a:t>
            </a:r>
            <a:r>
              <a:rPr lang="en-US" sz="2400" dirty="0"/>
              <a:t>- tai </a:t>
            </a:r>
            <a:r>
              <a:rPr lang="en-US" sz="2400" dirty="0" err="1"/>
              <a:t>ryhmäterapia</a:t>
            </a:r>
            <a:endParaRPr lang="en-US" sz="2400" dirty="0"/>
          </a:p>
          <a:p>
            <a:r>
              <a:rPr lang="en-US" sz="2400" dirty="0" err="1"/>
              <a:t>vertaistuki</a:t>
            </a:r>
            <a:endParaRPr lang="en-US" sz="2400" dirty="0"/>
          </a:p>
          <a:p>
            <a:r>
              <a:rPr lang="en-US" sz="2400" dirty="0" err="1"/>
              <a:t>mielialalääkitys</a:t>
            </a:r>
            <a:endParaRPr lang="en-US" sz="2400" dirty="0"/>
          </a:p>
        </p:txBody>
      </p:sp>
      <p:pic>
        <p:nvPicPr>
          <p:cNvPr id="6" name="Sisällön paikkamerkki 5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C9B96699-DA0F-D425-4679-4DDBEDFEA9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5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B52CB74-0E07-9521-7135-850C45498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040" y="179554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F4FB9D5F-39B7-8910-D6D8-41EE763B8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8654" y="6137029"/>
            <a:ext cx="1798821" cy="462554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07E4805B-A3EC-414E-F454-3DD084E945C7}"/>
              </a:ext>
            </a:extLst>
          </p:cNvPr>
          <p:cNvSpPr txBox="1"/>
          <p:nvPr/>
        </p:nvSpPr>
        <p:spPr>
          <a:xfrm rot="16200000">
            <a:off x="2896743" y="4860734"/>
            <a:ext cx="3169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</a:t>
            </a:r>
            <a:r>
              <a:rPr lang="fi-FI" sz="1400" dirty="0" err="1"/>
              <a:t>Priscilla</a:t>
            </a:r>
            <a:r>
              <a:rPr lang="fi-FI" sz="1400" dirty="0"/>
              <a:t> Du </a:t>
            </a:r>
            <a:r>
              <a:rPr lang="fi-FI" sz="1400" dirty="0" err="1"/>
              <a:t>Preez</a:t>
            </a:r>
            <a:r>
              <a:rPr lang="fi-FI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439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5" descr="Kuva, joka sisältää kohteen henkilö, katsominen, tuijottaminen&#10;&#10;Kuvaus luotu automaattisesti">
            <a:extLst>
              <a:ext uri="{FF2B5EF4-FFF2-40B4-BE49-F238E27FC236}">
                <a16:creationId xmlns:a16="http://schemas.microsoft.com/office/drawing/2014/main" id="{32046273-5CD5-9404-228A-BF669D3D15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8" b="25661"/>
          <a:stretch/>
        </p:blipFill>
        <p:spPr>
          <a:xfrm>
            <a:off x="4388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F32E4B7-9CEF-77F3-8356-E0B89ED31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160" y="667837"/>
            <a:ext cx="3799840" cy="96943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dirty="0" err="1"/>
              <a:t>Ahdistuneisuushäiriö</a:t>
            </a:r>
            <a:r>
              <a:rPr lang="en-US" sz="3600" b="1" dirty="0"/>
              <a:t> on pelon </a:t>
            </a:r>
            <a:r>
              <a:rPr lang="en-US" sz="3600" b="1" dirty="0" err="1"/>
              <a:t>pelkoa</a:t>
            </a:r>
            <a:endParaRPr lang="en-US" sz="3600" b="1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D09A2C-DD94-33EA-9553-AC006CCC3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4160" y="1712703"/>
            <a:ext cx="5577840" cy="55133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voimakasta</a:t>
            </a:r>
            <a:r>
              <a:rPr lang="en-US" sz="2000" dirty="0"/>
              <a:t> </a:t>
            </a:r>
            <a:r>
              <a:rPr lang="en-US" sz="2000" dirty="0" err="1"/>
              <a:t>pitkäkestoista</a:t>
            </a:r>
            <a:r>
              <a:rPr lang="en-US" sz="2000" dirty="0"/>
              <a:t> </a:t>
            </a:r>
            <a:r>
              <a:rPr lang="en-US" sz="2000" dirty="0" err="1"/>
              <a:t>pelkoa</a:t>
            </a:r>
            <a:endParaRPr lang="en-US" sz="2000" dirty="0"/>
          </a:p>
          <a:p>
            <a:r>
              <a:rPr lang="en-US" sz="2000" dirty="0" err="1"/>
              <a:t>rajoittaa</a:t>
            </a:r>
            <a:r>
              <a:rPr lang="en-US" sz="2000" dirty="0"/>
              <a:t> </a:t>
            </a:r>
            <a:r>
              <a:rPr lang="en-US" sz="2000" dirty="0" err="1"/>
              <a:t>ihmisen</a:t>
            </a:r>
            <a:r>
              <a:rPr lang="en-US" sz="2000" dirty="0"/>
              <a:t> </a:t>
            </a:r>
            <a:r>
              <a:rPr lang="en-US" sz="2000" dirty="0" err="1"/>
              <a:t>toimintakykyä</a:t>
            </a:r>
            <a:r>
              <a:rPr lang="en-US" sz="2000" dirty="0"/>
              <a:t> ja </a:t>
            </a:r>
            <a:r>
              <a:rPr lang="en-US" sz="2000" dirty="0" err="1"/>
              <a:t>ihmissuhteita</a:t>
            </a:r>
            <a:endParaRPr lang="en-US" sz="2000" dirty="0"/>
          </a:p>
          <a:p>
            <a:r>
              <a:rPr lang="en-US" sz="2000" dirty="0" err="1"/>
              <a:t>psyykkisesti</a:t>
            </a:r>
            <a:r>
              <a:rPr lang="en-US" sz="2000" dirty="0"/>
              <a:t> </a:t>
            </a:r>
            <a:r>
              <a:rPr lang="en-US" sz="2000" dirty="0" err="1"/>
              <a:t>kuluttavaa</a:t>
            </a:r>
            <a:r>
              <a:rPr lang="en-US" sz="2000" dirty="0"/>
              <a:t> ja </a:t>
            </a:r>
            <a:r>
              <a:rPr lang="en-US" sz="2000" dirty="0" err="1"/>
              <a:t>elinpiiriä</a:t>
            </a:r>
            <a:r>
              <a:rPr lang="en-US" sz="2000" dirty="0"/>
              <a:t> </a:t>
            </a:r>
            <a:r>
              <a:rPr lang="en-US" sz="2000" dirty="0" err="1"/>
              <a:t>kaventavaa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Psyykkisiä</a:t>
            </a:r>
            <a:r>
              <a:rPr lang="en-US" sz="2000" b="1" dirty="0"/>
              <a:t> </a:t>
            </a:r>
            <a:r>
              <a:rPr lang="en-US" sz="2000" b="1" dirty="0" err="1"/>
              <a:t>oireita</a:t>
            </a:r>
            <a:endParaRPr lang="en-US" sz="2000" b="1" dirty="0"/>
          </a:p>
          <a:p>
            <a:r>
              <a:rPr lang="en-US" sz="2000" dirty="0" err="1"/>
              <a:t>ahdistunut</a:t>
            </a:r>
            <a:r>
              <a:rPr lang="en-US" sz="2000" dirty="0"/>
              <a:t> </a:t>
            </a:r>
            <a:r>
              <a:rPr lang="en-US" sz="2000" dirty="0" err="1"/>
              <a:t>tunne</a:t>
            </a:r>
            <a:r>
              <a:rPr lang="en-US" sz="2000" dirty="0"/>
              <a:t> </a:t>
            </a:r>
            <a:r>
              <a:rPr lang="en-US" sz="2000" dirty="0" err="1"/>
              <a:t>rinnassa</a:t>
            </a:r>
            <a:r>
              <a:rPr lang="en-US" sz="2000" dirty="0"/>
              <a:t>, </a:t>
            </a:r>
            <a:r>
              <a:rPr lang="en-US" sz="2000" dirty="0" err="1"/>
              <a:t>sisäinen</a:t>
            </a:r>
            <a:r>
              <a:rPr lang="en-US" sz="2000" dirty="0"/>
              <a:t> </a:t>
            </a:r>
            <a:r>
              <a:rPr lang="en-US" sz="2000" dirty="0" err="1"/>
              <a:t>jännitys</a:t>
            </a:r>
            <a:r>
              <a:rPr lang="en-US" sz="2000" dirty="0"/>
              <a:t>, </a:t>
            </a:r>
            <a:r>
              <a:rPr lang="en-US" sz="2000" dirty="0" err="1"/>
              <a:t>huolestunut</a:t>
            </a:r>
            <a:r>
              <a:rPr lang="en-US" sz="2000" dirty="0"/>
              <a:t> </a:t>
            </a:r>
            <a:r>
              <a:rPr lang="en-US" sz="2000" dirty="0" err="1"/>
              <a:t>olotila</a:t>
            </a:r>
            <a:r>
              <a:rPr lang="en-US" sz="2000" dirty="0"/>
              <a:t>, </a:t>
            </a:r>
            <a:r>
              <a:rPr lang="en-US" sz="2000" dirty="0" err="1"/>
              <a:t>levottomuus</a:t>
            </a:r>
            <a:r>
              <a:rPr lang="en-US" sz="2000" dirty="0"/>
              <a:t>, </a:t>
            </a:r>
            <a:r>
              <a:rPr lang="en-US" sz="2000" dirty="0" err="1"/>
              <a:t>muistivaikeudet</a:t>
            </a:r>
            <a:r>
              <a:rPr lang="en-US" sz="2000" dirty="0"/>
              <a:t>, </a:t>
            </a:r>
            <a:r>
              <a:rPr lang="en-US" sz="2000" dirty="0" err="1"/>
              <a:t>vaikeus</a:t>
            </a:r>
            <a:r>
              <a:rPr lang="en-US" sz="2000" dirty="0"/>
              <a:t> </a:t>
            </a:r>
            <a:r>
              <a:rPr lang="en-US" sz="2000" dirty="0" err="1"/>
              <a:t>rentoutua</a:t>
            </a:r>
            <a:r>
              <a:rPr lang="en-US" sz="2000" dirty="0"/>
              <a:t>, </a:t>
            </a:r>
            <a:r>
              <a:rPr lang="en-US" sz="2000" dirty="0" err="1"/>
              <a:t>paniikki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Fyysisiä</a:t>
            </a:r>
            <a:r>
              <a:rPr lang="en-US" sz="2000" b="1" dirty="0"/>
              <a:t> </a:t>
            </a:r>
            <a:r>
              <a:rPr lang="en-US" sz="2000" b="1" dirty="0" err="1"/>
              <a:t>oireita</a:t>
            </a:r>
            <a:endParaRPr lang="en-US" sz="2000" b="1" dirty="0"/>
          </a:p>
          <a:p>
            <a:r>
              <a:rPr lang="en-US" sz="2000" dirty="0" err="1"/>
              <a:t>hengenahdistus</a:t>
            </a:r>
            <a:r>
              <a:rPr lang="en-US" sz="2000" b="1" dirty="0"/>
              <a:t>, </a:t>
            </a:r>
            <a:r>
              <a:rPr lang="en-US" sz="2000" dirty="0" err="1"/>
              <a:t>ilman</a:t>
            </a:r>
            <a:r>
              <a:rPr lang="en-US" sz="2000" dirty="0"/>
              <a:t> </a:t>
            </a:r>
            <a:r>
              <a:rPr lang="en-US" sz="2000" dirty="0" err="1"/>
              <a:t>loppumisen</a:t>
            </a:r>
            <a:r>
              <a:rPr lang="en-US" sz="2000" dirty="0"/>
              <a:t> </a:t>
            </a:r>
            <a:r>
              <a:rPr lang="en-US" sz="2000" dirty="0" err="1"/>
              <a:t>tunne</a:t>
            </a:r>
            <a:r>
              <a:rPr lang="en-US" sz="2000" dirty="0"/>
              <a:t>, </a:t>
            </a:r>
            <a:r>
              <a:rPr lang="en-US" sz="2000" dirty="0" err="1"/>
              <a:t>lihasjännitys</a:t>
            </a:r>
            <a:r>
              <a:rPr lang="en-US" sz="2000" dirty="0"/>
              <a:t>, </a:t>
            </a:r>
            <a:r>
              <a:rPr lang="en-US" sz="2000" dirty="0" err="1"/>
              <a:t>sydämentykytys</a:t>
            </a:r>
            <a:r>
              <a:rPr lang="en-US" sz="2000" dirty="0"/>
              <a:t>, </a:t>
            </a:r>
            <a:r>
              <a:rPr lang="en-US" sz="2000" dirty="0" err="1"/>
              <a:t>huimaus</a:t>
            </a:r>
            <a:r>
              <a:rPr lang="en-US" sz="2000" dirty="0"/>
              <a:t>, </a:t>
            </a:r>
            <a:r>
              <a:rPr lang="en-US" sz="2000" dirty="0" err="1"/>
              <a:t>pahoinvointi</a:t>
            </a:r>
            <a:r>
              <a:rPr lang="en-US" sz="2000" dirty="0"/>
              <a:t>, </a:t>
            </a:r>
            <a:r>
              <a:rPr lang="en-US" sz="2000" dirty="0" err="1"/>
              <a:t>hikoilu</a:t>
            </a:r>
            <a:r>
              <a:rPr lang="en-US" sz="2000" dirty="0"/>
              <a:t>, </a:t>
            </a:r>
            <a:r>
              <a:rPr lang="en-US" sz="2000" dirty="0" err="1"/>
              <a:t>vapina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Oireet</a:t>
            </a:r>
            <a:r>
              <a:rPr lang="en-US" sz="2000" b="1" dirty="0"/>
              <a:t> </a:t>
            </a:r>
            <a:r>
              <a:rPr lang="en-US" sz="2000" b="1" dirty="0" err="1"/>
              <a:t>voivat</a:t>
            </a:r>
            <a:r>
              <a:rPr lang="en-US" sz="2000" b="1" dirty="0"/>
              <a:t> </a:t>
            </a:r>
            <a:r>
              <a:rPr lang="en-US" sz="2000" b="1" dirty="0" err="1"/>
              <a:t>aiheuttaa</a:t>
            </a:r>
            <a:endParaRPr lang="en-US" sz="2000" b="1" dirty="0"/>
          </a:p>
          <a:p>
            <a:r>
              <a:rPr lang="en-US" sz="2000" dirty="0" err="1"/>
              <a:t>alisuoriutumista</a:t>
            </a:r>
            <a:r>
              <a:rPr lang="en-US" sz="2000" dirty="0"/>
              <a:t>, </a:t>
            </a:r>
            <a:r>
              <a:rPr lang="en-US" sz="2000" dirty="0" err="1"/>
              <a:t>syrjäytymistä</a:t>
            </a:r>
            <a:r>
              <a:rPr lang="en-US" sz="2000" dirty="0"/>
              <a:t>, </a:t>
            </a:r>
            <a:r>
              <a:rPr lang="en-US" sz="2000" dirty="0" err="1"/>
              <a:t>opintojen</a:t>
            </a:r>
            <a:r>
              <a:rPr lang="en-US" sz="2000" dirty="0"/>
              <a:t> </a:t>
            </a:r>
            <a:r>
              <a:rPr lang="en-US" sz="2000" dirty="0" err="1"/>
              <a:t>keskeytymistä</a:t>
            </a:r>
            <a:endParaRPr lang="en-US" sz="2000" dirty="0"/>
          </a:p>
          <a:p>
            <a:pPr marL="0"/>
            <a:endParaRPr lang="en-US" sz="1300" dirty="0"/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5F8BE2B-BC33-4FF7-D40E-F00FE0AD2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040" y="179554"/>
            <a:ext cx="18920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A2BB2B1-E264-10F9-66C2-76CF52D19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7243" y="6320010"/>
            <a:ext cx="1798821" cy="462554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CB12AD2C-7300-BB74-D4C9-49E929F5F557}"/>
              </a:ext>
            </a:extLst>
          </p:cNvPr>
          <p:cNvSpPr txBox="1"/>
          <p:nvPr/>
        </p:nvSpPr>
        <p:spPr>
          <a:xfrm rot="16200000">
            <a:off x="-1733584" y="1294446"/>
            <a:ext cx="37837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Kuva: Unsplash.com Sharon </a:t>
            </a:r>
            <a:r>
              <a:rPr lang="fi-FI" sz="1400" dirty="0" err="1">
                <a:solidFill>
                  <a:schemeClr val="bg1"/>
                </a:solidFill>
              </a:rPr>
              <a:t>McCutcheon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70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0445931-BC85-E7E6-C021-ACF09A94E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90574"/>
            <a:ext cx="11893664" cy="5510775"/>
          </a:xfrm>
          <a:prstGeom prst="rect">
            <a:avLst/>
          </a:prstGeom>
        </p:spPr>
      </p:pic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4B9D2E7-CDEA-990B-6C7D-C7EE3F8D2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040" y="179554"/>
            <a:ext cx="1892024" cy="4289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E429E878-4D44-EA55-7B3E-ED76804AF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7243" y="6379935"/>
            <a:ext cx="1798821" cy="46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2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2841FEE-3DB2-1262-CEE2-F092370A0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b="1" dirty="0" err="1"/>
              <a:t>Ahdistuneisuushäiriön</a:t>
            </a:r>
            <a:r>
              <a:rPr lang="en-US" sz="3400" b="1" dirty="0"/>
              <a:t> </a:t>
            </a:r>
            <a:r>
              <a:rPr lang="en-US" sz="3400" b="1" dirty="0" err="1"/>
              <a:t>oireita</a:t>
            </a:r>
            <a:r>
              <a:rPr lang="en-US" sz="3400" b="1" dirty="0"/>
              <a:t> </a:t>
            </a:r>
            <a:r>
              <a:rPr lang="en-US" sz="3400" b="1" dirty="0" err="1"/>
              <a:t>voidaan</a:t>
            </a:r>
            <a:r>
              <a:rPr lang="en-US" sz="3400" b="1" dirty="0"/>
              <a:t> </a:t>
            </a:r>
            <a:r>
              <a:rPr lang="en-US" sz="3400" b="1" dirty="0" err="1"/>
              <a:t>lievittää</a:t>
            </a:r>
            <a:endParaRPr lang="en-US" sz="34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6ECD64C8-5D84-3FF5-5C12-3711C6BED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560" y="2330505"/>
            <a:ext cx="4835880" cy="43050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/>
              <a:t>Ahdistuneisuushäiriön</a:t>
            </a:r>
            <a:r>
              <a:rPr lang="en-US" sz="2400" dirty="0"/>
              <a:t> </a:t>
            </a:r>
            <a:r>
              <a:rPr lang="en-US" sz="2400" dirty="0" err="1"/>
              <a:t>oireet</a:t>
            </a:r>
            <a:r>
              <a:rPr lang="en-US" sz="2400" dirty="0"/>
              <a:t> </a:t>
            </a:r>
            <a:r>
              <a:rPr lang="en-US" sz="2400" dirty="0" err="1"/>
              <a:t>ovat</a:t>
            </a:r>
            <a:r>
              <a:rPr lang="en-US" sz="2400" dirty="0"/>
              <a:t> </a:t>
            </a:r>
            <a:r>
              <a:rPr lang="en-US" sz="2400" dirty="0" err="1"/>
              <a:t>aivojen</a:t>
            </a:r>
            <a:r>
              <a:rPr lang="en-US" sz="2400" dirty="0"/>
              <a:t> ja </a:t>
            </a:r>
            <a:r>
              <a:rPr lang="en-US" sz="2400" dirty="0" err="1"/>
              <a:t>kehon</a:t>
            </a:r>
            <a:r>
              <a:rPr lang="en-US" sz="2400" dirty="0"/>
              <a:t> </a:t>
            </a:r>
            <a:r>
              <a:rPr lang="en-US" sz="2400" dirty="0" err="1"/>
              <a:t>normaaleja</a:t>
            </a:r>
            <a:r>
              <a:rPr lang="en-US" sz="2400" dirty="0"/>
              <a:t> </a:t>
            </a:r>
            <a:r>
              <a:rPr lang="en-US" sz="2400" dirty="0" err="1"/>
              <a:t>reaktioita</a:t>
            </a:r>
            <a:r>
              <a:rPr lang="en-US" sz="2400" dirty="0"/>
              <a:t> </a:t>
            </a:r>
            <a:r>
              <a:rPr lang="en-US" sz="2400" dirty="0" err="1"/>
              <a:t>koettuun</a:t>
            </a:r>
            <a:r>
              <a:rPr lang="en-US" sz="2400" dirty="0"/>
              <a:t> </a:t>
            </a:r>
            <a:r>
              <a:rPr lang="en-US" sz="2400" dirty="0" err="1"/>
              <a:t>uhkaan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Terapiassa</a:t>
            </a:r>
            <a:r>
              <a:rPr lang="en-US" sz="2400" dirty="0"/>
              <a:t> </a:t>
            </a:r>
            <a:r>
              <a:rPr lang="en-US" sz="2400" dirty="0" err="1"/>
              <a:t>opetellaan</a:t>
            </a:r>
            <a:r>
              <a:rPr lang="en-US" sz="2400" dirty="0"/>
              <a:t> </a:t>
            </a:r>
            <a:r>
              <a:rPr lang="en-US" sz="2400" dirty="0" err="1"/>
              <a:t>epävarmuuden</a:t>
            </a:r>
            <a:r>
              <a:rPr lang="en-US" sz="2400" dirty="0"/>
              <a:t>, </a:t>
            </a:r>
            <a:r>
              <a:rPr lang="en-US" sz="2400" dirty="0" err="1"/>
              <a:t>toistuvien</a:t>
            </a:r>
            <a:r>
              <a:rPr lang="en-US" sz="2400" dirty="0"/>
              <a:t> </a:t>
            </a:r>
            <a:r>
              <a:rPr lang="en-US" sz="2400" dirty="0" err="1"/>
              <a:t>huolien</a:t>
            </a:r>
            <a:r>
              <a:rPr lang="en-US" sz="2400" dirty="0"/>
              <a:t> ja </a:t>
            </a:r>
            <a:r>
              <a:rPr lang="en-US" sz="2400" dirty="0" err="1"/>
              <a:t>pelkojen</a:t>
            </a:r>
            <a:r>
              <a:rPr lang="en-US" sz="2400" dirty="0"/>
              <a:t> </a:t>
            </a:r>
            <a:r>
              <a:rPr lang="en-US" sz="2400" dirty="0" err="1"/>
              <a:t>aiheuttamien</a:t>
            </a:r>
            <a:r>
              <a:rPr lang="en-US" sz="2400" dirty="0"/>
              <a:t> </a:t>
            </a:r>
            <a:r>
              <a:rPr lang="en-US" sz="2400" dirty="0" err="1"/>
              <a:t>tunteiden</a:t>
            </a:r>
            <a:r>
              <a:rPr lang="en-US" sz="2400" dirty="0"/>
              <a:t> </a:t>
            </a:r>
            <a:r>
              <a:rPr lang="en-US" sz="2400" dirty="0" err="1"/>
              <a:t>tietoista</a:t>
            </a:r>
            <a:r>
              <a:rPr lang="en-US" sz="2400" dirty="0"/>
              <a:t> </a:t>
            </a:r>
            <a:r>
              <a:rPr lang="en-US" sz="2400" dirty="0" err="1"/>
              <a:t>käsittelyä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Saatavilla</a:t>
            </a:r>
            <a:r>
              <a:rPr lang="en-US" sz="2400" dirty="0"/>
              <a:t> on </a:t>
            </a:r>
            <a:r>
              <a:rPr lang="en-US" sz="2400" dirty="0" err="1"/>
              <a:t>myös</a:t>
            </a:r>
            <a:r>
              <a:rPr lang="en-US" sz="2400" dirty="0"/>
              <a:t> </a:t>
            </a:r>
            <a:r>
              <a:rPr lang="en-US" sz="2400" dirty="0" err="1"/>
              <a:t>nettiterapiaa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Toisinaan</a:t>
            </a:r>
            <a:r>
              <a:rPr lang="en-US" sz="2400" dirty="0"/>
              <a:t> </a:t>
            </a:r>
            <a:r>
              <a:rPr lang="en-US" sz="2400" dirty="0" err="1"/>
              <a:t>tarvitaan</a:t>
            </a:r>
            <a:r>
              <a:rPr lang="en-US" sz="2400" dirty="0"/>
              <a:t> </a:t>
            </a:r>
            <a:r>
              <a:rPr lang="en-US" sz="2400" dirty="0" err="1"/>
              <a:t>lisäksi</a:t>
            </a:r>
            <a:r>
              <a:rPr lang="en-US" sz="2400" dirty="0"/>
              <a:t> </a:t>
            </a:r>
            <a:r>
              <a:rPr lang="en-US" sz="2400" dirty="0" err="1"/>
              <a:t>lääkehoitoa</a:t>
            </a:r>
            <a:r>
              <a:rPr lang="en-US" sz="2400" dirty="0"/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isällön paikkamerkki 5">
            <a:extLst>
              <a:ext uri="{FF2B5EF4-FFF2-40B4-BE49-F238E27FC236}">
                <a16:creationId xmlns:a16="http://schemas.microsoft.com/office/drawing/2014/main" id="{1A1FEDA5-726E-9EEF-0DA8-5FA3739F9A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2575" r="4" b="4"/>
          <a:stretch/>
        </p:blipFill>
        <p:spPr>
          <a:xfrm>
            <a:off x="5711571" y="541285"/>
            <a:ext cx="5983606" cy="5800401"/>
          </a:xfrm>
          <a:prstGeom prst="rect">
            <a:avLst/>
          </a:prstGeom>
        </p:spPr>
      </p:pic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1AE3ECB-C134-78EA-9963-985D877EE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040" y="179554"/>
            <a:ext cx="1892024" cy="42893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CE724AAF-304C-9931-7CB7-55DCE3B9F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7243" y="6227898"/>
            <a:ext cx="1798821" cy="46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87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5" descr="Kuva, joka sisältää kohteen henkilö, astia, kylpyamme, istuminen&#10;&#10;Kuvaus luotu automaattisesti">
            <a:extLst>
              <a:ext uri="{FF2B5EF4-FFF2-40B4-BE49-F238E27FC236}">
                <a16:creationId xmlns:a16="http://schemas.microsoft.com/office/drawing/2014/main" id="{5860311B-3625-8EED-B357-5AD9B7E49B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86440B0-7326-6D08-5819-57961A7FE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80" y="49520"/>
            <a:ext cx="3822189" cy="8032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Syömishäiriöt</a:t>
            </a:r>
            <a:endParaRPr lang="en-US" sz="40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E8255D-EAE8-73AF-3938-36AA59954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280" y="1016001"/>
            <a:ext cx="5542280" cy="562864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b="1" dirty="0" err="1"/>
              <a:t>Tyypillisiä</a:t>
            </a:r>
            <a:r>
              <a:rPr lang="en-US" sz="2000" b="1" dirty="0"/>
              <a:t> </a:t>
            </a:r>
            <a:r>
              <a:rPr lang="en-US" sz="2000" b="1" dirty="0" err="1"/>
              <a:t>oireita</a:t>
            </a:r>
            <a:endParaRPr lang="en-US" sz="2000" b="1" dirty="0"/>
          </a:p>
          <a:p>
            <a:r>
              <a:rPr lang="en-US" sz="2000" dirty="0" err="1"/>
              <a:t>häiriintynyt</a:t>
            </a:r>
            <a:r>
              <a:rPr lang="en-US" sz="2000" dirty="0"/>
              <a:t> </a:t>
            </a:r>
            <a:r>
              <a:rPr lang="en-US" sz="2000" dirty="0" err="1"/>
              <a:t>syömiskäyttäytyminen</a:t>
            </a:r>
            <a:endParaRPr lang="en-US" sz="2000" dirty="0"/>
          </a:p>
          <a:p>
            <a:pPr lvl="1"/>
            <a:r>
              <a:rPr lang="en-US" sz="2000" dirty="0" err="1"/>
              <a:t>syömisen</a:t>
            </a:r>
            <a:r>
              <a:rPr lang="en-US" sz="2000" dirty="0"/>
              <a:t> </a:t>
            </a:r>
            <a:r>
              <a:rPr lang="en-US" sz="2000" dirty="0" err="1"/>
              <a:t>voimakasta</a:t>
            </a:r>
            <a:r>
              <a:rPr lang="en-US" sz="2000" dirty="0"/>
              <a:t> </a:t>
            </a:r>
            <a:r>
              <a:rPr lang="en-US" sz="2000" dirty="0" err="1"/>
              <a:t>rajoittamista</a:t>
            </a:r>
            <a:endParaRPr lang="en-US" sz="2000" dirty="0"/>
          </a:p>
          <a:p>
            <a:pPr lvl="1"/>
            <a:r>
              <a:rPr lang="en-US" sz="2000" dirty="0" err="1"/>
              <a:t>hallitsematonta</a:t>
            </a:r>
            <a:r>
              <a:rPr lang="en-US" sz="2000" dirty="0"/>
              <a:t> </a:t>
            </a:r>
            <a:r>
              <a:rPr lang="en-US" sz="2000" dirty="0" err="1"/>
              <a:t>syömistä</a:t>
            </a:r>
            <a:endParaRPr lang="en-US" sz="2000" dirty="0"/>
          </a:p>
          <a:p>
            <a:r>
              <a:rPr lang="en-US" sz="2000" dirty="0" err="1"/>
              <a:t>vääristynyt</a:t>
            </a:r>
            <a:r>
              <a:rPr lang="en-US" sz="2000" dirty="0"/>
              <a:t> </a:t>
            </a:r>
            <a:r>
              <a:rPr lang="en-US" sz="2000" dirty="0" err="1"/>
              <a:t>kehonkuva</a:t>
            </a:r>
            <a:endParaRPr lang="en-US" sz="2000" dirty="0"/>
          </a:p>
          <a:p>
            <a:r>
              <a:rPr lang="en-US" sz="2000" dirty="0" err="1"/>
              <a:t>pakonomainen</a:t>
            </a:r>
            <a:r>
              <a:rPr lang="en-US" sz="2000" dirty="0"/>
              <a:t> </a:t>
            </a:r>
            <a:r>
              <a:rPr lang="en-US" sz="2000" dirty="0" err="1"/>
              <a:t>suhde</a:t>
            </a:r>
            <a:r>
              <a:rPr lang="en-US" sz="2000" dirty="0"/>
              <a:t> </a:t>
            </a:r>
            <a:r>
              <a:rPr lang="en-US" sz="2000" dirty="0" err="1"/>
              <a:t>liikuntaan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Esimerkkejä</a:t>
            </a:r>
            <a:r>
              <a:rPr lang="en-US" sz="2000" b="1" dirty="0"/>
              <a:t> </a:t>
            </a:r>
            <a:r>
              <a:rPr lang="en-US" sz="2000" b="1" dirty="0" err="1"/>
              <a:t>riskitekijöistä</a:t>
            </a:r>
            <a:endParaRPr lang="en-US" sz="2000" b="1" dirty="0"/>
          </a:p>
          <a:p>
            <a:r>
              <a:rPr lang="en-US" sz="2000" dirty="0" err="1"/>
              <a:t>suorituskeskeinen</a:t>
            </a:r>
            <a:r>
              <a:rPr lang="en-US" sz="2000" dirty="0"/>
              <a:t> ja </a:t>
            </a:r>
            <a:r>
              <a:rPr lang="en-US" sz="2000" dirty="0" err="1"/>
              <a:t>ulkonäköä</a:t>
            </a:r>
            <a:r>
              <a:rPr lang="en-US" sz="2000" dirty="0"/>
              <a:t> </a:t>
            </a:r>
            <a:r>
              <a:rPr lang="en-US" sz="2000" dirty="0" err="1"/>
              <a:t>korostava</a:t>
            </a:r>
            <a:r>
              <a:rPr lang="en-US" sz="2000" dirty="0"/>
              <a:t> </a:t>
            </a:r>
            <a:r>
              <a:rPr lang="en-US" sz="2000" dirty="0" err="1"/>
              <a:t>kulttuuri</a:t>
            </a:r>
            <a:endParaRPr lang="en-US" sz="2000" dirty="0"/>
          </a:p>
          <a:p>
            <a:r>
              <a:rPr lang="en-US" sz="2000" dirty="0" err="1"/>
              <a:t>vuorovaikutuksen</a:t>
            </a:r>
            <a:r>
              <a:rPr lang="en-US" sz="2000" dirty="0"/>
              <a:t> </a:t>
            </a:r>
            <a:r>
              <a:rPr lang="en-US" sz="2000" dirty="0" err="1"/>
              <a:t>vaikeudet</a:t>
            </a:r>
            <a:r>
              <a:rPr lang="en-US" sz="2000" dirty="0"/>
              <a:t> </a:t>
            </a:r>
            <a:r>
              <a:rPr lang="en-US" sz="2000" dirty="0" err="1"/>
              <a:t>lapsuudenkodissa</a:t>
            </a:r>
            <a:r>
              <a:rPr lang="en-US" sz="2000" dirty="0"/>
              <a:t> tai </a:t>
            </a:r>
            <a:r>
              <a:rPr lang="en-US" sz="2000" dirty="0" err="1"/>
              <a:t>ystäväpiirissä</a:t>
            </a:r>
            <a:endParaRPr lang="en-US" sz="2000" dirty="0"/>
          </a:p>
          <a:p>
            <a:r>
              <a:rPr lang="en-US" sz="2000" dirty="0" err="1"/>
              <a:t>tunne-elämän</a:t>
            </a:r>
            <a:r>
              <a:rPr lang="en-US" sz="2000" dirty="0"/>
              <a:t> </a:t>
            </a:r>
            <a:r>
              <a:rPr lang="en-US" sz="2000" dirty="0" err="1"/>
              <a:t>traumat</a:t>
            </a:r>
            <a:endParaRPr lang="en-US" sz="2000" dirty="0"/>
          </a:p>
          <a:p>
            <a:r>
              <a:rPr lang="en-US" sz="2000" dirty="0" err="1"/>
              <a:t>minäkuvan</a:t>
            </a:r>
            <a:r>
              <a:rPr lang="en-US" sz="2000" dirty="0"/>
              <a:t> ja </a:t>
            </a:r>
            <a:r>
              <a:rPr lang="en-US" sz="2000" dirty="0" err="1"/>
              <a:t>itsetunnon</a:t>
            </a:r>
            <a:r>
              <a:rPr lang="en-US" sz="2000" dirty="0"/>
              <a:t> </a:t>
            </a:r>
            <a:r>
              <a:rPr lang="en-US" sz="2000" dirty="0" err="1"/>
              <a:t>kehittymisen</a:t>
            </a:r>
            <a:r>
              <a:rPr lang="en-US" sz="2000" dirty="0"/>
              <a:t> </a:t>
            </a:r>
            <a:r>
              <a:rPr lang="en-US" sz="2000" dirty="0" err="1"/>
              <a:t>haasteet</a:t>
            </a:r>
            <a:endParaRPr lang="en-US" sz="2000" dirty="0"/>
          </a:p>
          <a:p>
            <a:r>
              <a:rPr lang="en-US" sz="2000" dirty="0" err="1"/>
              <a:t>kiusatuksi</a:t>
            </a:r>
            <a:r>
              <a:rPr lang="en-US" sz="2000" dirty="0"/>
              <a:t> </a:t>
            </a:r>
            <a:r>
              <a:rPr lang="en-US" sz="2000" dirty="0" err="1"/>
              <a:t>tuleminen</a:t>
            </a:r>
            <a:endParaRPr lang="en-US" sz="2000" dirty="0"/>
          </a:p>
          <a:p>
            <a:r>
              <a:rPr lang="en-US" sz="2000" dirty="0" err="1"/>
              <a:t>geneettinen</a:t>
            </a:r>
            <a:r>
              <a:rPr lang="en-US" sz="2000" dirty="0"/>
              <a:t> </a:t>
            </a:r>
            <a:r>
              <a:rPr lang="en-US" sz="2000" dirty="0" err="1"/>
              <a:t>alttius</a:t>
            </a:r>
            <a:endParaRPr lang="en-US" sz="2000" dirty="0"/>
          </a:p>
        </p:txBody>
      </p:sp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415EAAC-E19B-CB35-096E-F1CD40227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040" y="179554"/>
            <a:ext cx="1892024" cy="42893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15FE4C4-03B9-CB82-1CB8-C8E9FE9E8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7243" y="6215892"/>
            <a:ext cx="1798821" cy="462554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372A4845-9387-6CEB-729D-9F4484B109D0}"/>
              </a:ext>
            </a:extLst>
          </p:cNvPr>
          <p:cNvSpPr txBox="1"/>
          <p:nvPr/>
        </p:nvSpPr>
        <p:spPr>
          <a:xfrm>
            <a:off x="6522282" y="6370669"/>
            <a:ext cx="3375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Kuva: Unsplash.com </a:t>
            </a:r>
            <a:r>
              <a:rPr lang="fi-FI" sz="1400" dirty="0" err="1"/>
              <a:t>Artem</a:t>
            </a:r>
            <a:r>
              <a:rPr lang="fi-FI" sz="1400" dirty="0"/>
              <a:t> </a:t>
            </a:r>
            <a:r>
              <a:rPr lang="fi-FI" sz="1400" dirty="0" err="1"/>
              <a:t>Labunsky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599114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6" ma:contentTypeDescription="Luo uusi asiakirja." ma:contentTypeScope="" ma:versionID="bb47927913d2a0d34745ca5eae3b9b59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60d2bc5703ef11e63c845bf0e1fb3986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Props1.xml><?xml version="1.0" encoding="utf-8"?>
<ds:datastoreItem xmlns:ds="http://schemas.openxmlformats.org/officeDocument/2006/customXml" ds:itemID="{447F6201-74CD-4B6B-BC82-0FC79C423A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184FF9-38B6-4DDB-9964-B83F88E2EF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C26DEB-3504-40D2-B084-5764B32B0DB6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610</Words>
  <Application>Microsoft Macintosh PowerPoint</Application>
  <PresentationFormat>Laajakuva</PresentationFormat>
  <Paragraphs>126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Office-teema</vt:lpstr>
      <vt:lpstr>Mielenterveyden häiriöt</vt:lpstr>
      <vt:lpstr>Mielenterveyden häiriöt </vt:lpstr>
      <vt:lpstr>Mielenterveyttä kannattaa vaalia</vt:lpstr>
      <vt:lpstr>Masennustilat eli depressiot</vt:lpstr>
      <vt:lpstr>Depressiosta voi parantua</vt:lpstr>
      <vt:lpstr>Ahdistuneisuushäiriö on pelon pelkoa</vt:lpstr>
      <vt:lpstr>PowerPoint-esitys</vt:lpstr>
      <vt:lpstr>Ahdistuneisuushäiriön oireita voidaan lievittää</vt:lpstr>
      <vt:lpstr>Syömishäiriöt</vt:lpstr>
      <vt:lpstr>Erilaisia syöhishäiriöitä</vt:lpstr>
      <vt:lpstr>PowerPoint-esitys</vt:lpstr>
      <vt:lpstr>Mielenterveyden häiriöiden preventio ja varhainen hoitoon pääsy ovat tärkeitä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Mielenterveyden häiriöt</dc:title>
  <dc:creator>Paula</dc:creator>
  <cp:lastModifiedBy>Eija Tuunainen</cp:lastModifiedBy>
  <cp:revision>37</cp:revision>
  <dcterms:created xsi:type="dcterms:W3CDTF">2022-06-20T15:38:13Z</dcterms:created>
  <dcterms:modified xsi:type="dcterms:W3CDTF">2022-08-22T13:07:59Z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