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Karas" userId="S::kati.karas_gmail.com#ext#@sanoma.onmicrosoft.com::077928f0-10eb-4106-b00e-381b5aa5ec23" providerId="AD" clId="Web-{6E4F8BD5-EEB7-08F2-7376-386E798FAAE3}"/>
    <pc:docChg chg="modSld">
      <pc:chgData name="Kati Karas" userId="S::kati.karas_gmail.com#ext#@sanoma.onmicrosoft.com::077928f0-10eb-4106-b00e-381b5aa5ec23" providerId="AD" clId="Web-{6E4F8BD5-EEB7-08F2-7376-386E798FAAE3}" dt="2021-11-05T22:50:58.459" v="2" actId="20577"/>
      <pc:docMkLst>
        <pc:docMk/>
      </pc:docMkLst>
      <pc:sldChg chg="modSp">
        <pc:chgData name="Kati Karas" userId="S::kati.karas_gmail.com#ext#@sanoma.onmicrosoft.com::077928f0-10eb-4106-b00e-381b5aa5ec23" providerId="AD" clId="Web-{6E4F8BD5-EEB7-08F2-7376-386E798FAAE3}" dt="2021-11-05T22:50:58.459" v="2" actId="20577"/>
        <pc:sldMkLst>
          <pc:docMk/>
          <pc:sldMk cId="3488588917" sldId="262"/>
        </pc:sldMkLst>
        <pc:spChg chg="mod">
          <ac:chgData name="Kati Karas" userId="S::kati.karas_gmail.com#ext#@sanoma.onmicrosoft.com::077928f0-10eb-4106-b00e-381b5aa5ec23" providerId="AD" clId="Web-{6E4F8BD5-EEB7-08F2-7376-386E798FAAE3}" dt="2021-11-05T22:50:58.459" v="2" actId="20577"/>
          <ac:spMkLst>
            <pc:docMk/>
            <pc:sldMk cId="3488588917" sldId="262"/>
            <ac:spMk id="3" creationId="{3EDA753E-F0B3-4528-B857-A0CDC8E68AB0}"/>
          </ac:spMkLst>
        </pc:spChg>
      </pc:sldChg>
    </pc:docChg>
  </pc:docChgLst>
  <pc:docChgLst>
    <pc:chgData name="Paula Reinikkala" userId="S::paula.reinikkala_kolumbus.fi#ext#@sanoma.onmicrosoft.com::74617740-c4c6-4708-b4d0-021b7f4c02f6" providerId="AD" clId="Web-{AF6B088C-5670-93AE-D8CD-576517B91B39}"/>
    <pc:docChg chg="modSld">
      <pc:chgData name="Paula Reinikkala" userId="S::paula.reinikkala_kolumbus.fi#ext#@sanoma.onmicrosoft.com::74617740-c4c6-4708-b4d0-021b7f4c02f6" providerId="AD" clId="Web-{AF6B088C-5670-93AE-D8CD-576517B91B39}" dt="2021-11-12T16:51:33.232" v="31" actId="1076"/>
      <pc:docMkLst>
        <pc:docMk/>
      </pc:docMkLst>
      <pc:sldChg chg="modSp">
        <pc:chgData name="Paula Reinikkala" userId="S::paula.reinikkala_kolumbus.fi#ext#@sanoma.onmicrosoft.com::74617740-c4c6-4708-b4d0-021b7f4c02f6" providerId="AD" clId="Web-{AF6B088C-5670-93AE-D8CD-576517B91B39}" dt="2021-11-12T16:47:11.305" v="3" actId="14100"/>
        <pc:sldMkLst>
          <pc:docMk/>
          <pc:sldMk cId="1056676565" sldId="259"/>
        </pc:sldMkLst>
        <pc:picChg chg="mod">
          <ac:chgData name="Paula Reinikkala" userId="S::paula.reinikkala_kolumbus.fi#ext#@sanoma.onmicrosoft.com::74617740-c4c6-4708-b4d0-021b7f4c02f6" providerId="AD" clId="Web-{AF6B088C-5670-93AE-D8CD-576517B91B39}" dt="2021-11-12T16:47:11.305" v="3" actId="14100"/>
          <ac:picMkLst>
            <pc:docMk/>
            <pc:sldMk cId="1056676565" sldId="259"/>
            <ac:picMk id="6" creationId="{F79EC051-F2B5-4F16-BBDF-DF6EFD586CCB}"/>
          </ac:picMkLst>
        </pc:picChg>
      </pc:sldChg>
      <pc:sldChg chg="modSp">
        <pc:chgData name="Paula Reinikkala" userId="S::paula.reinikkala_kolumbus.fi#ext#@sanoma.onmicrosoft.com::74617740-c4c6-4708-b4d0-021b7f4c02f6" providerId="AD" clId="Web-{AF6B088C-5670-93AE-D8CD-576517B91B39}" dt="2021-11-12T16:51:00.481" v="30" actId="14100"/>
        <pc:sldMkLst>
          <pc:docMk/>
          <pc:sldMk cId="3104344836" sldId="260"/>
        </pc:sldMkLst>
        <pc:spChg chg="mod">
          <ac:chgData name="Paula Reinikkala" userId="S::paula.reinikkala_kolumbus.fi#ext#@sanoma.onmicrosoft.com::74617740-c4c6-4708-b4d0-021b7f4c02f6" providerId="AD" clId="Web-{AF6B088C-5670-93AE-D8CD-576517B91B39}" dt="2021-11-12T16:49:54.730" v="22" actId="14100"/>
          <ac:spMkLst>
            <pc:docMk/>
            <pc:sldMk cId="3104344836" sldId="260"/>
            <ac:spMk id="2" creationId="{9FC1933B-5B2E-4444-B710-717A68143575}"/>
          </ac:spMkLst>
        </pc:spChg>
        <pc:spChg chg="mod">
          <ac:chgData name="Paula Reinikkala" userId="S::paula.reinikkala_kolumbus.fi#ext#@sanoma.onmicrosoft.com::74617740-c4c6-4708-b4d0-021b7f4c02f6" providerId="AD" clId="Web-{AF6B088C-5670-93AE-D8CD-576517B91B39}" dt="2021-11-12T16:49:24.261" v="17" actId="14100"/>
          <ac:spMkLst>
            <pc:docMk/>
            <pc:sldMk cId="3104344836" sldId="260"/>
            <ac:spMk id="3" creationId="{302A2A06-9526-4409-B411-81DF3D7ECE27}"/>
          </ac:spMkLst>
        </pc:spChg>
        <pc:picChg chg="mod">
          <ac:chgData name="Paula Reinikkala" userId="S::paula.reinikkala_kolumbus.fi#ext#@sanoma.onmicrosoft.com::74617740-c4c6-4708-b4d0-021b7f4c02f6" providerId="AD" clId="Web-{AF6B088C-5670-93AE-D8CD-576517B91B39}" dt="2021-11-12T16:50:52.918" v="29" actId="1076"/>
          <ac:picMkLst>
            <pc:docMk/>
            <pc:sldMk cId="3104344836" sldId="260"/>
            <ac:picMk id="5" creationId="{C86E8095-1CBD-48A6-85DB-C5DE1EE0EF50}"/>
          </ac:picMkLst>
        </pc:picChg>
        <pc:picChg chg="mod">
          <ac:chgData name="Paula Reinikkala" userId="S::paula.reinikkala_kolumbus.fi#ext#@sanoma.onmicrosoft.com::74617740-c4c6-4708-b4d0-021b7f4c02f6" providerId="AD" clId="Web-{AF6B088C-5670-93AE-D8CD-576517B91B39}" dt="2021-11-12T16:50:44.887" v="28" actId="1076"/>
          <ac:picMkLst>
            <pc:docMk/>
            <pc:sldMk cId="3104344836" sldId="260"/>
            <ac:picMk id="6" creationId="{EB9DB384-40BD-4F0E-A6F2-2A27F08FF53D}"/>
          </ac:picMkLst>
        </pc:picChg>
        <pc:picChg chg="mod">
          <ac:chgData name="Paula Reinikkala" userId="S::paula.reinikkala_kolumbus.fi#ext#@sanoma.onmicrosoft.com::74617740-c4c6-4708-b4d0-021b7f4c02f6" providerId="AD" clId="Web-{AF6B088C-5670-93AE-D8CD-576517B91B39}" dt="2021-11-12T16:51:00.481" v="30" actId="14100"/>
          <ac:picMkLst>
            <pc:docMk/>
            <pc:sldMk cId="3104344836" sldId="260"/>
            <ac:picMk id="8" creationId="{969762B4-339E-4847-BE93-7F75C91A1D73}"/>
          </ac:picMkLst>
        </pc:picChg>
      </pc:sldChg>
      <pc:sldChg chg="modSp">
        <pc:chgData name="Paula Reinikkala" userId="S::paula.reinikkala_kolumbus.fi#ext#@sanoma.onmicrosoft.com::74617740-c4c6-4708-b4d0-021b7f4c02f6" providerId="AD" clId="Web-{AF6B088C-5670-93AE-D8CD-576517B91B39}" dt="2021-11-12T16:51:33.232" v="31" actId="1076"/>
        <pc:sldMkLst>
          <pc:docMk/>
          <pc:sldMk cId="3582966190" sldId="261"/>
        </pc:sldMkLst>
        <pc:picChg chg="mod">
          <ac:chgData name="Paula Reinikkala" userId="S::paula.reinikkala_kolumbus.fi#ext#@sanoma.onmicrosoft.com::74617740-c4c6-4708-b4d0-021b7f4c02f6" providerId="AD" clId="Web-{AF6B088C-5670-93AE-D8CD-576517B91B39}" dt="2021-11-12T16:51:33.232" v="31" actId="1076"/>
          <ac:picMkLst>
            <pc:docMk/>
            <pc:sldMk cId="3582966190" sldId="261"/>
            <ac:picMk id="10" creationId="{0242150D-35D8-433A-A762-CC9A6ED97179}"/>
          </ac:picMkLst>
        </pc:picChg>
      </pc:sldChg>
    </pc:docChg>
  </pc:docChgLst>
  <pc:docChgLst>
    <pc:chgData name="Eija Tuunainen" userId="1210e16e-b70a-4111-b2d3-ae66487c177b" providerId="ADAL" clId="{00A03BA9-D813-DA4D-A367-FC7F61F5F9C4}"/>
    <pc:docChg chg="modSld">
      <pc:chgData name="Eija Tuunainen" userId="1210e16e-b70a-4111-b2d3-ae66487c177b" providerId="ADAL" clId="{00A03BA9-D813-DA4D-A367-FC7F61F5F9C4}" dt="2021-11-21T15:01:21.834" v="14" actId="20577"/>
      <pc:docMkLst>
        <pc:docMk/>
      </pc:docMkLst>
      <pc:sldChg chg="modSp mod">
        <pc:chgData name="Eija Tuunainen" userId="1210e16e-b70a-4111-b2d3-ae66487c177b" providerId="ADAL" clId="{00A03BA9-D813-DA4D-A367-FC7F61F5F9C4}" dt="2021-11-21T14:42:26.602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00A03BA9-D813-DA4D-A367-FC7F61F5F9C4}" dt="2021-11-21T14:42:26.602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00A03BA9-D813-DA4D-A367-FC7F61F5F9C4}" dt="2021-11-21T14:42:46.427" v="2" actId="20577"/>
        <pc:sldMkLst>
          <pc:docMk/>
          <pc:sldMk cId="1152556699" sldId="258"/>
        </pc:sldMkLst>
        <pc:spChg chg="mod">
          <ac:chgData name="Eija Tuunainen" userId="1210e16e-b70a-4111-b2d3-ae66487c177b" providerId="ADAL" clId="{00A03BA9-D813-DA4D-A367-FC7F61F5F9C4}" dt="2021-11-21T14:42:34.672" v="1" actId="20577"/>
          <ac:spMkLst>
            <pc:docMk/>
            <pc:sldMk cId="1152556699" sldId="258"/>
            <ac:spMk id="3" creationId="{5965C76B-2807-46D3-8474-B0F3450B475C}"/>
          </ac:spMkLst>
        </pc:spChg>
        <pc:spChg chg="mod">
          <ac:chgData name="Eija Tuunainen" userId="1210e16e-b70a-4111-b2d3-ae66487c177b" providerId="ADAL" clId="{00A03BA9-D813-DA4D-A367-FC7F61F5F9C4}" dt="2021-11-21T14:42:46.427" v="2" actId="20577"/>
          <ac:spMkLst>
            <pc:docMk/>
            <pc:sldMk cId="1152556699" sldId="258"/>
            <ac:spMk id="14" creationId="{19549051-091C-4CD7-9D87-D87F86F1EB77}"/>
          </ac:spMkLst>
        </pc:spChg>
      </pc:sldChg>
      <pc:sldChg chg="modSp mod">
        <pc:chgData name="Eija Tuunainen" userId="1210e16e-b70a-4111-b2d3-ae66487c177b" providerId="ADAL" clId="{00A03BA9-D813-DA4D-A367-FC7F61F5F9C4}" dt="2021-11-21T14:43:48.314" v="3" actId="20577"/>
        <pc:sldMkLst>
          <pc:docMk/>
          <pc:sldMk cId="3104344836" sldId="260"/>
        </pc:sldMkLst>
        <pc:spChg chg="mod">
          <ac:chgData name="Eija Tuunainen" userId="1210e16e-b70a-4111-b2d3-ae66487c177b" providerId="ADAL" clId="{00A03BA9-D813-DA4D-A367-FC7F61F5F9C4}" dt="2021-11-21T14:43:48.314" v="3" actId="20577"/>
          <ac:spMkLst>
            <pc:docMk/>
            <pc:sldMk cId="3104344836" sldId="260"/>
            <ac:spMk id="3" creationId="{302A2A06-9526-4409-B411-81DF3D7ECE27}"/>
          </ac:spMkLst>
        </pc:spChg>
      </pc:sldChg>
      <pc:sldChg chg="modSp mod">
        <pc:chgData name="Eija Tuunainen" userId="1210e16e-b70a-4111-b2d3-ae66487c177b" providerId="ADAL" clId="{00A03BA9-D813-DA4D-A367-FC7F61F5F9C4}" dt="2021-11-21T15:01:12.633" v="13" actId="20577"/>
        <pc:sldMkLst>
          <pc:docMk/>
          <pc:sldMk cId="3582966190" sldId="261"/>
        </pc:sldMkLst>
        <pc:spChg chg="mod">
          <ac:chgData name="Eija Tuunainen" userId="1210e16e-b70a-4111-b2d3-ae66487c177b" providerId="ADAL" clId="{00A03BA9-D813-DA4D-A367-FC7F61F5F9C4}" dt="2021-11-21T15:01:12.633" v="13" actId="20577"/>
          <ac:spMkLst>
            <pc:docMk/>
            <pc:sldMk cId="3582966190" sldId="261"/>
            <ac:spMk id="14" creationId="{AC31346F-7091-4F3C-927C-FEC2301E4B50}"/>
          </ac:spMkLst>
        </pc:spChg>
      </pc:sldChg>
      <pc:sldChg chg="modSp mod">
        <pc:chgData name="Eija Tuunainen" userId="1210e16e-b70a-4111-b2d3-ae66487c177b" providerId="ADAL" clId="{00A03BA9-D813-DA4D-A367-FC7F61F5F9C4}" dt="2021-11-21T15:01:21.834" v="14" actId="20577"/>
        <pc:sldMkLst>
          <pc:docMk/>
          <pc:sldMk cId="3488588917" sldId="262"/>
        </pc:sldMkLst>
        <pc:spChg chg="mod">
          <ac:chgData name="Eija Tuunainen" userId="1210e16e-b70a-4111-b2d3-ae66487c177b" providerId="ADAL" clId="{00A03BA9-D813-DA4D-A367-FC7F61F5F9C4}" dt="2021-11-21T14:44:54.105" v="12" actId="20577"/>
          <ac:spMkLst>
            <pc:docMk/>
            <pc:sldMk cId="3488588917" sldId="262"/>
            <ac:spMk id="3" creationId="{3EDA753E-F0B3-4528-B857-A0CDC8E68AB0}"/>
          </ac:spMkLst>
        </pc:spChg>
        <pc:spChg chg="mod">
          <ac:chgData name="Eija Tuunainen" userId="1210e16e-b70a-4111-b2d3-ae66487c177b" providerId="ADAL" clId="{00A03BA9-D813-DA4D-A367-FC7F61F5F9C4}" dt="2021-11-21T14:44:24.807" v="4" actId="20577"/>
          <ac:spMkLst>
            <pc:docMk/>
            <pc:sldMk cId="3488588917" sldId="262"/>
            <ac:spMk id="4" creationId="{039E239C-7ED5-4EBA-BB81-F6C0331A0194}"/>
          </ac:spMkLst>
        </pc:spChg>
        <pc:spChg chg="mod">
          <ac:chgData name="Eija Tuunainen" userId="1210e16e-b70a-4111-b2d3-ae66487c177b" providerId="ADAL" clId="{00A03BA9-D813-DA4D-A367-FC7F61F5F9C4}" dt="2021-11-21T15:01:21.834" v="14" actId="20577"/>
          <ac:spMkLst>
            <pc:docMk/>
            <pc:sldMk cId="3488588917" sldId="262"/>
            <ac:spMk id="8" creationId="{5471C46D-1FC8-4D1A-A1C0-65A922C8B7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0412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557" y="1838472"/>
            <a:ext cx="4554821" cy="2186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Tutkimusten</a:t>
            </a:r>
            <a:r>
              <a:rPr lang="en-US" sz="6000" dirty="0"/>
              <a:t> </a:t>
            </a:r>
            <a:r>
              <a:rPr lang="en-US" sz="6000" dirty="0" err="1"/>
              <a:t>arviointi</a:t>
            </a:r>
            <a:endParaRPr lang="en-US" sz="6000" dirty="0"/>
          </a:p>
        </p:txBody>
      </p:sp>
      <p:pic>
        <p:nvPicPr>
          <p:cNvPr id="8" name="Kuva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1448C69F-18BB-4065-A948-AFCC672F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" y="540000"/>
            <a:ext cx="5977953" cy="5768725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520" y="6398864"/>
            <a:ext cx="4537073" cy="356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</a:t>
            </a:r>
            <a:r>
              <a:rPr lang="en-US" sz="1400" dirty="0" err="1"/>
              <a:t>Adeolu</a:t>
            </a:r>
            <a:r>
              <a:rPr lang="en-US" sz="1400" dirty="0"/>
              <a:t> </a:t>
            </a:r>
            <a:r>
              <a:rPr lang="en-US" sz="1400" dirty="0" err="1"/>
              <a:t>Eletu</a:t>
            </a:r>
            <a:endParaRPr lang="en-US" sz="1400" dirty="0"/>
          </a:p>
        </p:txBody>
      </p:sp>
      <p:pic>
        <p:nvPicPr>
          <p:cNvPr id="3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D97523-18FE-45EC-AD16-B786B446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976B796C-301C-4DBF-A9E7-1013EF57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829" y="618590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32124-8BE0-4CD3-9E92-FAB8F5AB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02442"/>
            <a:ext cx="6076950" cy="868218"/>
          </a:xfrm>
        </p:spPr>
        <p:txBody>
          <a:bodyPr>
            <a:noAutofit/>
          </a:bodyPr>
          <a:lstStyle/>
          <a:p>
            <a:r>
              <a:rPr lang="fi-FI" sz="2800" b="1" dirty="0"/>
              <a:t>Arviointi on oleellinen osa tiedettä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5C76B-2807-46D3-8474-B0F3450B4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564782"/>
            <a:ext cx="5772149" cy="513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/>
              <a:t>Arviointia tutkimuksen aikana</a:t>
            </a:r>
          </a:p>
          <a:p>
            <a:pPr lvl="1"/>
            <a:r>
              <a:rPr lang="fi-FI" sz="2400" dirty="0"/>
              <a:t>Tutkija/tutkimusryhmä, muut saman alan asiantuntijat yhteistyössä</a:t>
            </a:r>
          </a:p>
          <a:p>
            <a:pPr marL="450000" lvl="1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600" dirty="0"/>
              <a:t>Vertaisarviointi ennen julkaisua</a:t>
            </a:r>
          </a:p>
          <a:p>
            <a:pPr lvl="1"/>
            <a:r>
              <a:rPr lang="fi-FI" sz="2400" dirty="0"/>
              <a:t>Vähintään kaksi kokenutta tutkijaa arvioi itsenäisesti uuden tutkimusraportin</a:t>
            </a:r>
          </a:p>
          <a:p>
            <a:pPr lvl="1"/>
            <a:r>
              <a:rPr lang="fi-FI" sz="2400" dirty="0"/>
              <a:t>Arvioinnin kohteena on koko tutkimusprosessi</a:t>
            </a:r>
          </a:p>
          <a:p>
            <a:endParaRPr lang="fi-FI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F30E2FB-02D7-4F4D-A371-4107999D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99B37C1-0F26-4F24-8A3E-070D6440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245" y="6255558"/>
            <a:ext cx="1900834" cy="422596"/>
          </a:xfrm>
          <a:prstGeom prst="rect">
            <a:avLst/>
          </a:prstGeom>
        </p:spPr>
      </p:pic>
      <p:pic>
        <p:nvPicPr>
          <p:cNvPr id="12" name="Sisällön paikkamerkki 11" descr="Kuva, joka sisältää kohteen henkilö, seisominen, henkilöt&#10;&#10;Kuvaus luotu automaattisesti">
            <a:extLst>
              <a:ext uri="{FF2B5EF4-FFF2-40B4-BE49-F238E27FC236}">
                <a16:creationId xmlns:a16="http://schemas.microsoft.com/office/drawing/2014/main" id="{183A1849-2A97-461E-9170-328887BA8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4782"/>
            <a:ext cx="5656279" cy="4317858"/>
          </a:xfr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19549051-091C-4CD7-9D87-D87F86F1EB77}"/>
              </a:ext>
            </a:extLst>
          </p:cNvPr>
          <p:cNvSpPr txBox="1"/>
          <p:nvPr/>
        </p:nvSpPr>
        <p:spPr>
          <a:xfrm>
            <a:off x="6115050" y="5947781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115255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528B-B0F5-459E-B69B-8B86C9CD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0025"/>
            <a:ext cx="11090275" cy="837525"/>
          </a:xfrm>
        </p:spPr>
        <p:txBody>
          <a:bodyPr>
            <a:normAutofit/>
          </a:bodyPr>
          <a:lstStyle/>
          <a:p>
            <a:r>
              <a:rPr lang="fi-FI" sz="3600" b="1" dirty="0"/>
              <a:t>Määrällisen tutkimuksen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F1B53-8D5B-4A96-B839-600F757A0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381125"/>
            <a:ext cx="5051175" cy="527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/>
              <a:t>Validiteetti eli pätevyys</a:t>
            </a:r>
          </a:p>
          <a:p>
            <a:pPr marL="0" indent="0" algn="ctr">
              <a:buNone/>
            </a:pPr>
            <a:endParaRPr lang="fi-FI" sz="800" b="1" dirty="0"/>
          </a:p>
          <a:p>
            <a:r>
              <a:rPr lang="fi-FI" sz="2000" dirty="0"/>
              <a:t>Tutkiiko tutkimus sitä, mitä sen on tarkoitus tutkia?</a:t>
            </a:r>
          </a:p>
          <a:p>
            <a:r>
              <a:rPr lang="fi-FI" sz="2000" dirty="0"/>
              <a:t>Kuvaavatko tutkimuksen käsitteet tutkittavaa asiaa?</a:t>
            </a:r>
          </a:p>
          <a:p>
            <a:r>
              <a:rPr lang="fi-FI" sz="2000" dirty="0"/>
              <a:t>Onko tieto tuotettu pätevästi?</a:t>
            </a:r>
          </a:p>
          <a:p>
            <a:r>
              <a:rPr lang="fi-FI" sz="2000" dirty="0"/>
              <a:t>Onko tutkimus johdonmukainen?</a:t>
            </a:r>
          </a:p>
          <a:p>
            <a:r>
              <a:rPr lang="fi-FI" sz="2000" dirty="0"/>
              <a:t>Miten hyvin tutkimustulokset on siirrettävissä toiseen samankaltaiseen tilanteeseen?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313F70-F433-412A-8EC9-2EEAC74B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1" y="1381125"/>
            <a:ext cx="5200649" cy="493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/>
              <a:t>Reliabiliteetti eli toistettavuus</a:t>
            </a:r>
          </a:p>
          <a:p>
            <a:pPr marL="0" indent="0" algn="ctr">
              <a:buNone/>
            </a:pPr>
            <a:endParaRPr lang="fi-FI" sz="800" b="1" dirty="0"/>
          </a:p>
          <a:p>
            <a:r>
              <a:rPr lang="fi-FI" sz="2000" dirty="0"/>
              <a:t>Mittauksen tarkkuus ja luotettavuus</a:t>
            </a:r>
          </a:p>
          <a:p>
            <a:r>
              <a:rPr lang="fi-FI" sz="2000" dirty="0"/>
              <a:t>Saadaanko eri mittauskerroilla  samankaltaisia tuloksia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79EC051-F2B5-4F16-BBDF-DF6EFD58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40" y="3605857"/>
            <a:ext cx="5662650" cy="2569943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8C0D6A-0BBA-48D8-BEA6-BFBEEA1C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0A693C9-2915-4844-B7D6-46ABD9BF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658" y="6179323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1933B-5B2E-4444-B710-717A681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9" y="308234"/>
            <a:ext cx="6166495" cy="640609"/>
          </a:xfrm>
        </p:spPr>
        <p:txBody>
          <a:bodyPr>
            <a:normAutofit/>
          </a:bodyPr>
          <a:lstStyle/>
          <a:p>
            <a:r>
              <a:rPr lang="fi-FI" sz="3200" dirty="0"/>
              <a:t>Laadullisen tutkimuksen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A2A06-9526-4409-B411-81DF3D7EC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19" y="1039530"/>
            <a:ext cx="6169416" cy="56506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000" b="1" dirty="0"/>
              <a:t>Siirrettävyys</a:t>
            </a:r>
          </a:p>
          <a:p>
            <a:pPr marL="269875" indent="-269875"/>
            <a:r>
              <a:rPr lang="fi-FI" sz="2000" dirty="0"/>
              <a:t>Miten hyvin tutkimustuloksia voidaan soveltaa muihin vastaaviin tutkimuksiin tai tilanteisiin?</a:t>
            </a:r>
          </a:p>
          <a:p>
            <a:pPr marL="0" indent="0">
              <a:buNone/>
            </a:pPr>
            <a:r>
              <a:rPr lang="fi-FI" sz="2000" b="1" dirty="0"/>
              <a:t>Totuudellisuus</a:t>
            </a:r>
          </a:p>
          <a:p>
            <a:pPr marL="269875" indent="-269875"/>
            <a:r>
              <a:rPr lang="fi-FI" sz="2000" dirty="0"/>
              <a:t>Kuinka hyvin johtopäätökset kuvaavat ilmiön todellista tilaa?</a:t>
            </a:r>
          </a:p>
          <a:p>
            <a:pPr marL="0" indent="0">
              <a:buNone/>
            </a:pPr>
            <a:r>
              <a:rPr lang="fi-FI" sz="2000" b="1" dirty="0"/>
              <a:t>Vahvistettavuus</a:t>
            </a:r>
          </a:p>
          <a:p>
            <a:pPr marL="269875" indent="-269875"/>
            <a:r>
              <a:rPr lang="fi-FI" sz="2000" dirty="0"/>
              <a:t>Tukevatko muut tutkimukset saatuja tuloksia?</a:t>
            </a:r>
          </a:p>
          <a:p>
            <a:pPr marL="0" indent="0">
              <a:buNone/>
            </a:pPr>
            <a:r>
              <a:rPr lang="fi-FI" sz="2000" b="1" dirty="0"/>
              <a:t>Uskottavuus</a:t>
            </a:r>
          </a:p>
          <a:p>
            <a:pPr marL="269875" indent="-269875"/>
            <a:r>
              <a:rPr lang="fi-FI" sz="2000" dirty="0"/>
              <a:t>Vakuuttuuko lukija tutkimuksen tulosten oikeudellisuudesta?</a:t>
            </a:r>
          </a:p>
          <a:p>
            <a:pPr marL="269875" indent="-269875"/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69762B4-339E-4847-BE93-7F75C91A1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398" y="590681"/>
            <a:ext cx="5633790" cy="5675314"/>
          </a:xfr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6E8095-1CBD-48A6-85DB-C5DE1EE0E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87" y="193413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B9DB384-40BD-4F0E-A6F2-2A27F08FF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354" y="6255557"/>
            <a:ext cx="1900834" cy="4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A1156-C0F0-4BD1-8E34-5CA7AD4B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235166"/>
            <a:ext cx="11202668" cy="801154"/>
          </a:xfrm>
        </p:spPr>
        <p:txBody>
          <a:bodyPr>
            <a:normAutofit/>
          </a:bodyPr>
          <a:lstStyle/>
          <a:p>
            <a:r>
              <a:rPr lang="fi-FI" sz="3600" b="1" dirty="0"/>
              <a:t>Tutkimusten eettinen vastuullisuus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421D88-691D-426F-87DE-896B874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6" y="1249914"/>
            <a:ext cx="7696200" cy="5372919"/>
          </a:xfrm>
        </p:spPr>
        <p:txBody>
          <a:bodyPr>
            <a:normAutofit/>
          </a:bodyPr>
          <a:lstStyle/>
          <a:p>
            <a:r>
              <a:rPr lang="fi-FI" sz="2400" dirty="0"/>
              <a:t>Lääketieteellisiin tutkimuksiin tarvitaan viranomaisten antama lupa</a:t>
            </a:r>
          </a:p>
          <a:p>
            <a:endParaRPr lang="fi-FI" sz="800" dirty="0"/>
          </a:p>
          <a:p>
            <a:r>
              <a:rPr lang="fi-FI" sz="2400" dirty="0"/>
              <a:t>Ihmisiä ja koe-eläimiä ei saa turhaan tutkia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Tutkimuksiin osallistuminen on aina vapaaehtoista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Tutkimuksiin osallistuvien on saatava riittävästi tietoa tutkimuksen toteutustavoista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Tietosuoja, tutkittavien nimiä ei saa paljastaa</a:t>
            </a:r>
          </a:p>
          <a:p>
            <a:endParaRPr lang="fi-FI" sz="20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242150D-35D8-433A-A762-CC9A6ED97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7" y="1030709"/>
            <a:ext cx="4026098" cy="5000405"/>
          </a:xfr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04EC37-2C40-4F50-B536-BD09DCE0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00" y="23304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1EC77D2-FC46-4C52-A00C-618FDA642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598" y="6155627"/>
            <a:ext cx="1861420" cy="47865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C31346F-7091-4F3C-927C-FEC2301E4B50}"/>
              </a:ext>
            </a:extLst>
          </p:cNvPr>
          <p:cNvSpPr txBox="1"/>
          <p:nvPr/>
        </p:nvSpPr>
        <p:spPr>
          <a:xfrm rot="5400000">
            <a:off x="8990113" y="44378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58296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1670A-28B1-48E0-8D58-6F117A51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0" y="243600"/>
            <a:ext cx="11090275" cy="775575"/>
          </a:xfrm>
        </p:spPr>
        <p:txBody>
          <a:bodyPr>
            <a:normAutofit/>
          </a:bodyPr>
          <a:lstStyle/>
          <a:p>
            <a:r>
              <a:rPr lang="fi-FI" sz="4000" dirty="0"/>
              <a:t>Luotettavuutta heikentäviä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DA753E-F0B3-4528-B857-A0CDC8E68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99" y="1133475"/>
            <a:ext cx="6156075" cy="548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Kato</a:t>
            </a:r>
          </a:p>
          <a:p>
            <a:r>
              <a:rPr lang="fi-FI" sz="2000" dirty="0"/>
              <a:t>Osa tutkimukseen kutsutuista ei halua osallistua tai keskeyttää tutkimuksen</a:t>
            </a:r>
          </a:p>
          <a:p>
            <a:pPr marL="269875" indent="-269875"/>
            <a:r>
              <a:rPr lang="fi-FI" sz="2000" dirty="0"/>
              <a:t>Jos kato on suuri tai se ei ole satunnaista, tulos voi vääristyä</a:t>
            </a: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Harha</a:t>
            </a:r>
          </a:p>
          <a:p>
            <a:r>
              <a:rPr lang="fi-FI" sz="2000" dirty="0"/>
              <a:t>Tutkimusta tehtäessä syntynyt systemaattinen virhe</a:t>
            </a:r>
          </a:p>
          <a:p>
            <a:pPr marL="0" indent="0">
              <a:buNone/>
            </a:pPr>
            <a:r>
              <a:rPr lang="fi-FI" sz="2400" b="1" dirty="0"/>
              <a:t>Sekoittava tekijä</a:t>
            </a:r>
          </a:p>
          <a:p>
            <a:r>
              <a:rPr lang="fi-FI" sz="2000" dirty="0"/>
              <a:t>Tulokseen vaikuttaa jokin tekijä</a:t>
            </a:r>
            <a:r>
              <a:rPr lang="fi-FI" sz="2000"/>
              <a:t>, mitä </a:t>
            </a:r>
            <a:r>
              <a:rPr lang="fi-FI" sz="2000" dirty="0"/>
              <a:t>ei ole huomioitu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9E239C-7ED5-4EBA-BB81-F6C0331A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299" y="1133475"/>
            <a:ext cx="5362575" cy="548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Sattuma</a:t>
            </a:r>
          </a:p>
          <a:p>
            <a:r>
              <a:rPr lang="fi-FI" sz="2400" dirty="0"/>
              <a:t>Sattuma vaikuttaa aina jollakin tavoin</a:t>
            </a:r>
          </a:p>
          <a:p>
            <a:r>
              <a:rPr lang="fi-FI" sz="2400" dirty="0"/>
              <a:t>Suuri otoskoko vähentää sattuman vaikutusta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BFDAB07-074B-427D-A166-BA1F72CC5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3895724"/>
            <a:ext cx="5200649" cy="282892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471C46D-1FC8-4D1A-A1C0-65A922C8B75E}"/>
              </a:ext>
            </a:extLst>
          </p:cNvPr>
          <p:cNvSpPr txBox="1"/>
          <p:nvPr/>
        </p:nvSpPr>
        <p:spPr>
          <a:xfrm rot="5400000">
            <a:off x="10163174" y="2553060"/>
            <a:ext cx="358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/>
              <a:t> / </a:t>
            </a:r>
            <a:r>
              <a:rPr lang="en-US" sz="1400" dirty="0"/>
              <a:t>Naser Tamimi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69217B1-32AD-437A-AB15-5CE039DA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54" y="215693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BB6A6F7-C28C-42B5-850E-81A87099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54" y="6232027"/>
            <a:ext cx="1861420" cy="4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8917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797A3-DBAF-4CDE-81C6-2DDB9D5E1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55CFB-A459-4AAF-88C1-C26E7F9563A8}">
  <ds:schemaRefs>
    <ds:schemaRef ds:uri="48e8df33-a090-4ce7-a58b-5234ff1e67e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8C6869-C0E5-4619-A70F-E099F3A2A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249</Words>
  <Application>Microsoft Macintosh PowerPoint</Application>
  <PresentationFormat>Laajakuva</PresentationFormat>
  <Paragraphs>54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Bell MT</vt:lpstr>
      <vt:lpstr>GlowVTI</vt:lpstr>
      <vt:lpstr>Tutkimusten arviointi</vt:lpstr>
      <vt:lpstr>Arviointi on oleellinen osa tiedettä</vt:lpstr>
      <vt:lpstr>Määrällisen tutkimuksen arviointi</vt:lpstr>
      <vt:lpstr>Laadullisen tutkimuksen arviointi</vt:lpstr>
      <vt:lpstr>Tutkimusten eettinen vastuullisuus</vt:lpstr>
      <vt:lpstr>Luotettavuutta heikentäviä tekijöitä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48</cp:revision>
  <dcterms:created xsi:type="dcterms:W3CDTF">2021-10-14T13:44:28Z</dcterms:created>
  <dcterms:modified xsi:type="dcterms:W3CDTF">2021-11-21T15:01:22Z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