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66" r:id="rId5"/>
    <p:sldId id="273" r:id="rId6"/>
    <p:sldId id="276" r:id="rId7"/>
    <p:sldId id="274" r:id="rId8"/>
    <p:sldId id="277" r:id="rId9"/>
    <p:sldId id="279" r:id="rId10"/>
    <p:sldId id="278" r:id="rId11"/>
    <p:sldId id="280" r:id="rId1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/>
    <p:restoredTop sz="94674"/>
  </p:normalViewPr>
  <p:slideViewPr>
    <p:cSldViewPr>
      <p:cViewPr varScale="1">
        <p:scale>
          <a:sx n="154" d="100"/>
          <a:sy n="154" d="100"/>
        </p:scale>
        <p:origin x="1278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86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65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698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337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932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991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10.11.2021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507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10.11.2021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52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10.11.2021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74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244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009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CECDC-CA82-419C-B66C-70AF779EE76D}" type="datetimeFigureOut">
              <a:rPr lang="fi-FI" smtClean="0"/>
              <a:t>10.11.2021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251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5818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2" y="1999615"/>
            <a:ext cx="6858000" cy="276402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i-FI" sz="6300" b="1"/>
              <a:t>Terve 2: Ihminen, ympäristö ja terveys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184" y="5645150"/>
            <a:ext cx="6193632" cy="631825"/>
          </a:xfrm>
        </p:spPr>
        <p:txBody>
          <a:bodyPr anchor="ctr">
            <a:normAutofit/>
          </a:bodyPr>
          <a:lstStyle/>
          <a:p>
            <a:r>
              <a:rPr lang="fi-FI" sz="2400" b="1"/>
              <a:t>Luku 13: Turvallisuus ja väkivallan ehkäisy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8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5972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9144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D21980-EA98-4B39-A098-AFE37C591F51}"/>
              </a:ext>
            </a:extLst>
          </p:cNvPr>
          <p:cNvSpPr txBox="1">
            <a:spLocks/>
          </p:cNvSpPr>
          <p:nvPr/>
        </p:nvSpPr>
        <p:spPr>
          <a:xfrm>
            <a:off x="852777" y="548640"/>
            <a:ext cx="7157553" cy="118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Väkivallan ehkäisy (1/2)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693A9-0A0E-4B1D-A94C-F9F296F5E877}"/>
              </a:ext>
            </a:extLst>
          </p:cNvPr>
          <p:cNvSpPr txBox="1">
            <a:spLocks/>
          </p:cNvSpPr>
          <p:nvPr/>
        </p:nvSpPr>
        <p:spPr>
          <a:xfrm>
            <a:off x="1468490" y="2431765"/>
            <a:ext cx="6207019" cy="3320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90000"/>
              </a:lnSpc>
            </a:pPr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perustuu aggressiivisen käyttäytymisen ja sellaisten tilanteiden </a:t>
            </a:r>
            <a:r>
              <a:rPr lang="en-US" sz="1700" u="sng">
                <a:solidFill>
                  <a:schemeClr val="tx1">
                    <a:lumMod val="85000"/>
                    <a:lumOff val="15000"/>
                  </a:schemeClr>
                </a:solidFill>
              </a:rPr>
              <a:t>tunnistamiseen</a:t>
            </a:r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, joissa aggressiivinen käytös saattaa laueta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tunnetaidot, vihanhallinta</a:t>
            </a:r>
          </a:p>
          <a:p>
            <a:pPr indent="-228600">
              <a:lnSpc>
                <a:spcPct val="90000"/>
              </a:lnSpc>
            </a:pPr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väestötasolla voidaan seurata ja parantaa julkisten tilojen turvallisuutta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mm. valvontakamerat, kulunvalvonta, vartiointipalvelut, poliisi</a:t>
            </a:r>
          </a:p>
          <a:p>
            <a:pPr indent="-228600">
              <a:lnSpc>
                <a:spcPct val="90000"/>
              </a:lnSpc>
            </a:pPr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väkivaltaan puututtava varhaisessa vaiheessa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itsen ja muiden suojeleminen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avun hälyttäminen ja väkivallan uhrista huolehtiminen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myös sivullisten ja auttajien jälkihoito</a:t>
            </a:r>
          </a:p>
          <a:p>
            <a:pPr marL="914400" lvl="2">
              <a:lnSpc>
                <a:spcPct val="90000"/>
              </a:lnSpc>
            </a:pPr>
            <a:endParaRPr lang="en-US" sz="17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28600">
              <a:lnSpc>
                <a:spcPct val="90000"/>
              </a:lnSpc>
            </a:pPr>
            <a:endParaRPr lang="en-US" sz="17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8439" y="5970896"/>
            <a:ext cx="7475562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0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9144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D21980-EA98-4B39-A098-AFE37C591F51}"/>
              </a:ext>
            </a:extLst>
          </p:cNvPr>
          <p:cNvSpPr txBox="1">
            <a:spLocks/>
          </p:cNvSpPr>
          <p:nvPr/>
        </p:nvSpPr>
        <p:spPr>
          <a:xfrm>
            <a:off x="852777" y="548640"/>
            <a:ext cx="7157553" cy="118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Väkivallan ehkäisy (2/2)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693A9-0A0E-4B1D-A94C-F9F296F5E877}"/>
              </a:ext>
            </a:extLst>
          </p:cNvPr>
          <p:cNvSpPr txBox="1">
            <a:spLocks/>
          </p:cNvSpPr>
          <p:nvPr/>
        </p:nvSpPr>
        <p:spPr>
          <a:xfrm>
            <a:off x="1468490" y="2431765"/>
            <a:ext cx="6207019" cy="3320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228600">
              <a:lnSpc>
                <a:spcPct val="90000"/>
              </a:lnSpc>
            </a:pPr>
            <a:r>
              <a:rPr lang="en-US" sz="1300">
                <a:solidFill>
                  <a:schemeClr val="tx1">
                    <a:lumMod val="85000"/>
                    <a:lumOff val="15000"/>
                  </a:schemeClr>
                </a:solidFill>
              </a:rPr>
              <a:t>WHO: n terveyden edistämisen periaatteiden mukaisia väkivallan ehkäisykeinoja:</a:t>
            </a:r>
          </a:p>
          <a:p>
            <a:pPr marL="514350" indent="-228600">
              <a:lnSpc>
                <a:spcPct val="90000"/>
              </a:lnSpc>
            </a:pPr>
            <a:r>
              <a:rPr lang="en-US" sz="1300" b="1">
                <a:solidFill>
                  <a:schemeClr val="tx1">
                    <a:lumMod val="85000"/>
                    <a:lumOff val="15000"/>
                  </a:schemeClr>
                </a:solidFill>
              </a:rPr>
              <a:t>Terveysosaamisen kehittäminen</a:t>
            </a:r>
          </a:p>
          <a:p>
            <a:pPr marL="400050"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>
                <a:solidFill>
                  <a:schemeClr val="tx1">
                    <a:lumMod val="85000"/>
                    <a:lumOff val="15000"/>
                  </a:schemeClr>
                </a:solidFill>
              </a:rPr>
              <a:t>─ väkivallan vastainen asennekasvatus</a:t>
            </a:r>
          </a:p>
          <a:p>
            <a:pPr marL="400050"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>
                <a:solidFill>
                  <a:schemeClr val="tx1">
                    <a:lumMod val="85000"/>
                    <a:lumOff val="15000"/>
                  </a:schemeClr>
                </a:solidFill>
              </a:rPr>
              <a:t>─ kampanjointi väkivallan vaaroista ja seurauksista </a:t>
            </a:r>
          </a:p>
          <a:p>
            <a:pPr marL="514350" indent="-228600">
              <a:lnSpc>
                <a:spcPct val="90000"/>
              </a:lnSpc>
            </a:pPr>
            <a:r>
              <a:rPr lang="en-US" sz="1300" b="1">
                <a:solidFill>
                  <a:schemeClr val="tx1">
                    <a:lumMod val="85000"/>
                    <a:lumOff val="15000"/>
                  </a:schemeClr>
                </a:solidFill>
              </a:rPr>
              <a:t>Yhteiskunnallinen päätöksenteko</a:t>
            </a:r>
          </a:p>
          <a:p>
            <a:pPr marL="0" indent="-228600">
              <a:lnSpc>
                <a:spcPct val="90000"/>
              </a:lnSpc>
            </a:pPr>
            <a:r>
              <a:rPr lang="en-US" sz="1300">
                <a:solidFill>
                  <a:schemeClr val="tx1">
                    <a:lumMod val="85000"/>
                    <a:lumOff val="15000"/>
                  </a:schemeClr>
                </a:solidFill>
              </a:rPr>
              <a:t>     ─ lainsäädäntö ja väkivaltarikoksia koskevat rangaistukset</a:t>
            </a:r>
          </a:p>
          <a:p>
            <a:pPr marL="514350" indent="-228600">
              <a:lnSpc>
                <a:spcPct val="90000"/>
              </a:lnSpc>
            </a:pPr>
            <a:r>
              <a:rPr lang="en-US" sz="1300" b="1">
                <a:solidFill>
                  <a:schemeClr val="tx1">
                    <a:lumMod val="85000"/>
                    <a:lumOff val="15000"/>
                  </a:schemeClr>
                </a:solidFill>
              </a:rPr>
              <a:t>Terveyttä tukevat ympäristöt</a:t>
            </a:r>
          </a:p>
          <a:p>
            <a:pPr marL="400050"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>
                <a:solidFill>
                  <a:schemeClr val="tx1">
                    <a:lumMod val="85000"/>
                    <a:lumOff val="15000"/>
                  </a:schemeClr>
                </a:solidFill>
              </a:rPr>
              <a:t>─ turvattomien ympäristöjen korjaaminen</a:t>
            </a:r>
          </a:p>
          <a:p>
            <a:pPr marL="400050"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>
                <a:solidFill>
                  <a:schemeClr val="tx1">
                    <a:lumMod val="85000"/>
                    <a:lumOff val="15000"/>
                  </a:schemeClr>
                </a:solidFill>
              </a:rPr>
              <a:t>─ turvallisuutta korostava kaupunkisuunnittelu</a:t>
            </a:r>
          </a:p>
          <a:p>
            <a:pPr marL="514350" indent="-228600">
              <a:lnSpc>
                <a:spcPct val="90000"/>
              </a:lnSpc>
            </a:pPr>
            <a:r>
              <a:rPr lang="en-US" sz="1300" b="1">
                <a:solidFill>
                  <a:schemeClr val="tx1">
                    <a:lumMod val="85000"/>
                    <a:lumOff val="15000"/>
                  </a:schemeClr>
                </a:solidFill>
              </a:rPr>
              <a:t>Terveydenhuolto</a:t>
            </a:r>
          </a:p>
          <a:p>
            <a:pPr marL="400050"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>
                <a:solidFill>
                  <a:schemeClr val="tx1">
                    <a:lumMod val="85000"/>
                    <a:lumOff val="15000"/>
                  </a:schemeClr>
                </a:solidFill>
              </a:rPr>
              <a:t>─ viranomaisten moniammatillinen yhteistyö</a:t>
            </a:r>
          </a:p>
          <a:p>
            <a:pPr marL="400050"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>
                <a:solidFill>
                  <a:schemeClr val="tx1">
                    <a:lumMod val="85000"/>
                    <a:lumOff val="15000"/>
                  </a:schemeClr>
                </a:solidFill>
              </a:rPr>
              <a:t>─ palveluiden hyvä saatavuus ja saavutettavuus</a:t>
            </a:r>
          </a:p>
          <a:p>
            <a:pPr marL="514350" indent="-228600">
              <a:lnSpc>
                <a:spcPct val="90000"/>
              </a:lnSpc>
            </a:pPr>
            <a:r>
              <a:rPr lang="en-US" sz="1300" b="1">
                <a:solidFill>
                  <a:schemeClr val="tx1">
                    <a:lumMod val="85000"/>
                    <a:lumOff val="15000"/>
                  </a:schemeClr>
                </a:solidFill>
              </a:rPr>
              <a:t>Yhteisöllisyys</a:t>
            </a:r>
          </a:p>
          <a:p>
            <a:pPr marL="400050"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>
                <a:solidFill>
                  <a:schemeClr val="tx1">
                    <a:lumMod val="85000"/>
                    <a:lumOff val="15000"/>
                  </a:schemeClr>
                </a:solidFill>
              </a:rPr>
              <a:t>─ yhteisöllisyyden ja vertaistukipalveluiden kehittäminen</a:t>
            </a:r>
          </a:p>
          <a:p>
            <a:pPr marL="514350" indent="-228600">
              <a:lnSpc>
                <a:spcPct val="90000"/>
              </a:lnSpc>
            </a:pPr>
            <a:endParaRPr lang="en-US" sz="13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0" lvl="2">
              <a:lnSpc>
                <a:spcPct val="90000"/>
              </a:lnSpc>
            </a:pPr>
            <a:endParaRPr lang="en-US" sz="13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28600">
              <a:lnSpc>
                <a:spcPct val="90000"/>
              </a:lnSpc>
            </a:pPr>
            <a:endParaRPr lang="en-US" sz="13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8439" y="5970896"/>
            <a:ext cx="7475562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87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fi-FI" sz="5200" b="1"/>
              <a:t>Turvallisuus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30936" y="3337269"/>
            <a:ext cx="7882128" cy="29056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500" b="1"/>
              <a:t>ihmisoikeus</a:t>
            </a:r>
            <a:r>
              <a:rPr lang="fi-FI" sz="1500"/>
              <a:t>, joka Suomen perustuslain mukaan kuuluu kaikille</a:t>
            </a:r>
          </a:p>
          <a:p>
            <a:pPr>
              <a:lnSpc>
                <a:spcPct val="90000"/>
              </a:lnSpc>
            </a:pPr>
            <a:r>
              <a:rPr lang="fi-FI" sz="1500"/>
              <a:t>yksi keskeisimmistä </a:t>
            </a:r>
            <a:r>
              <a:rPr lang="fi-FI" sz="1500" b="1"/>
              <a:t>perustarpeista</a:t>
            </a:r>
            <a:r>
              <a:rPr lang="fi-FI" sz="1500"/>
              <a:t>  </a:t>
            </a:r>
          </a:p>
          <a:p>
            <a:pPr>
              <a:lnSpc>
                <a:spcPct val="90000"/>
              </a:lnSpc>
            </a:pPr>
            <a:endParaRPr lang="fi-FI" sz="1500" b="1"/>
          </a:p>
          <a:p>
            <a:pPr>
              <a:lnSpc>
                <a:spcPct val="90000"/>
              </a:lnSpc>
            </a:pPr>
            <a:r>
              <a:rPr lang="fi-FI" sz="1500" b="1"/>
              <a:t>subjektiivinen turvallisuus </a:t>
            </a:r>
            <a:r>
              <a:rPr lang="fi-FI" sz="1500"/>
              <a:t>= kokemus turvallisuuden tunteesta  </a:t>
            </a:r>
          </a:p>
          <a:p>
            <a:pPr lvl="1">
              <a:lnSpc>
                <a:spcPct val="90000"/>
              </a:lnSpc>
            </a:pPr>
            <a:r>
              <a:rPr lang="fi-FI" sz="1500"/>
              <a:t>yksilöllinen</a:t>
            </a:r>
          </a:p>
          <a:p>
            <a:pPr lvl="1">
              <a:lnSpc>
                <a:spcPct val="90000"/>
              </a:lnSpc>
            </a:pPr>
            <a:r>
              <a:rPr lang="fi-FI" sz="1500"/>
              <a:t>vaikuttaa mm. elämäntilanne, omat ja toisten ihmisten kokemukset ja käsitys omista vaikutusmahdollisuuksista</a:t>
            </a:r>
          </a:p>
          <a:p>
            <a:pPr lvl="1">
              <a:lnSpc>
                <a:spcPct val="90000"/>
              </a:lnSpc>
            </a:pPr>
            <a:r>
              <a:rPr lang="fi-FI" sz="1500"/>
              <a:t>voi vaihdella nopeasti</a:t>
            </a:r>
          </a:p>
          <a:p>
            <a:pPr>
              <a:lnSpc>
                <a:spcPct val="90000"/>
              </a:lnSpc>
            </a:pPr>
            <a:r>
              <a:rPr lang="fi-FI" sz="1500" b="1"/>
              <a:t>objektiivinen turvallisuus</a:t>
            </a:r>
            <a:r>
              <a:rPr lang="fi-FI" sz="1500"/>
              <a:t> = mitattu turvallisuuden tilanne </a:t>
            </a:r>
          </a:p>
          <a:p>
            <a:pPr lvl="1">
              <a:lnSpc>
                <a:spcPct val="90000"/>
              </a:lnSpc>
            </a:pPr>
            <a:r>
              <a:rPr lang="fi-FI" sz="1500"/>
              <a:t>esim. liikenneonnettomuuksien tai rikosten määrä jollakin alueella</a:t>
            </a:r>
          </a:p>
          <a:p>
            <a:pPr lvl="1">
              <a:lnSpc>
                <a:spcPct val="90000"/>
              </a:lnSpc>
            </a:pPr>
            <a:r>
              <a:rPr lang="fi-FI" sz="1500"/>
              <a:t>kuvaa tiettyä osaa ympäristön turvallisuudesta</a:t>
            </a:r>
          </a:p>
          <a:p>
            <a:pPr>
              <a:lnSpc>
                <a:spcPct val="90000"/>
              </a:lnSpc>
            </a:pPr>
            <a:endParaRPr lang="fi-FI" sz="1500"/>
          </a:p>
          <a:p>
            <a:pPr marL="400050" lvl="1" indent="0">
              <a:lnSpc>
                <a:spcPct val="90000"/>
              </a:lnSpc>
              <a:buNone/>
            </a:pPr>
            <a:endParaRPr lang="fi-FI" sz="1500"/>
          </a:p>
        </p:txBody>
      </p:sp>
    </p:spTree>
    <p:extLst>
      <p:ext uri="{BB962C8B-B14F-4D97-AF65-F5344CB8AC3E}">
        <p14:creationId xmlns:p14="http://schemas.microsoft.com/office/powerpoint/2010/main" val="663787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9A8122F-215A-42E5-8D3C-89DF331A2DB7}"/>
              </a:ext>
            </a:extLst>
          </p:cNvPr>
          <p:cNvSpPr txBox="1">
            <a:spLocks/>
          </p:cNvSpPr>
          <p:nvPr/>
        </p:nvSpPr>
        <p:spPr>
          <a:xfrm>
            <a:off x="630936" y="502920"/>
            <a:ext cx="7882128" cy="19751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Turvallisuuden osa-alueita</a:t>
            </a: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079" y="0"/>
            <a:ext cx="7879842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2894076"/>
            <a:ext cx="787984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898B2937-EFB4-4201-A24E-2EFF925A4C1D}"/>
              </a:ext>
            </a:extLst>
          </p:cNvPr>
          <p:cNvSpPr txBox="1">
            <a:spLocks/>
          </p:cNvSpPr>
          <p:nvPr/>
        </p:nvSpPr>
        <p:spPr>
          <a:xfrm>
            <a:off x="630936" y="3328416"/>
            <a:ext cx="7882128" cy="2715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90000"/>
              </a:lnSpc>
            </a:pPr>
            <a:r>
              <a:rPr lang="en-US" sz="1900" b="1"/>
              <a:t>fyysinen turvallisuus</a:t>
            </a:r>
            <a:r>
              <a:rPr lang="en-US" sz="1900"/>
              <a:t>: esim. kehon koskemattomuus ja yksityisten ja julkisten tilojen turvallinen suunnittelu, toteutus ja ylläpito</a:t>
            </a:r>
          </a:p>
          <a:p>
            <a:pPr indent="-228600">
              <a:lnSpc>
                <a:spcPct val="90000"/>
              </a:lnSpc>
            </a:pPr>
            <a:r>
              <a:rPr lang="en-US" sz="1900" b="1"/>
              <a:t>psyykkinen turvallisuus</a:t>
            </a:r>
            <a:r>
              <a:rPr lang="en-US" sz="1900"/>
              <a:t>: mahdollisuus elää ilman väkivallan, häirinnän tai kiusaamisen pelkoa </a:t>
            </a:r>
          </a:p>
          <a:p>
            <a:pPr indent="-228600">
              <a:lnSpc>
                <a:spcPct val="90000"/>
              </a:lnSpc>
            </a:pPr>
            <a:r>
              <a:rPr lang="en-US" sz="1900" b="1"/>
              <a:t>sosiaalinen turvallisuus</a:t>
            </a:r>
            <a:r>
              <a:rPr lang="en-US" sz="1900"/>
              <a:t>: hyvät ihmissuhteet ja sosiaaliset verkostot, yhteiskunnan oikeudenmukaisuus (lait ja säännöt)</a:t>
            </a:r>
          </a:p>
          <a:p>
            <a:pPr indent="-228600">
              <a:lnSpc>
                <a:spcPct val="90000"/>
              </a:lnSpc>
            </a:pPr>
            <a:r>
              <a:rPr lang="en-US" sz="1900" b="1"/>
              <a:t>henkinen turvallisuus</a:t>
            </a:r>
            <a:r>
              <a:rPr lang="en-US" sz="1900"/>
              <a:t>: elämänkatsomus ja vakaumus</a:t>
            </a:r>
          </a:p>
          <a:p>
            <a:pPr indent="-228600">
              <a:lnSpc>
                <a:spcPct val="90000"/>
              </a:lnSpc>
            </a:pPr>
            <a:endParaRPr lang="en-US" sz="1900"/>
          </a:p>
          <a:p>
            <a:pPr marL="400050"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4269143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fi-FI" sz="3500" b="1"/>
              <a:t>Turvattomuus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676" y="2481943"/>
            <a:ext cx="7626096" cy="36950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800" u="sng"/>
              <a:t>tunne tai mielikuva </a:t>
            </a:r>
            <a:r>
              <a:rPr lang="fi-FI" sz="1800"/>
              <a:t>turvallisuuden puuttumisesta </a:t>
            </a:r>
            <a:r>
              <a:rPr lang="fi-FI" sz="1800" b="1"/>
              <a:t>tai</a:t>
            </a:r>
            <a:r>
              <a:rPr lang="fi-FI" sz="1800"/>
              <a:t> </a:t>
            </a:r>
            <a:r>
              <a:rPr lang="fi-FI" sz="1800" u="sng"/>
              <a:t>konkreettinen tekijä</a:t>
            </a:r>
            <a:r>
              <a:rPr lang="fi-FI" sz="1800"/>
              <a:t>, joka vähentää mitattua turvallisuutta  </a:t>
            </a:r>
            <a:endParaRPr lang="fi-FI" sz="1800" b="1"/>
          </a:p>
          <a:p>
            <a:pPr lvl="1">
              <a:lnSpc>
                <a:spcPct val="90000"/>
              </a:lnSpc>
            </a:pPr>
            <a:r>
              <a:rPr lang="fi-FI" sz="1800"/>
              <a:t>riippuu tilanteesta, ajasta ja paikasta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nopeutunut tiedonvälitys ja media voivat ruokkia kuvaa uhkien ja riskien läsnäolosta 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yleensä epätoivottavaa, mutta voi olla myös hyödyllistä, jos lisää valppautta ja suojelee vaaroilta</a:t>
            </a:r>
          </a:p>
          <a:p>
            <a:pPr>
              <a:lnSpc>
                <a:spcPct val="90000"/>
              </a:lnSpc>
            </a:pPr>
            <a:r>
              <a:rPr lang="fi-FI" sz="1800"/>
              <a:t>realistinen kuva ympäristöstä sekä sen riskeistä ja vaaroista lisää turvallisuuden tunnetta</a:t>
            </a:r>
          </a:p>
          <a:p>
            <a:pPr>
              <a:lnSpc>
                <a:spcPct val="90000"/>
              </a:lnSpc>
            </a:pPr>
            <a:r>
              <a:rPr lang="fi-FI" sz="1800"/>
              <a:t>suomalaisen yhteiskunnan objektiivinen turvallisuustilanne on nykyään erittäin hyvä 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mm. henkirikosten ja palokuolemien määrä on laskenut 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työturvallisuus on parantunut</a:t>
            </a:r>
          </a:p>
          <a:p>
            <a:pPr lvl="1">
              <a:lnSpc>
                <a:spcPct val="90000"/>
              </a:lnSpc>
            </a:pPr>
            <a:endParaRPr lang="fi-FI" sz="1800"/>
          </a:p>
        </p:txBody>
      </p:sp>
    </p:spTree>
    <p:extLst>
      <p:ext uri="{BB962C8B-B14F-4D97-AF65-F5344CB8AC3E}">
        <p14:creationId xmlns:p14="http://schemas.microsoft.com/office/powerpoint/2010/main" val="1799993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945C518-7AE1-4E08-ADA5-7D1FDE336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53397"/>
            <a:ext cx="7886700" cy="1273233"/>
          </a:xfrm>
        </p:spPr>
        <p:txBody>
          <a:bodyPr>
            <a:normAutofit/>
          </a:bodyPr>
          <a:lstStyle/>
          <a:p>
            <a:r>
              <a:rPr lang="fi-FI" sz="3500" b="1"/>
              <a:t>Turvallisuuden tasot (1/2)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78024"/>
            <a:ext cx="7886700" cy="36941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800" b="1"/>
              <a:t>yksilötaso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perustuu omaan käyttäytymiseen ja lähiympäristöön</a:t>
            </a:r>
          </a:p>
          <a:p>
            <a:pPr lvl="2">
              <a:lnSpc>
                <a:spcPct val="90000"/>
              </a:lnSpc>
            </a:pPr>
            <a:r>
              <a:rPr lang="fi-FI" sz="1800"/>
              <a:t>terveelliset elämäntavat</a:t>
            </a:r>
          </a:p>
          <a:p>
            <a:pPr lvl="2">
              <a:lnSpc>
                <a:spcPct val="90000"/>
              </a:lnSpc>
            </a:pPr>
            <a:r>
              <a:rPr lang="fi-FI" sz="1800"/>
              <a:t>sääntöjen noudattaminen</a:t>
            </a:r>
          </a:p>
          <a:p>
            <a:pPr lvl="2">
              <a:lnSpc>
                <a:spcPct val="90000"/>
              </a:lnSpc>
            </a:pPr>
            <a:r>
              <a:rPr lang="fi-FI" sz="1800"/>
              <a:t>hyvät sosiaaliset taidot</a:t>
            </a:r>
          </a:p>
          <a:p>
            <a:pPr lvl="2">
              <a:lnSpc>
                <a:spcPct val="90000"/>
              </a:lnSpc>
            </a:pPr>
            <a:r>
              <a:rPr lang="fi-FI" sz="1800"/>
              <a:t>ympäristöstä huolehtiminen (esim. valaistus ja palovaroittimet)</a:t>
            </a:r>
          </a:p>
          <a:p>
            <a:pPr marL="914400" lvl="2" indent="0">
              <a:lnSpc>
                <a:spcPct val="90000"/>
              </a:lnSpc>
              <a:buNone/>
            </a:pPr>
            <a:r>
              <a:rPr lang="fi-FI" sz="1800"/>
              <a:t> </a:t>
            </a:r>
          </a:p>
          <a:p>
            <a:pPr>
              <a:lnSpc>
                <a:spcPct val="90000"/>
              </a:lnSpc>
            </a:pPr>
            <a:r>
              <a:rPr lang="fi-FI" sz="1800" b="1"/>
              <a:t>yhteisötaso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perustuu yhteisön huolenpitoon ja vastuuseen jokaisen terveydestä, hyvinvoinnista ja toimintakyvystä  </a:t>
            </a:r>
          </a:p>
          <a:p>
            <a:pPr lvl="2">
              <a:lnSpc>
                <a:spcPct val="90000"/>
              </a:lnSpc>
            </a:pPr>
            <a:r>
              <a:rPr lang="fi-FI" sz="1800"/>
              <a:t>mm. kiusaamistilanteisiin puuttuminen</a:t>
            </a:r>
          </a:p>
          <a:p>
            <a:pPr lvl="2">
              <a:lnSpc>
                <a:spcPct val="90000"/>
              </a:lnSpc>
            </a:pPr>
            <a:r>
              <a:rPr lang="fi-FI" sz="1800"/>
              <a:t>syrjäytymisen ehkäiseminen </a:t>
            </a:r>
          </a:p>
          <a:p>
            <a:pPr marL="914400" lvl="2" indent="0">
              <a:lnSpc>
                <a:spcPct val="90000"/>
              </a:lnSpc>
              <a:buNone/>
            </a:pPr>
            <a:endParaRPr lang="fi-FI" sz="1800"/>
          </a:p>
          <a:p>
            <a:pPr>
              <a:lnSpc>
                <a:spcPct val="90000"/>
              </a:lnSpc>
            </a:pPr>
            <a:endParaRPr lang="fi-FI" sz="1800"/>
          </a:p>
        </p:txBody>
      </p:sp>
    </p:spTree>
    <p:extLst>
      <p:ext uri="{BB962C8B-B14F-4D97-AF65-F5344CB8AC3E}">
        <p14:creationId xmlns:p14="http://schemas.microsoft.com/office/powerpoint/2010/main" val="850520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945C518-7AE1-4E08-ADA5-7D1FDE336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53397"/>
            <a:ext cx="7886700" cy="1273233"/>
          </a:xfrm>
        </p:spPr>
        <p:txBody>
          <a:bodyPr>
            <a:normAutofit/>
          </a:bodyPr>
          <a:lstStyle/>
          <a:p>
            <a:r>
              <a:rPr lang="fi-FI" sz="3500" b="1"/>
              <a:t>Turvallisuuden tasot (2/2)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78024"/>
            <a:ext cx="7886700" cy="36941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500" b="1"/>
              <a:t>yhteiskuntataso</a:t>
            </a:r>
          </a:p>
          <a:p>
            <a:pPr lvl="1">
              <a:lnSpc>
                <a:spcPct val="90000"/>
              </a:lnSpc>
            </a:pPr>
            <a:r>
              <a:rPr lang="fi-FI" sz="1500" b="1"/>
              <a:t>sisäinen turvallisuus</a:t>
            </a:r>
            <a:r>
              <a:rPr lang="fi-FI" sz="1500"/>
              <a:t>: perustuu oikeusjärjestelmän mukaisiin oikeuksiin ja velvollisuuksiin</a:t>
            </a:r>
          </a:p>
          <a:p>
            <a:pPr lvl="2">
              <a:lnSpc>
                <a:spcPct val="90000"/>
              </a:lnSpc>
            </a:pPr>
            <a:r>
              <a:rPr lang="fi-FI" sz="1500"/>
              <a:t>säännöt, sopimukset, lait ja asetukset</a:t>
            </a:r>
          </a:p>
          <a:p>
            <a:pPr lvl="2">
              <a:lnSpc>
                <a:spcPct val="90000"/>
              </a:lnSpc>
            </a:pPr>
            <a:r>
              <a:rPr lang="fi-FI" sz="1500"/>
              <a:t>mm. vesi- ja ruokahuolto, sosiaali- ja terveydenhuoltopalvelut sekä kaupunkisuunnittelu</a:t>
            </a:r>
          </a:p>
          <a:p>
            <a:pPr lvl="2">
              <a:lnSpc>
                <a:spcPct val="90000"/>
              </a:lnSpc>
            </a:pPr>
            <a:r>
              <a:rPr lang="fi-FI" sz="1500"/>
              <a:t>pelastustoimi ja Puolustusvoimat</a:t>
            </a:r>
          </a:p>
          <a:p>
            <a:pPr lvl="1">
              <a:lnSpc>
                <a:spcPct val="90000"/>
              </a:lnSpc>
            </a:pPr>
            <a:r>
              <a:rPr lang="fi-FI" sz="1500" b="1"/>
              <a:t>ulkoinen turvallisuus</a:t>
            </a:r>
            <a:r>
              <a:rPr lang="fi-FI" sz="1500"/>
              <a:t>: muodostuu ulkopolitiikasta ja sotilaallisesta maanpuolustuksesta</a:t>
            </a:r>
          </a:p>
          <a:p>
            <a:pPr lvl="1">
              <a:lnSpc>
                <a:spcPct val="90000"/>
              </a:lnSpc>
            </a:pPr>
            <a:r>
              <a:rPr lang="fi-FI" sz="1500" b="1"/>
              <a:t>kokonaisturvallisuus</a:t>
            </a:r>
            <a:r>
              <a:rPr lang="fi-FI" sz="1500"/>
              <a:t>: kaikki toiminnot, joilla Suomen turvallisuustilanne pyritään pitämään vakaana ja joilla turvallisuus saadaan palautettua häiriö- tai poikkeusoloissa</a:t>
            </a:r>
          </a:p>
          <a:p>
            <a:pPr lvl="1">
              <a:lnSpc>
                <a:spcPct val="90000"/>
              </a:lnSpc>
            </a:pPr>
            <a:endParaRPr lang="fi-FI" sz="1500"/>
          </a:p>
          <a:p>
            <a:pPr>
              <a:lnSpc>
                <a:spcPct val="90000"/>
              </a:lnSpc>
            </a:pPr>
            <a:r>
              <a:rPr lang="fi-FI" sz="1500" b="1"/>
              <a:t>kansainvälinen taso</a:t>
            </a:r>
          </a:p>
          <a:p>
            <a:pPr lvl="1">
              <a:lnSpc>
                <a:spcPct val="90000"/>
              </a:lnSpc>
            </a:pPr>
            <a:r>
              <a:rPr lang="fi-FI" sz="1500"/>
              <a:t>perustuu kansainvälisten järjestöjen, valtioiden, yritysten ja kansalaisten tavoitteellisesta yhteistyöstä</a:t>
            </a:r>
          </a:p>
          <a:p>
            <a:pPr lvl="2">
              <a:lnSpc>
                <a:spcPct val="90000"/>
              </a:lnSpc>
            </a:pPr>
            <a:r>
              <a:rPr lang="fi-FI" sz="1500"/>
              <a:t>mm. sotien ja konfliktien ehkäiseminen, kriisinhallinta </a:t>
            </a:r>
          </a:p>
          <a:p>
            <a:pPr lvl="2">
              <a:lnSpc>
                <a:spcPct val="90000"/>
              </a:lnSpc>
            </a:pPr>
            <a:r>
              <a:rPr lang="fi-FI" sz="1500"/>
              <a:t>taloudellisen ja sosiaalisen eriarvoisuuden ehkäiseminen </a:t>
            </a:r>
          </a:p>
          <a:p>
            <a:pPr>
              <a:lnSpc>
                <a:spcPct val="90000"/>
              </a:lnSpc>
            </a:pPr>
            <a:endParaRPr lang="fi-FI" sz="1500"/>
          </a:p>
        </p:txBody>
      </p:sp>
    </p:spTree>
    <p:extLst>
      <p:ext uri="{BB962C8B-B14F-4D97-AF65-F5344CB8AC3E}">
        <p14:creationId xmlns:p14="http://schemas.microsoft.com/office/powerpoint/2010/main" val="3509983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BD0945-558C-44D4-8382-8581C03401BB}"/>
              </a:ext>
            </a:extLst>
          </p:cNvPr>
          <p:cNvSpPr txBox="1">
            <a:spLocks/>
          </p:cNvSpPr>
          <p:nvPr/>
        </p:nvSpPr>
        <p:spPr>
          <a:xfrm>
            <a:off x="836676" y="548640"/>
            <a:ext cx="7626096" cy="1179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35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Väkivalta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7AEB2-6973-49AF-829E-7424B0DF5F02}"/>
              </a:ext>
            </a:extLst>
          </p:cNvPr>
          <p:cNvSpPr txBox="1">
            <a:spLocks/>
          </p:cNvSpPr>
          <p:nvPr/>
        </p:nvSpPr>
        <p:spPr>
          <a:xfrm>
            <a:off x="836676" y="2481943"/>
            <a:ext cx="7626096" cy="36950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90000"/>
              </a:lnSpc>
            </a:pPr>
            <a:r>
              <a:rPr lang="en-US" sz="1600"/>
              <a:t>kaikki teot tai tekemättä jättämiset, jotka aiheuttavat kohteessaan pelkoa ja turvattomuutta</a:t>
            </a:r>
          </a:p>
          <a:p>
            <a:pPr indent="-228600">
              <a:lnSpc>
                <a:spcPct val="90000"/>
              </a:lnSpc>
            </a:pPr>
            <a:r>
              <a:rPr lang="en-US" sz="1600"/>
              <a:t>voi kohdistua itseen, toiseen ihmiseen, ihmisryhmään tai yhteisöön</a:t>
            </a:r>
          </a:p>
          <a:p>
            <a:pPr indent="-228600">
              <a:lnSpc>
                <a:spcPct val="90000"/>
              </a:lnSpc>
            </a:pPr>
            <a:r>
              <a:rPr lang="en-US" sz="1600"/>
              <a:t>fyysisen voiman tai vallan tahallista käyttöä tai sillä uhkaamista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/>
              <a:t>myös psyykkistä, henkistä, taloudellista ja seksuaalista väkivaltaa</a:t>
            </a:r>
          </a:p>
          <a:p>
            <a:pPr indent="-228600">
              <a:lnSpc>
                <a:spcPct val="90000"/>
              </a:lnSpc>
            </a:pPr>
            <a:r>
              <a:rPr lang="en-US" sz="1600"/>
              <a:t>voi johtaa kuolemaan, fyysisen tai psyykkisen vamman syntymiseen, kehityksen häiriytymiseen tai perustarpeiden tyydyttämättä jättämiseen</a:t>
            </a:r>
          </a:p>
          <a:p>
            <a:pPr indent="-228600">
              <a:lnSpc>
                <a:spcPct val="90000"/>
              </a:lnSpc>
            </a:pPr>
            <a:r>
              <a:rPr lang="en-US" sz="1600"/>
              <a:t>globaali yksilöiden ja kansanterveyden ongelma</a:t>
            </a:r>
          </a:p>
          <a:p>
            <a:pPr indent="-228600">
              <a:lnSpc>
                <a:spcPct val="90000"/>
              </a:lnSpc>
            </a:pPr>
            <a:r>
              <a:rPr lang="en-US" sz="1600" b="1"/>
              <a:t>piilevä väkivalta = </a:t>
            </a:r>
            <a:r>
              <a:rPr lang="en-US" sz="1600"/>
              <a:t>ei näkyvää, eläminen jatkuvan väkivallan uhan alla </a:t>
            </a:r>
          </a:p>
          <a:p>
            <a:pPr indent="-228600">
              <a:lnSpc>
                <a:spcPct val="90000"/>
              </a:lnSpc>
            </a:pPr>
            <a:r>
              <a:rPr lang="en-US" sz="1600" b="1"/>
              <a:t>perhe ja lähisuhdeväkivalta </a:t>
            </a:r>
            <a:r>
              <a:rPr lang="en-US" sz="1600"/>
              <a:t>= perheen sisällä tai lähisuhteessa tapahtuva väkivalta tai sen uhka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/>
              <a:t>tekijänä perheenjäsen tai muu läheinen ihminen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/>
              <a:t>vakavat seuraukset, sillä koskee luottamuksen väärinkäyttöä 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/>
              <a:t>voi olla vaikea tunnistaa ja jää usein ilmoittamatta viranomaisille</a:t>
            </a:r>
          </a:p>
          <a:p>
            <a:pPr indent="-228600">
              <a:lnSpc>
                <a:spcPct val="90000"/>
              </a:lnSpc>
            </a:pPr>
            <a:endParaRPr lang="en-US" sz="1600"/>
          </a:p>
          <a:p>
            <a:pPr indent="-228600">
              <a:lnSpc>
                <a:spcPct val="90000"/>
              </a:lnSpc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299847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D21980-EA98-4B39-A098-AFE37C591F51}"/>
              </a:ext>
            </a:extLst>
          </p:cNvPr>
          <p:cNvSpPr txBox="1">
            <a:spLocks/>
          </p:cNvSpPr>
          <p:nvPr/>
        </p:nvSpPr>
        <p:spPr>
          <a:xfrm>
            <a:off x="628650" y="253397"/>
            <a:ext cx="7886700" cy="1273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35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Väkivaltakäyttäytyminen (1/2)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693A9-0A0E-4B1D-A94C-F9F296F5E877}"/>
              </a:ext>
            </a:extLst>
          </p:cNvPr>
          <p:cNvSpPr txBox="1">
            <a:spLocks/>
          </p:cNvSpPr>
          <p:nvPr/>
        </p:nvSpPr>
        <p:spPr>
          <a:xfrm>
            <a:off x="628650" y="2478024"/>
            <a:ext cx="7886700" cy="369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90000"/>
              </a:lnSpc>
            </a:pPr>
            <a:r>
              <a:rPr lang="en-US" sz="1300"/>
              <a:t>väkivalta on monimutkainen yksilöllisten ihmissuhteiden ja sosiaalisten, kulttuuristen sekä ympäristöllisten tekijöiden kokonaisuus </a:t>
            </a:r>
          </a:p>
          <a:p>
            <a:pPr indent="-228600">
              <a:lnSpc>
                <a:spcPct val="90000"/>
              </a:lnSpc>
            </a:pPr>
            <a:r>
              <a:rPr lang="en-US" sz="1300"/>
              <a:t>väkivallan </a:t>
            </a:r>
            <a:r>
              <a:rPr lang="en-US" sz="1300" u="sng"/>
              <a:t>riskiä</a:t>
            </a:r>
            <a:r>
              <a:rPr lang="en-US" sz="1300"/>
              <a:t> kasvattavat tekijät: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/>
              <a:t>yksilötaso </a:t>
            </a:r>
          </a:p>
          <a:p>
            <a:pPr lvl="2">
              <a:lnSpc>
                <a:spcPct val="90000"/>
              </a:lnSpc>
            </a:pPr>
            <a:r>
              <a:rPr lang="en-US" sz="1300"/>
              <a:t>biologiset tekijät: mm. geneettinen perimä, luonteenpiirteet, alttius päihderiippuvuuteen</a:t>
            </a:r>
          </a:p>
          <a:p>
            <a:pPr lvl="2">
              <a:lnSpc>
                <a:spcPct val="90000"/>
              </a:lnSpc>
            </a:pPr>
            <a:r>
              <a:rPr lang="en-US" sz="1300"/>
              <a:t>henkilöhistorialliset tekijät: mm. väkivallan kokeminen lapsena ja nuorena, sosiaalisten suhteiden vaikeudet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/>
              <a:t>yhteisötaso</a:t>
            </a:r>
          </a:p>
          <a:p>
            <a:pPr lvl="2">
              <a:lnSpc>
                <a:spcPct val="90000"/>
              </a:lnSpc>
            </a:pPr>
            <a:r>
              <a:rPr lang="en-US" sz="1300"/>
              <a:t>korkeasta työttömyydestä tai rikollisuudesta kärsivä naapurusto</a:t>
            </a:r>
          </a:p>
          <a:p>
            <a:pPr lvl="2">
              <a:lnSpc>
                <a:spcPct val="90000"/>
              </a:lnSpc>
            </a:pPr>
            <a:r>
              <a:rPr lang="en-US" sz="1300"/>
              <a:t>sosiaalinen eriytyminen ja syrjäytyminen 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/>
              <a:t>yhteiskuntataso</a:t>
            </a:r>
          </a:p>
          <a:p>
            <a:pPr lvl="2">
              <a:lnSpc>
                <a:spcPct val="90000"/>
              </a:lnSpc>
            </a:pPr>
            <a:r>
              <a:rPr lang="en-US" sz="1300"/>
              <a:t>väkivallan käytön hyväksyvät kulttuuriset normit ja asenteet</a:t>
            </a:r>
          </a:p>
          <a:p>
            <a:pPr lvl="2">
              <a:lnSpc>
                <a:spcPct val="90000"/>
              </a:lnSpc>
            </a:pPr>
            <a:r>
              <a:rPr lang="en-US" sz="1300"/>
              <a:t>sosiaalinen ja taloudellinen eriarvoisuus</a:t>
            </a:r>
          </a:p>
          <a:p>
            <a:pPr lvl="2">
              <a:lnSpc>
                <a:spcPct val="90000"/>
              </a:lnSpc>
            </a:pPr>
            <a:r>
              <a:rPr lang="en-US" sz="1300"/>
              <a:t>lainsäädännön ongelmat</a:t>
            </a:r>
          </a:p>
          <a:p>
            <a:pPr lvl="2">
              <a:lnSpc>
                <a:spcPct val="90000"/>
              </a:lnSpc>
            </a:pPr>
            <a:endParaRPr lang="en-US" sz="1300"/>
          </a:p>
          <a:p>
            <a:pPr marL="914400" lvl="2">
              <a:lnSpc>
                <a:spcPct val="90000"/>
              </a:lnSpc>
            </a:pPr>
            <a:r>
              <a:rPr lang="en-US" sz="1300"/>
              <a:t> </a:t>
            </a:r>
          </a:p>
          <a:p>
            <a:pPr marL="914400" lvl="2">
              <a:lnSpc>
                <a:spcPct val="90000"/>
              </a:lnSpc>
            </a:pPr>
            <a:endParaRPr lang="en-US" sz="1300"/>
          </a:p>
          <a:p>
            <a:pPr indent="-228600">
              <a:lnSpc>
                <a:spcPct val="90000"/>
              </a:lnSpc>
            </a:pPr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820590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D21980-EA98-4B39-A098-AFE37C591F51}"/>
              </a:ext>
            </a:extLst>
          </p:cNvPr>
          <p:cNvSpPr txBox="1">
            <a:spLocks/>
          </p:cNvSpPr>
          <p:nvPr/>
        </p:nvSpPr>
        <p:spPr>
          <a:xfrm>
            <a:off x="628650" y="253397"/>
            <a:ext cx="7886700" cy="1273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35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Väkivaltakäyttäytyminen (2/2)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693A9-0A0E-4B1D-A94C-F9F296F5E877}"/>
              </a:ext>
            </a:extLst>
          </p:cNvPr>
          <p:cNvSpPr txBox="1">
            <a:spLocks/>
          </p:cNvSpPr>
          <p:nvPr/>
        </p:nvSpPr>
        <p:spPr>
          <a:xfrm>
            <a:off x="628650" y="2478024"/>
            <a:ext cx="7886700" cy="369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90000"/>
              </a:lnSpc>
            </a:pPr>
            <a:r>
              <a:rPr lang="en-US" sz="1900"/>
              <a:t>kohdistuu väestössä usein tiettyyn, suhteellisen rajattuun väestöryhmään</a:t>
            </a:r>
          </a:p>
          <a:p>
            <a:pPr indent="-228600">
              <a:lnSpc>
                <a:spcPct val="90000"/>
              </a:lnSpc>
            </a:pPr>
            <a:r>
              <a:rPr lang="en-US" sz="1900"/>
              <a:t>tekijät ja uhrit ovat usein samoja henkilöitä</a:t>
            </a:r>
          </a:p>
          <a:p>
            <a:pPr indent="-228600">
              <a:lnSpc>
                <a:spcPct val="90000"/>
              </a:lnSpc>
            </a:pPr>
            <a:r>
              <a:rPr lang="en-US" sz="1900"/>
              <a:t>usein opittua toimintaa, joka esiintyy toistuvana </a:t>
            </a:r>
            <a:r>
              <a:rPr lang="en-US" sz="1900" b="1"/>
              <a:t>väkivallan kierteenä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/>
              <a:t>katumus ja lupaukset tilanteen muuttumisesta ylläpitävät kierrettä 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/>
              <a:t>väkivallan teoilla taipumus raaistua ajan myötä 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/>
              <a:t>voi siirtyä sukupovelta toiselle sosiaalisessa perimässä  </a:t>
            </a:r>
          </a:p>
          <a:p>
            <a:pPr marL="514350"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900"/>
          </a:p>
          <a:p>
            <a:pPr marL="914400" lvl="2">
              <a:lnSpc>
                <a:spcPct val="90000"/>
              </a:lnSpc>
            </a:pPr>
            <a:endParaRPr lang="en-US" sz="1900"/>
          </a:p>
          <a:p>
            <a:pPr indent="-228600">
              <a:lnSpc>
                <a:spcPct val="90000"/>
              </a:lnSpc>
            </a:pPr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829974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686</Words>
  <Application>Microsoft Office PowerPoint</Application>
  <PresentationFormat>Näytössä katseltava diaesitys (4:3)</PresentationFormat>
  <Paragraphs>112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Terve 2: Ihminen, ympäristö ja terveys</vt:lpstr>
      <vt:lpstr>Turvallisuus</vt:lpstr>
      <vt:lpstr>PowerPoint-esitys</vt:lpstr>
      <vt:lpstr>Turvattomuus</vt:lpstr>
      <vt:lpstr>Turvallisuuden tasot (1/2)</vt:lpstr>
      <vt:lpstr>Turvallisuuden tasot (2/2)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1: Terveyden perusteet</dc:title>
  <dc:creator>Hämäläinen Elina</dc:creator>
  <cp:lastModifiedBy>Timo Ryhtä</cp:lastModifiedBy>
  <cp:revision>126</cp:revision>
  <dcterms:created xsi:type="dcterms:W3CDTF">2017-06-09T06:02:13Z</dcterms:created>
  <dcterms:modified xsi:type="dcterms:W3CDTF">2021-11-10T05:13:52Z</dcterms:modified>
</cp:coreProperties>
</file>