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68" r:id="rId5"/>
    <p:sldId id="269" r:id="rId6"/>
    <p:sldId id="270" r:id="rId7"/>
    <p:sldId id="271" r:id="rId8"/>
    <p:sldId id="276" r:id="rId9"/>
    <p:sldId id="272" r:id="rId10"/>
    <p:sldId id="277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19.10.2021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2124801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4801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564" y="3564607"/>
            <a:ext cx="2574436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564" y="3564607"/>
            <a:ext cx="2574436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789" y="819446"/>
            <a:ext cx="5223514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789" y="819446"/>
            <a:ext cx="5223514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60243" y="727769"/>
            <a:ext cx="5223514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073" y="1495956"/>
            <a:ext cx="4813854" cy="2692050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chemeClr val="bg1"/>
                </a:solidFill>
              </a:rPr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073" y="4414123"/>
            <a:ext cx="4813854" cy="1017915"/>
          </a:xfrm>
        </p:spPr>
        <p:txBody>
          <a:bodyPr>
            <a:normAutofit/>
          </a:bodyPr>
          <a:lstStyle/>
          <a:p>
            <a:r>
              <a:rPr lang="fi-FI" sz="1700" b="1">
                <a:solidFill>
                  <a:schemeClr val="bg1"/>
                </a:solidFill>
              </a:rPr>
              <a:t>Luku 8: Ihmissuhteet ja </a:t>
            </a:r>
          </a:p>
          <a:p>
            <a:r>
              <a:rPr lang="fi-FI" sz="1700" b="1">
                <a:solidFill>
                  <a:schemeClr val="bg1"/>
                </a:solidFill>
              </a:rPr>
              <a:t>sosiaalinen tuki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396390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1494" y="343675"/>
            <a:ext cx="576140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1494" y="343675"/>
            <a:ext cx="576140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396390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7855" y="5100276"/>
            <a:ext cx="386946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7855" y="5100276"/>
            <a:ext cx="386946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21453" y="5987064"/>
            <a:ext cx="790849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47741"/>
            <a:ext cx="3208967" cy="1645919"/>
          </a:xfrm>
        </p:spPr>
        <p:txBody>
          <a:bodyPr>
            <a:normAutofit/>
          </a:bodyPr>
          <a:lstStyle/>
          <a:p>
            <a:r>
              <a:rPr lang="fi-FI" sz="2700" b="1"/>
              <a:t>Vuorovaikutustyylit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608228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7642" y="1827416"/>
            <a:ext cx="331374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4257" y="825104"/>
            <a:ext cx="2195241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80877" y="567451"/>
            <a:ext cx="846288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2912937"/>
            <a:ext cx="3556438" cy="30935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 u="sng">
                <a:solidFill>
                  <a:schemeClr val="bg1"/>
                </a:solidFill>
              </a:rPr>
              <a:t>sisään- tai ulospäinsuuntautuneisuus </a:t>
            </a:r>
            <a:br>
              <a:rPr lang="fi-FI" sz="1600">
                <a:solidFill>
                  <a:schemeClr val="bg1"/>
                </a:solidFill>
              </a:rPr>
            </a:br>
            <a:r>
              <a:rPr lang="fi-FI" sz="1600">
                <a:solidFill>
                  <a:schemeClr val="bg1"/>
                </a:solidFill>
              </a:rPr>
              <a:t>(keskivertoyksilö tyypillisimmillään jotain näiden ääripäiden väliltä)</a:t>
            </a:r>
          </a:p>
          <a:p>
            <a:pPr marL="0" indent="0">
              <a:lnSpc>
                <a:spcPct val="90000"/>
              </a:lnSpc>
              <a:buNone/>
            </a:pPr>
            <a:endParaRPr lang="fi-FI" sz="1600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epäassertiivinen eli alistuva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assertiivinen eli jämäkkä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aggressiivinen eli hyökkäävä</a:t>
            </a:r>
          </a:p>
          <a:p>
            <a:pPr marL="0" indent="0">
              <a:lnSpc>
                <a:spcPct val="90000"/>
              </a:lnSpc>
              <a:buNone/>
            </a:pPr>
            <a:endParaRPr lang="fi-FI" sz="1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600">
                <a:solidFill>
                  <a:schemeClr val="bg1"/>
                </a:solidFill>
              </a:rPr>
              <a:t>onnistunut vuorovaikutus vaatii aina </a:t>
            </a:r>
            <a:r>
              <a:rPr lang="fi-FI" sz="1600" u="sng">
                <a:solidFill>
                  <a:schemeClr val="bg1"/>
                </a:solidFill>
              </a:rPr>
              <a:t>tilannetajua</a:t>
            </a:r>
            <a:r>
              <a:rPr lang="fi-FI" sz="1600">
                <a:solidFill>
                  <a:schemeClr val="bg1"/>
                </a:solidFill>
              </a:rPr>
              <a:t> eli kykyä sopeuttaa oman käyttäytyminen kuhunkin tilanteeseen sopivaksi</a:t>
            </a:r>
          </a:p>
        </p:txBody>
      </p:sp>
    </p:spTree>
    <p:extLst>
      <p:ext uri="{BB962C8B-B14F-4D97-AF65-F5344CB8AC3E}">
        <p14:creationId xmlns:p14="http://schemas.microsoft.com/office/powerpoint/2010/main" val="185371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4088"/>
            <a:ext cx="2647464" cy="2980944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chemeClr val="bg1"/>
                </a:solidFill>
              </a:rPr>
              <a:t>Empatia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307" y="704088"/>
            <a:ext cx="3851470" cy="524865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800"/>
              <a:t>= ihmisen kyky asettaa itsensä </a:t>
            </a:r>
            <a:r>
              <a:rPr lang="fi-FI" sz="1800" u="sng"/>
              <a:t>toisen ihmisen asemaan ja ymmärtää hänen tunteitaan ja näkökulmiaan</a:t>
            </a:r>
          </a:p>
          <a:p>
            <a:pPr>
              <a:lnSpc>
                <a:spcPct val="90000"/>
              </a:lnSpc>
            </a:pPr>
            <a:r>
              <a:rPr lang="fi-FI" sz="1800"/>
              <a:t>sosiaalisten suhteiden rakentamisen ja ylläpitämisen kannalta tärkeä kyky</a:t>
            </a:r>
          </a:p>
          <a:p>
            <a:pPr>
              <a:lnSpc>
                <a:spcPct val="90000"/>
              </a:lnSpc>
            </a:pPr>
            <a:r>
              <a:rPr lang="fi-FI" sz="1800"/>
              <a:t>empaattinen ihminen osaa tunnistaa ja tulkita toisen sanallista ja sanatonta viestintää</a:t>
            </a:r>
          </a:p>
          <a:p>
            <a:pPr>
              <a:lnSpc>
                <a:spcPct val="90000"/>
              </a:lnSpc>
            </a:pPr>
            <a:r>
              <a:rPr lang="fi-FI" sz="1800"/>
              <a:t>omaa empatiakykyään voi kehittää</a:t>
            </a:r>
          </a:p>
          <a:p>
            <a:pPr>
              <a:lnSpc>
                <a:spcPct val="90000"/>
              </a:lnSpc>
            </a:pPr>
            <a:r>
              <a:rPr lang="fi-FI" sz="1800"/>
              <a:t>pelkkä empatia ei riitä, lisäksi tarvitaan </a:t>
            </a:r>
            <a:r>
              <a:rPr lang="fi-FI" sz="1800" u="sng"/>
              <a:t>halua</a:t>
            </a:r>
            <a:r>
              <a:rPr lang="fi-FI" sz="1800"/>
              <a:t> ottaa toisen asiat huomioon ja toimia empaattisesti </a:t>
            </a:r>
            <a:br>
              <a:rPr lang="fi-FI" sz="1800"/>
            </a:br>
            <a:r>
              <a:rPr lang="fi-FI" sz="1800"/>
              <a:t>(esim. manipuloiva ihminen voi käyttää empatiaa hyväksi väärällä tavalla)</a:t>
            </a:r>
          </a:p>
          <a:p>
            <a:pPr>
              <a:lnSpc>
                <a:spcPct val="90000"/>
              </a:lnSpc>
            </a:pPr>
            <a:r>
              <a:rPr lang="fi-FI" sz="1800"/>
              <a:t>liiallinen empaattisuus haitallista, jos ihminen unohtaa itsensä ja omat tarpeensa</a:t>
            </a:r>
          </a:p>
        </p:txBody>
      </p:sp>
    </p:spTree>
    <p:extLst>
      <p:ext uri="{BB962C8B-B14F-4D97-AF65-F5344CB8AC3E}">
        <p14:creationId xmlns:p14="http://schemas.microsoft.com/office/powerpoint/2010/main" val="315199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47741"/>
            <a:ext cx="3208967" cy="1645919"/>
          </a:xfrm>
        </p:spPr>
        <p:txBody>
          <a:bodyPr>
            <a:normAutofit/>
          </a:bodyPr>
          <a:lstStyle/>
          <a:p>
            <a:r>
              <a:rPr lang="fi-FI" sz="3500" b="1"/>
              <a:t>Sosiaalinen tuki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608228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57642" y="1827416"/>
            <a:ext cx="331374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4257" y="825104"/>
            <a:ext cx="2195241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80877" y="567451"/>
            <a:ext cx="846288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2912937"/>
            <a:ext cx="3556438" cy="309354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käytännön tuki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tunnetuki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tiedollinen tuki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600" b="1">
                <a:solidFill>
                  <a:schemeClr val="bg1"/>
                </a:solidFill>
              </a:rPr>
              <a:t>tulkintatuki </a:t>
            </a:r>
          </a:p>
          <a:p>
            <a:pPr>
              <a:lnSpc>
                <a:spcPct val="90000"/>
              </a:lnSpc>
            </a:pPr>
            <a:endParaRPr lang="fi-FI" sz="1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600" u="sng">
                <a:solidFill>
                  <a:schemeClr val="bg1"/>
                </a:solidFill>
              </a:rPr>
              <a:t>epäviralliset tahot </a:t>
            </a:r>
            <a:br>
              <a:rPr lang="fi-FI" sz="1600">
                <a:solidFill>
                  <a:schemeClr val="bg1"/>
                </a:solidFill>
              </a:rPr>
            </a:br>
            <a:r>
              <a:rPr lang="fi-FI" sz="1600">
                <a:solidFill>
                  <a:schemeClr val="bg1"/>
                </a:solidFill>
              </a:rPr>
              <a:t>(esim. elämänkumppani tai ystävät – läheisten tuki ihmisen hyvinvoinnille merkittävintä)</a:t>
            </a:r>
          </a:p>
          <a:p>
            <a:pPr>
              <a:lnSpc>
                <a:spcPct val="90000"/>
              </a:lnSpc>
            </a:pPr>
            <a:r>
              <a:rPr lang="fi-FI" sz="1600" u="sng">
                <a:solidFill>
                  <a:schemeClr val="bg1"/>
                </a:solidFill>
              </a:rPr>
              <a:t>viralliset tahot </a:t>
            </a:r>
            <a:r>
              <a:rPr lang="fi-FI" sz="1600">
                <a:solidFill>
                  <a:schemeClr val="bg1"/>
                </a:solidFill>
              </a:rPr>
              <a:t>(ammattiauttajat, viranomaiset) </a:t>
            </a:r>
          </a:p>
          <a:p>
            <a:pPr>
              <a:lnSpc>
                <a:spcPct val="90000"/>
              </a:lnSpc>
            </a:pP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03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fi-FI" sz="3700" b="1">
                <a:solidFill>
                  <a:schemeClr val="bg1"/>
                </a:solidFill>
              </a:rPr>
              <a:t>Sosiaalisen tuen merkitys </a:t>
            </a:r>
            <a:br>
              <a:rPr lang="fi-FI" sz="3700" b="1">
                <a:solidFill>
                  <a:schemeClr val="bg1"/>
                </a:solidFill>
              </a:rPr>
            </a:br>
            <a:r>
              <a:rPr lang="fi-FI" sz="3700" b="1">
                <a:solidFill>
                  <a:schemeClr val="bg1"/>
                </a:solidFill>
              </a:rPr>
              <a:t>terveydelle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fi-FI" sz="1600"/>
          </a:p>
          <a:p>
            <a:pPr>
              <a:lnSpc>
                <a:spcPct val="90000"/>
              </a:lnSpc>
            </a:pPr>
            <a:r>
              <a:rPr lang="fi-FI" sz="1600"/>
              <a:t>monipuolista sosiaalista tukea saavat </a:t>
            </a:r>
            <a:r>
              <a:rPr lang="fi-FI" sz="1600" u="sng"/>
              <a:t>terveempiä ja onnellisempia</a:t>
            </a:r>
            <a:r>
              <a:rPr lang="fi-FI" sz="1600"/>
              <a:t> kuin yksinäiset tai riittämättömissä sosiaalisissa verkostoissa elävät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riittämätön tai väärin mitoitettu sosiaalinen tuki riski terveydelle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nuoret, joilla vaikeuksia omien tunteiden tunnistamisessa ja säätelemisessä, kääntyvät muita nuoria epätodennäköisemmin omien ystävien ja perheiden puoleen eivätkä välttämättä osaa ottaa apua vastaan keneltäkään </a:t>
            </a:r>
          </a:p>
          <a:p>
            <a:pPr>
              <a:lnSpc>
                <a:spcPct val="90000"/>
              </a:lnSpc>
            </a:pPr>
            <a:r>
              <a:rPr lang="fi-FI" sz="1600"/>
              <a:t>tasa-arvoisissa ihmissuhteissa liittyy myös </a:t>
            </a:r>
            <a:r>
              <a:rPr lang="fi-FI" sz="1600" u="sng"/>
              <a:t>vastavuoroisuus</a:t>
            </a:r>
            <a:r>
              <a:rPr lang="fi-FI" sz="1600"/>
              <a:t>: mitä enemmän tukea antaa muille läheisille, sitä suuremmalla todennäköisyydellä sitä voi myös itse saada 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esim. toimivassa ja tasapainoisessa parisuhteessa psykososiaalinen tuki luo molemmille terveyttä ja hyvinvointia </a:t>
            </a:r>
          </a:p>
        </p:txBody>
      </p:sp>
    </p:spTree>
    <p:extLst>
      <p:ext uri="{BB962C8B-B14F-4D97-AF65-F5344CB8AC3E}">
        <p14:creationId xmlns:p14="http://schemas.microsoft.com/office/powerpoint/2010/main" val="39348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</p:spPr>
        <p:txBody>
          <a:bodyPr anchor="ctr">
            <a:normAutofit/>
          </a:bodyPr>
          <a:lstStyle/>
          <a:p>
            <a:r>
              <a:rPr lang="fi-FI" sz="2300" b="1">
                <a:solidFill>
                  <a:schemeClr val="bg1"/>
                </a:solidFill>
              </a:rPr>
              <a:t>Sosioemotionaaliset taidot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398" y="1166933"/>
            <a:ext cx="4287741" cy="4279709"/>
          </a:xfrm>
        </p:spPr>
        <p:txBody>
          <a:bodyPr anchor="ctr">
            <a:normAutofit/>
          </a:bodyPr>
          <a:lstStyle/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+mj-lt"/>
              <a:buAutoNum type="arabicPeriod"/>
            </a:pPr>
            <a:endParaRPr lang="fi-FI" sz="1800" b="1"/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fi-FI" sz="1800" b="1"/>
              <a:t>Tunnetaidot (= emotionaaliset taidot) 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800"/>
              <a:t>omien ja toisten tunteiden tunnistaminen, ilmaiseminen ja säätely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+mj-lt"/>
              <a:buAutoNum type="arabicPeriod"/>
            </a:pPr>
            <a:endParaRPr lang="fi-FI" sz="1800" b="1"/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fi-FI" sz="1800" b="1"/>
              <a:t>Sosiaaliset taidot esim.</a:t>
            </a:r>
          </a:p>
          <a:p>
            <a:pPr marL="686160" lvl="1">
              <a:lnSpc>
                <a:spcPct val="90000"/>
              </a:lnSpc>
              <a:buClr>
                <a:srgbClr val="000000"/>
              </a:buClr>
            </a:pPr>
            <a:r>
              <a:rPr lang="fi-FI" sz="1800"/>
              <a:t>sosiaaliset vuorovaikutustaidot (esim. yhteistyö- ja neuvottelutaidot)</a:t>
            </a:r>
          </a:p>
          <a:p>
            <a:pPr marL="686160" lvl="1">
              <a:lnSpc>
                <a:spcPct val="90000"/>
              </a:lnSpc>
              <a:buClr>
                <a:srgbClr val="000000"/>
              </a:buClr>
            </a:pPr>
            <a:r>
              <a:rPr lang="fi-FI" sz="1800"/>
              <a:t>toisen kunnioittaminen ja toisen näkökulmien huomioonottaminen</a:t>
            </a:r>
          </a:p>
          <a:p>
            <a:pPr marL="686160" lvl="1">
              <a:lnSpc>
                <a:spcPct val="90000"/>
              </a:lnSpc>
              <a:buClr>
                <a:srgbClr val="000000"/>
              </a:buClr>
            </a:pPr>
            <a:r>
              <a:rPr lang="fi-FI" sz="1800"/>
              <a:t>sosiaalinen vastuunotto ja vastuullinen päätöksenteko</a:t>
            </a:r>
          </a:p>
          <a:p>
            <a:pPr marL="686160" lvl="1">
              <a:lnSpc>
                <a:spcPct val="90000"/>
              </a:lnSpc>
              <a:buClr>
                <a:srgbClr val="000000"/>
              </a:buClr>
            </a:pPr>
            <a:r>
              <a:rPr lang="fi-FI" sz="1800"/>
              <a:t>sosiaalinen tuki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Tunteet (= emootiot)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lyhytaikaisia psykologisfysiologisia ilmiöitä, joilla ihminen sopeutuu ympäristön vaihteleviin tilanteisiin ja haasteisiin</a:t>
            </a:r>
          </a:p>
          <a:p>
            <a:pPr>
              <a:lnSpc>
                <a:spcPct val="90000"/>
              </a:lnSpc>
            </a:pPr>
            <a:r>
              <a:rPr lang="fi-FI" sz="1300" u="sng"/>
              <a:t>perustunteet</a:t>
            </a:r>
            <a:r>
              <a:rPr lang="fi-FI" sz="1300"/>
              <a:t>: esim. ilo, yllätys, pelko, suru universaaleja eli ilmenevät kaikissa tunnetuissa kulttuureissa</a:t>
            </a:r>
          </a:p>
          <a:p>
            <a:pPr>
              <a:lnSpc>
                <a:spcPct val="90000"/>
              </a:lnSpc>
            </a:pPr>
            <a:r>
              <a:rPr lang="fi-FI" sz="1300"/>
              <a:t>kertovat, mikä on hyvinvointimme kannalta tärkeää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esim. uhkaava tilanne aiheuttaa pelon tunteen </a:t>
            </a:r>
            <a:r>
              <a:rPr lang="fi-FI" sz="1300">
                <a:sym typeface="Wingdings" panose="05000000000000000000" pitchFamily="2" charset="2"/>
              </a:rPr>
              <a:t></a:t>
            </a:r>
            <a:r>
              <a:rPr lang="fi-FI" sz="1300"/>
              <a:t> adrenaliinin eritys lisääntyy </a:t>
            </a:r>
            <a:r>
              <a:rPr lang="fi-FI" sz="1300">
                <a:sym typeface="Wingdings" panose="05000000000000000000" pitchFamily="2" charset="2"/>
              </a:rPr>
              <a:t> </a:t>
            </a:r>
            <a:r>
              <a:rPr lang="fi-FI" sz="1300"/>
              <a:t>kiihdyttää ihmisen lihastoimintaa </a:t>
            </a:r>
            <a:r>
              <a:rPr lang="fi-FI" sz="1300">
                <a:sym typeface="Wingdings" panose="05000000000000000000" pitchFamily="2" charset="2"/>
              </a:rPr>
              <a:t> </a:t>
            </a:r>
            <a:r>
              <a:rPr lang="fi-FI" sz="1300"/>
              <a:t>voimistaa pakenemisreaktiota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tietyt tunteet (esim. suru, viha) voivat tuntua kehossa fyysisinä oireina (esim. mahakipu)</a:t>
            </a:r>
          </a:p>
          <a:p>
            <a:pPr>
              <a:lnSpc>
                <a:spcPct val="90000"/>
              </a:lnSpc>
            </a:pPr>
            <a:r>
              <a:rPr lang="fi-FI" sz="1300"/>
              <a:t>yksilöllisiä (</a:t>
            </a:r>
            <a:r>
              <a:rPr lang="fi-FI" sz="1300" b="1"/>
              <a:t>temperamentti</a:t>
            </a:r>
            <a:r>
              <a:rPr lang="fi-FI" sz="1300"/>
              <a:t> vaikuttaa)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samassa tilanteessa eri ihmisten kokemat tunteet voivat poiketa suuresti toisistaan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voimakkuus vaihtelee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tunteita voidaan kokea yhtä voimakkaasti, mutta joku ilmaisee niitä hillitymmin, toinen taas äärevämmin</a:t>
            </a:r>
          </a:p>
          <a:p>
            <a:pPr>
              <a:lnSpc>
                <a:spcPct val="90000"/>
              </a:lnSpc>
            </a:pPr>
            <a:r>
              <a:rPr lang="fi-FI" sz="1300"/>
              <a:t>kaikki tunteet ovat sallittuja (tunteet eivät ole tekoja)</a:t>
            </a:r>
          </a:p>
          <a:p>
            <a:pPr>
              <a:lnSpc>
                <a:spcPct val="90000"/>
              </a:lnSpc>
            </a:pPr>
            <a:r>
              <a:rPr lang="fi-FI" sz="1300"/>
              <a:t>voivat vaihdella nopeasti laidasta laitaan, samaan aikaan voi kokea monia tunteita ja usein ne sekoittuvat toisiinsa</a:t>
            </a:r>
          </a:p>
        </p:txBody>
      </p:sp>
    </p:spTree>
    <p:extLst>
      <p:ext uri="{BB962C8B-B14F-4D97-AF65-F5344CB8AC3E}">
        <p14:creationId xmlns:p14="http://schemas.microsoft.com/office/powerpoint/2010/main" val="177033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fi-FI" sz="3400" b="1">
                <a:solidFill>
                  <a:schemeClr val="bg1"/>
                </a:solidFill>
              </a:rPr>
              <a:t>Tunnetaidot</a:t>
            </a:r>
            <a:r>
              <a:rPr lang="fi-FI" sz="3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kehittyvät pysähtymällä ja havainnoimalla omia reaktioita, tunteita ja tapoja käyttäytyä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Tunteiden ilmaiseminen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rakentavan tavan oppiminen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myös positiivisten tunteiden ilmaisu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sanallinen ja kehon kieli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Tunteiden tunnistaminen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omien ja toisten tunteiden tunnistaminen (empatia)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tarkkojen ja aitojen tunneilmaisujen erottaminen epätarkoista ja epäaidoista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Tunteiden säätely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toiminnan kautta tapahtuva säätely: tunteiden purkamista esim. liikunnan, piirtämisen, musiikin kuuntelemisen avulla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ajatuksen kautta tapahtuva säätely: esim. huomion kääntäminen muualle, mielessään kymmeneen laskeminen, oman rauhoittavan sisäisen puheen kuunteleminen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yli- ja alisäätely vahingollista</a:t>
            </a:r>
          </a:p>
          <a:p>
            <a:pPr marL="57150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Tunteiden ymmärtäminen ja hyödyntäminen</a:t>
            </a:r>
          </a:p>
          <a:p>
            <a:pPr marL="914400" lvl="1" indent="-457200">
              <a:lnSpc>
                <a:spcPct val="90000"/>
              </a:lnSpc>
            </a:pPr>
            <a:r>
              <a:rPr lang="fi-FI" sz="1300"/>
              <a:t>tilanne + tunne</a:t>
            </a:r>
          </a:p>
          <a:p>
            <a:pPr marL="914400" lvl="1" indent="-457200">
              <a:lnSpc>
                <a:spcPct val="90000"/>
              </a:lnSpc>
            </a:pPr>
            <a:r>
              <a:rPr lang="fi-FI" sz="1300"/>
              <a:t>tietoinen ja hyväksyttävä toisen tunteisiin vaikuttaminen</a:t>
            </a:r>
          </a:p>
          <a:p>
            <a:pPr marL="914400" lvl="1" indent="-457200">
              <a:lnSpc>
                <a:spcPct val="90000"/>
              </a:lnSpc>
            </a:pPr>
            <a:r>
              <a:rPr lang="fi-FI" sz="1300"/>
              <a:t>tunteiden käyttäminen ajattelun apuna ja sisäisen palautteen antaminen</a:t>
            </a:r>
          </a:p>
          <a:p>
            <a:pPr marL="914400" lvl="1" indent="-457200">
              <a:lnSpc>
                <a:spcPct val="90000"/>
              </a:lnSpc>
            </a:pPr>
            <a:endParaRPr lang="fi-FI" sz="1300"/>
          </a:p>
        </p:txBody>
      </p:sp>
    </p:spTree>
    <p:extLst>
      <p:ext uri="{BB962C8B-B14F-4D97-AF65-F5344CB8AC3E}">
        <p14:creationId xmlns:p14="http://schemas.microsoft.com/office/powerpoint/2010/main" val="425017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fi-FI" sz="3400" b="1">
                <a:solidFill>
                  <a:schemeClr val="bg1"/>
                </a:solidFill>
              </a:rPr>
              <a:t>Onnellisuus ja mielihyvä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onnellinen ja myönteinen mieliala eduksi terveydelle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optimistisesti ajattelevilla muita parempi immuunipuolustuksen taso ja alhaisempi stressihormonien määrä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hyväntuuliset työskentelevät päämäärän saavuttamiseksi sitkeämmin kuin huonotuuliset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onnelliset ihmiset vähemmän itsekeskeisiä kuin onnettomat ja pystyvät sen vuoksi keskittymään paremmin ihmissuhteisiin ja toisiin ihmisiin</a:t>
            </a:r>
          </a:p>
          <a:p>
            <a:pPr>
              <a:lnSpc>
                <a:spcPct val="90000"/>
              </a:lnSpc>
            </a:pPr>
            <a:r>
              <a:rPr lang="fi-FI" sz="1300" b="1"/>
              <a:t>optimistinen</a:t>
            </a:r>
            <a:r>
              <a:rPr lang="fi-FI" sz="1300"/>
              <a:t> ajattelu voi lisätä tunne-elämän tasapainoa ja onnellisuutta</a:t>
            </a:r>
          </a:p>
          <a:p>
            <a:pPr lvl="1">
              <a:lnSpc>
                <a:spcPct val="90000"/>
              </a:lnSpc>
            </a:pPr>
            <a:r>
              <a:rPr lang="fi-FI" sz="1300" u="sng"/>
              <a:t>kohtuullinen optimismi </a:t>
            </a:r>
            <a:r>
              <a:rPr lang="fi-FI" sz="1300"/>
              <a:t>hyväksi: esim. uuden ihmisen tapaamiseen positiivisesti suhtautuva ihminen käyttäytyy todennäköisesti miellyttävämmin kuin jos hän olisi suhtautunut tapaamiseen alun perin negatiivisesti</a:t>
            </a:r>
          </a:p>
          <a:p>
            <a:pPr lvl="1">
              <a:lnSpc>
                <a:spcPct val="90000"/>
              </a:lnSpc>
            </a:pPr>
            <a:r>
              <a:rPr lang="fi-FI" sz="1300" u="sng"/>
              <a:t>yltiöoptimismi</a:t>
            </a:r>
            <a:r>
              <a:rPr lang="fi-FI" sz="1300"/>
              <a:t> voi johtaa pettymyksiin, jos todellisuus ei vastaa liiallisia toiveita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yltiöoptimistit saattavat suhtautua terveyden edistämiseen välinpitämättömästi, sillä he luottavat pysyvänsä aina terveinä ja hyväkuntoisina</a:t>
            </a:r>
          </a:p>
        </p:txBody>
      </p:sp>
    </p:spTree>
    <p:extLst>
      <p:ext uri="{BB962C8B-B14F-4D97-AF65-F5344CB8AC3E}">
        <p14:creationId xmlns:p14="http://schemas.microsoft.com/office/powerpoint/2010/main" val="17490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</p:spPr>
        <p:txBody>
          <a:bodyPr anchor="ctr">
            <a:normAutofit/>
          </a:bodyPr>
          <a:lstStyle/>
          <a:p>
            <a:r>
              <a:rPr lang="fi-FI" sz="4200" b="1">
                <a:solidFill>
                  <a:schemeClr val="bg1"/>
                </a:solidFill>
              </a:rPr>
              <a:t>Aggressio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398" y="1166933"/>
            <a:ext cx="4287741" cy="427970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yhteisnimitys monille haastaville tunteille (esim. ärsyyntyminen, suuttumus, kateus, viha, raivo, kostonhimo) – taustalta voi löytyä mustasukkaisuutta, pelkoa, häpeää tai turvattomuutta</a:t>
            </a:r>
          </a:p>
          <a:p>
            <a:pPr>
              <a:lnSpc>
                <a:spcPct val="90000"/>
              </a:lnSpc>
            </a:pPr>
            <a:r>
              <a:rPr lang="fi-FI" sz="1300"/>
              <a:t>myös positiivinen voimavara (esim. sisuuntuminen antaa voimaa ryhtyä tekemään erilaisia asioita) </a:t>
            </a:r>
          </a:p>
          <a:p>
            <a:pPr>
              <a:lnSpc>
                <a:spcPct val="90000"/>
              </a:lnSpc>
            </a:pPr>
            <a:r>
              <a:rPr lang="fi-FI" sz="1300"/>
              <a:t>voi kanavoitua ja purkautua eri tavoin</a:t>
            </a:r>
          </a:p>
          <a:p>
            <a:pPr>
              <a:lnSpc>
                <a:spcPct val="90000"/>
              </a:lnSpc>
            </a:pPr>
            <a:r>
              <a:rPr lang="fi-FI" sz="1300" b="1"/>
              <a:t>aggressiivisuus:</a:t>
            </a:r>
            <a:r>
              <a:rPr lang="fi-FI" sz="1300"/>
              <a:t> aggression tunne purkautuu väkivallan keinoin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kaikki tunteet sallittuja, tunteiden vallassa tehdyt teot tai loukkaavasti sanotut sanat eivät ole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hyvin usein terveyttä heikentäviä ja jopa henkeä uhkaavia vakavia seurauksia itselle ja muille</a:t>
            </a:r>
          </a:p>
          <a:p>
            <a:pPr>
              <a:lnSpc>
                <a:spcPct val="90000"/>
              </a:lnSpc>
            </a:pPr>
            <a:r>
              <a:rPr lang="fi-FI" sz="1300"/>
              <a:t>aggressiivisuutta ja väkivaltaa voidaan </a:t>
            </a:r>
            <a:r>
              <a:rPr lang="fi-FI" sz="1300" u="sng"/>
              <a:t>ennaltaehkäistä</a:t>
            </a:r>
            <a:endParaRPr lang="fi-FI" sz="1300"/>
          </a:p>
          <a:p>
            <a:pPr lvl="1">
              <a:lnSpc>
                <a:spcPct val="90000"/>
              </a:lnSpc>
            </a:pPr>
            <a:r>
              <a:rPr lang="fi-FI" sz="1300"/>
              <a:t>yksilötasolla: sääntöjen kertomista, tunteiden ymmärtämistä ja toimintamallien opettelemista ennen väkivaltaa (kasvatus)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esim. liikennevalomalli, SUTUHAKA-malli</a:t>
            </a:r>
          </a:p>
          <a:p>
            <a:pPr lvl="1">
              <a:lnSpc>
                <a:spcPct val="90000"/>
              </a:lnSpc>
            </a:pPr>
            <a:endParaRPr lang="fi-FI" sz="1300"/>
          </a:p>
          <a:p>
            <a:pPr>
              <a:lnSpc>
                <a:spcPct val="90000"/>
              </a:lnSpc>
            </a:pPr>
            <a:endParaRPr lang="fi-FI" sz="1300"/>
          </a:p>
        </p:txBody>
      </p:sp>
    </p:spTree>
    <p:extLst>
      <p:ext uri="{BB962C8B-B14F-4D97-AF65-F5344CB8AC3E}">
        <p14:creationId xmlns:p14="http://schemas.microsoft.com/office/powerpoint/2010/main" val="105858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Koulukiusaaminen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merkittävä fyysisen, psyykkisen ja sosiaalisen väkivallan muoto lasten ja nuorten parissa – muodot vaihtelevat</a:t>
            </a:r>
          </a:p>
          <a:p>
            <a:pPr>
              <a:lnSpc>
                <a:spcPct val="90000"/>
              </a:lnSpc>
            </a:pPr>
            <a:r>
              <a:rPr lang="fi-FI" sz="1600" u="sng"/>
              <a:t>toistuvaa</a:t>
            </a:r>
            <a:r>
              <a:rPr lang="fi-FI" sz="1600"/>
              <a:t> - johtaa usein siihen, että kiusattu/kiusatut eristetään luokan tai ryhmän sosiaalisesta kanssakäymisestä</a:t>
            </a:r>
          </a:p>
          <a:p>
            <a:pPr>
              <a:lnSpc>
                <a:spcPct val="90000"/>
              </a:lnSpc>
            </a:pPr>
            <a:r>
              <a:rPr lang="fi-FI" sz="1600"/>
              <a:t>vakavimmillaan rikollista toimintaa</a:t>
            </a:r>
          </a:p>
          <a:p>
            <a:pPr>
              <a:lnSpc>
                <a:spcPct val="90000"/>
              </a:lnSpc>
            </a:pPr>
            <a:r>
              <a:rPr lang="fi-FI" sz="1600"/>
              <a:t>valitettavan yleistä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Suomessa noin 10 % koululaisista kokee olevansa koulukiusaamisen uhreja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yksi merkittävimpiä kouluviihtyvyyttä heikentäviä tekijöitä</a:t>
            </a:r>
          </a:p>
          <a:p>
            <a:pPr>
              <a:lnSpc>
                <a:spcPct val="90000"/>
              </a:lnSpc>
            </a:pPr>
            <a:r>
              <a:rPr lang="fi-FI" sz="1600" u="sng"/>
              <a:t>luokkayhteisö tai -ryhmä jakautuu </a:t>
            </a:r>
            <a:r>
              <a:rPr lang="fi-FI" sz="1600"/>
              <a:t>kiusaamistilanteissa erilaisiin ryhmiin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vastakkain ovat kiusaaja tai kiusaajat sekä kiusattu tai kiusatut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kiusaajaa voivat tukea yllyttäjät tai ainakin kiusaamisen hiljaiset hyväksyjät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kiusatun puolella ovat auttajat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passiivisia sivullisia, jotka eivät joko tiedä tai huomaa kiusaamista tai jättäytyvät tarkoituksella kiusaamisen ulkopuolelle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600">
                <a:sym typeface="Wingdings" panose="05000000000000000000" pitchFamily="2" charset="2"/>
              </a:rPr>
              <a:t> </a:t>
            </a:r>
            <a:r>
              <a:rPr lang="fi-FI" sz="1600"/>
              <a:t>koko yhteisön asia ja puuttuminen edellyttää toimintaa yhteisötasolla </a:t>
            </a:r>
          </a:p>
        </p:txBody>
      </p:sp>
    </p:spTree>
    <p:extLst>
      <p:ext uri="{BB962C8B-B14F-4D97-AF65-F5344CB8AC3E}">
        <p14:creationId xmlns:p14="http://schemas.microsoft.com/office/powerpoint/2010/main" val="139940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fi-FI" sz="2100" b="1">
                <a:solidFill>
                  <a:schemeClr val="bg1"/>
                </a:solidFill>
              </a:rPr>
              <a:t>Koulukiusaamisen vähentäminen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r>
              <a:rPr lang="fi-FI" sz="1900"/>
              <a:t>voidaan vähentää vain </a:t>
            </a:r>
            <a:r>
              <a:rPr lang="fi-FI" sz="1900" u="sng"/>
              <a:t>puuttumalla</a:t>
            </a:r>
          </a:p>
          <a:p>
            <a:pPr lvl="1"/>
            <a:r>
              <a:rPr lang="fi-FI" sz="1900"/>
              <a:t>tilanteiden avoin käsittely, ilmiön avaaminen</a:t>
            </a:r>
          </a:p>
          <a:p>
            <a:pPr lvl="1"/>
            <a:r>
              <a:rPr lang="fi-FI" sz="1900"/>
              <a:t>opiskelijoiden terveen itsetunnon kehittäminen, suvaitsevaisuuden ja tasa-arvon lisääminen, syrjäytymiskehityksen ehkäiseminen</a:t>
            </a:r>
          </a:p>
          <a:p>
            <a:pPr lvl="1"/>
            <a:r>
              <a:rPr lang="fi-FI" sz="1900"/>
              <a:t>luokka- tai ryhmähengen parantaminen</a:t>
            </a:r>
          </a:p>
          <a:p>
            <a:pPr lvl="1"/>
            <a:r>
              <a:rPr lang="fi-FI" sz="1900"/>
              <a:t>koulun ja kodin välitön yhteistyö</a:t>
            </a:r>
          </a:p>
          <a:p>
            <a:pPr lvl="1"/>
            <a:r>
              <a:rPr lang="fi-FI" sz="1900"/>
              <a:t>koko yhteiskunnan kehittäminen väkivallattomampaan suuntaan</a:t>
            </a:r>
          </a:p>
          <a:p>
            <a:r>
              <a:rPr lang="fi-FI" sz="1900"/>
              <a:t>jos kiusaamiseen tai väkivaltaiseen käyttäytymiseen ei puututa, siitä tulee helposti pysyvä ilmiö</a:t>
            </a:r>
          </a:p>
          <a:p>
            <a:pPr lvl="1"/>
            <a:endParaRPr lang="fi-FI" sz="1900"/>
          </a:p>
        </p:txBody>
      </p:sp>
    </p:spTree>
    <p:extLst>
      <p:ext uri="{BB962C8B-B14F-4D97-AF65-F5344CB8AC3E}">
        <p14:creationId xmlns:p14="http://schemas.microsoft.com/office/powerpoint/2010/main" val="399782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</p:spPr>
        <p:txBody>
          <a:bodyPr anchor="ctr">
            <a:normAutofit/>
          </a:bodyPr>
          <a:lstStyle/>
          <a:p>
            <a:r>
              <a:rPr lang="fi-FI" sz="2300" b="1">
                <a:solidFill>
                  <a:schemeClr val="bg1"/>
                </a:solidFill>
              </a:rPr>
              <a:t>Sosiaaliset vuorovaikutustaidot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398" y="1166933"/>
            <a:ext cx="4287741" cy="427970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 u="sng"/>
              <a:t>ihmissuhteiden perusta </a:t>
            </a:r>
            <a:br>
              <a:rPr lang="fi-FI" sz="1600"/>
            </a:br>
            <a:r>
              <a:rPr lang="fi-FI" sz="1600"/>
              <a:t>(esim. toisen kohtaaminen, kuunteleminen ja kuulluksi tuleminen, ohjauksen ja palautteen vastaanottaminen ja antaminen, neuvottelutaidot)</a:t>
            </a:r>
          </a:p>
          <a:p>
            <a:pPr>
              <a:lnSpc>
                <a:spcPct val="90000"/>
              </a:lnSpc>
            </a:pPr>
            <a:r>
              <a:rPr lang="fi-FI" sz="1600"/>
              <a:t>tarvitaan hyvin monenlaisissa tilanteissa ja lähes kaiken aikaa </a:t>
            </a:r>
            <a:br>
              <a:rPr lang="fi-FI" sz="1600"/>
            </a:br>
            <a:r>
              <a:rPr lang="fi-FI" sz="1600"/>
              <a:t>(esim. opiskelu- kuin työelämässä tarvitaan paljon tiimi- eli ryhmä- ja projektityöskentelytaitoja)</a:t>
            </a:r>
          </a:p>
          <a:p>
            <a:pPr>
              <a:lnSpc>
                <a:spcPct val="90000"/>
              </a:lnSpc>
            </a:pPr>
            <a:r>
              <a:rPr lang="fi-FI" sz="1600"/>
              <a:t>monikulttuurisuus </a:t>
            </a:r>
            <a:r>
              <a:rPr lang="fi-FI" sz="1600">
                <a:sym typeface="Wingdings" panose="05000000000000000000" pitchFamily="2" charset="2"/>
              </a:rPr>
              <a:t></a:t>
            </a:r>
            <a:r>
              <a:rPr lang="fi-FI" sz="1600"/>
              <a:t> tarvitaan taitoja ymmärtää eri taustoista tulevia ihmisiä ja osata tehdä heidän kanssaan yhteistyötä </a:t>
            </a:r>
          </a:p>
          <a:p>
            <a:pPr>
              <a:lnSpc>
                <a:spcPct val="90000"/>
              </a:lnSpc>
            </a:pPr>
            <a:r>
              <a:rPr lang="fi-FI" sz="1600"/>
              <a:t>monet taidoista omaksuttu jo varhaislapsuudessa, voi ja kannattaa </a:t>
            </a:r>
            <a:r>
              <a:rPr lang="fi-FI" sz="1600" u="sng"/>
              <a:t>harjoitella läpi elämän </a:t>
            </a:r>
          </a:p>
          <a:p>
            <a:pPr>
              <a:lnSpc>
                <a:spcPct val="90000"/>
              </a:lnSpc>
            </a:pPr>
            <a:r>
              <a:rPr lang="fi-FI" sz="1600"/>
              <a:t>taustalla hyvä itsetuntemus: luo varmuutta ja joustavuutta vuorovaikutukseen</a:t>
            </a:r>
          </a:p>
        </p:txBody>
      </p:sp>
    </p:spTree>
    <p:extLst>
      <p:ext uri="{BB962C8B-B14F-4D97-AF65-F5344CB8AC3E}">
        <p14:creationId xmlns:p14="http://schemas.microsoft.com/office/powerpoint/2010/main" val="357723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979</Words>
  <Application>Microsoft Office PowerPoint</Application>
  <PresentationFormat>Näytössä katseltava diaesitys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Terve 2: Ihminen, ympäristö ja terveys</vt:lpstr>
      <vt:lpstr>Sosioemotionaaliset taidot</vt:lpstr>
      <vt:lpstr>Tunteet (= emootiot)</vt:lpstr>
      <vt:lpstr>Tunnetaidot </vt:lpstr>
      <vt:lpstr>Onnellisuus ja mielihyvä</vt:lpstr>
      <vt:lpstr>Aggressio</vt:lpstr>
      <vt:lpstr>Koulukiusaaminen</vt:lpstr>
      <vt:lpstr>Koulukiusaamisen vähentäminen</vt:lpstr>
      <vt:lpstr>Sosiaaliset vuorovaikutustaidot</vt:lpstr>
      <vt:lpstr>Vuorovaikutustyylit</vt:lpstr>
      <vt:lpstr>Empatia</vt:lpstr>
      <vt:lpstr>Sosiaalinen tuki</vt:lpstr>
      <vt:lpstr>Sosiaalisen tuen merkitys  terveydelle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599</cp:revision>
  <dcterms:created xsi:type="dcterms:W3CDTF">2017-06-09T06:02:13Z</dcterms:created>
  <dcterms:modified xsi:type="dcterms:W3CDTF">2021-10-19T16:29:28Z</dcterms:modified>
</cp:coreProperties>
</file>