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73" r:id="rId5"/>
    <p:sldId id="274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/>
    <p:restoredTop sz="94674"/>
  </p:normalViewPr>
  <p:slideViewPr>
    <p:cSldViewPr>
      <p:cViewPr varScale="1">
        <p:scale>
          <a:sx n="154" d="100"/>
          <a:sy n="154" d="100"/>
        </p:scale>
        <p:origin x="127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86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65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698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337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932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991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07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52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74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44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0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CECDC-CA82-419C-B66C-70AF779EE76D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251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8CF5E676-CA04-4CED-9F1E-5026ED66E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2124801" cy="2997599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AFD1189F-9598-4281-8056-2845388D4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24801" cy="2997599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3" name="Freeform: Shape 13">
            <a:extLst>
              <a:ext uri="{FF2B5EF4-FFF2-40B4-BE49-F238E27FC236}">
                <a16:creationId xmlns:a16="http://schemas.microsoft.com/office/drawing/2014/main" id="{583E04E1-D74F-4ED6-972C-035F4FEC4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564" y="3564607"/>
            <a:ext cx="2574436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564" y="3564607"/>
            <a:ext cx="2574436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51A97D9-C694-4307-818B-0C5BBF413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40789" y="819446"/>
            <a:ext cx="5223514" cy="5402463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C1D3151-5F97-4860-B56C-C98BD62CC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40789" y="819446"/>
            <a:ext cx="5223514" cy="5402463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E96824-E506-4448-8704-5EC7BF7BC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60243" y="727769"/>
            <a:ext cx="5223514" cy="5402463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5073" y="1495956"/>
            <a:ext cx="4813854" cy="2692050"/>
          </a:xfrm>
        </p:spPr>
        <p:txBody>
          <a:bodyPr>
            <a:normAutofit/>
          </a:bodyPr>
          <a:lstStyle/>
          <a:p>
            <a:r>
              <a:rPr lang="fi-FI" sz="4700" b="1">
                <a:solidFill>
                  <a:schemeClr val="bg1"/>
                </a:solidFill>
              </a:rPr>
              <a:t>Terve 2: Ihminen, ympäristö ja terveys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5073" y="4414123"/>
            <a:ext cx="4813854" cy="1017915"/>
          </a:xfrm>
        </p:spPr>
        <p:txBody>
          <a:bodyPr>
            <a:normAutofit/>
          </a:bodyPr>
          <a:lstStyle/>
          <a:p>
            <a:r>
              <a:rPr lang="fi-FI" sz="1700" b="1">
                <a:solidFill>
                  <a:schemeClr val="bg1"/>
                </a:solidFill>
              </a:rPr>
              <a:t>Luku 6: Terveysviestintä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7769"/>
            <a:ext cx="1396390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6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1494" y="343675"/>
            <a:ext cx="576140" cy="76818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8" name="Graphic 212">
            <a:extLst>
              <a:ext uri="{FF2B5EF4-FFF2-40B4-BE49-F238E27FC236}">
                <a16:creationId xmlns:a16="http://schemas.microsoft.com/office/drawing/2014/main" id="{5EC6B544-8C84-47A6-885D-A4F09EF5C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1494" y="343675"/>
            <a:ext cx="576140" cy="76818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67504"/>
            <a:ext cx="1396390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2C95C5C-6FBD-47FF-9CA6-066193539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7855" y="5100276"/>
            <a:ext cx="386946" cy="51592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7855" y="5100276"/>
            <a:ext cx="386946" cy="51592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6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21453" y="5987064"/>
            <a:ext cx="790849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75972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879" y="800392"/>
            <a:ext cx="7698523" cy="1212102"/>
          </a:xfrm>
        </p:spPr>
        <p:txBody>
          <a:bodyPr>
            <a:normAutofit/>
          </a:bodyPr>
          <a:lstStyle/>
          <a:p>
            <a:r>
              <a:rPr lang="fi-FI" sz="3500" b="1">
                <a:solidFill>
                  <a:srgbClr val="FFFFFF"/>
                </a:solidFill>
              </a:rPr>
              <a:t>Terveysviestintä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25718" y="2490436"/>
            <a:ext cx="7281746" cy="356717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600"/>
              <a:t>väline, jonka avulla voidaan edistää yksilön ja yhteiskunnan jäsenten terveyttä sekä ennaltaehkäistä sairauksia (WHO)</a:t>
            </a:r>
          </a:p>
          <a:p>
            <a:pPr lvl="1">
              <a:lnSpc>
                <a:spcPct val="90000"/>
              </a:lnSpc>
            </a:pPr>
            <a:r>
              <a:rPr lang="fi-FI" sz="1600"/>
              <a:t>välittää terveystietoa</a:t>
            </a:r>
          </a:p>
          <a:p>
            <a:pPr lvl="1">
              <a:lnSpc>
                <a:spcPct val="90000"/>
              </a:lnSpc>
            </a:pPr>
            <a:r>
              <a:rPr lang="fi-FI" sz="1600"/>
              <a:t>ylläpitää julkista keskustelua merkittävistä terveyskysymyksistä </a:t>
            </a:r>
          </a:p>
          <a:p>
            <a:pPr>
              <a:lnSpc>
                <a:spcPct val="90000"/>
              </a:lnSpc>
            </a:pPr>
            <a:r>
              <a:rPr lang="fi-FI" sz="1600" u="sng"/>
              <a:t>laaja määritelmä</a:t>
            </a:r>
            <a:r>
              <a:rPr lang="fi-FI" sz="1600"/>
              <a:t>: kaikki viestintä, jossa tarkastellaan terveyttä ja sairautta, riippumaatta siitä, edistääkö se terveyttä vai ei</a:t>
            </a:r>
          </a:p>
          <a:p>
            <a:pPr lvl="1">
              <a:lnSpc>
                <a:spcPct val="90000"/>
              </a:lnSpc>
            </a:pPr>
            <a:r>
              <a:rPr lang="fi-FI" sz="1600"/>
              <a:t>mm. uutiset, televisiosarjat, elokuvat, mainokset, sosiaalinen media</a:t>
            </a:r>
          </a:p>
          <a:p>
            <a:pPr lvl="1">
              <a:lnSpc>
                <a:spcPct val="90000"/>
              </a:lnSpc>
            </a:pPr>
            <a:r>
              <a:rPr lang="fi-FI" sz="1600"/>
              <a:t>sisällöllisesti voi perustua tietoon, tunteeseen tai kokemukseen tai olla faktaa tai fiktiota</a:t>
            </a:r>
          </a:p>
          <a:p>
            <a:pPr>
              <a:lnSpc>
                <a:spcPct val="90000"/>
              </a:lnSpc>
            </a:pPr>
            <a:r>
              <a:rPr lang="fi-FI" sz="1600"/>
              <a:t>liittyy kulttuuriin, yhteiskuntaan, talouteen ja ympäristöön</a:t>
            </a:r>
          </a:p>
          <a:p>
            <a:pPr lvl="1">
              <a:lnSpc>
                <a:spcPct val="90000"/>
              </a:lnSpc>
            </a:pPr>
            <a:r>
              <a:rPr lang="fi-FI" sz="1600"/>
              <a:t>voi olla mm. tiedonsiirtoa, vuorovaikutusta, terveysosaamista, yhteisöllisyyden vahvistaja, kaupallisuuden väline sekä viihdettä ja ajankulua</a:t>
            </a:r>
          </a:p>
          <a:p>
            <a:pPr marL="400050" lvl="1" indent="0">
              <a:lnSpc>
                <a:spcPct val="90000"/>
              </a:lnSpc>
              <a:buNone/>
            </a:pPr>
            <a:endParaRPr lang="fi-FI" sz="1600"/>
          </a:p>
        </p:txBody>
      </p:sp>
    </p:spTree>
    <p:extLst>
      <p:ext uri="{BB962C8B-B14F-4D97-AF65-F5344CB8AC3E}">
        <p14:creationId xmlns:p14="http://schemas.microsoft.com/office/powerpoint/2010/main" val="663787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879" y="800392"/>
            <a:ext cx="7698523" cy="1212102"/>
          </a:xfrm>
        </p:spPr>
        <p:txBody>
          <a:bodyPr>
            <a:normAutofit/>
          </a:bodyPr>
          <a:lstStyle/>
          <a:p>
            <a:r>
              <a:rPr lang="fi-FI" sz="3500" b="1">
                <a:solidFill>
                  <a:srgbClr val="FFFFFF"/>
                </a:solidFill>
              </a:rPr>
              <a:t>Terveyttä edistävä terveysviestintä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718" y="2490436"/>
            <a:ext cx="7281746" cy="356717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300"/>
              <a:t>yksilötaso</a:t>
            </a:r>
            <a:endParaRPr lang="fi-FI" sz="1300" b="1"/>
          </a:p>
          <a:p>
            <a:pPr lvl="1">
              <a:lnSpc>
                <a:spcPct val="90000"/>
              </a:lnSpc>
            </a:pPr>
            <a:r>
              <a:rPr lang="fi-FI" sz="1300" b="1"/>
              <a:t>terveysneuvonta</a:t>
            </a:r>
            <a:r>
              <a:rPr lang="fi-FI" sz="1300"/>
              <a:t> = terveysalan ammattilaisen ja potilaan välistä sanallista, kirjallista tai sähköistä kommunikointia</a:t>
            </a:r>
          </a:p>
          <a:p>
            <a:pPr lvl="2">
              <a:lnSpc>
                <a:spcPct val="90000"/>
              </a:lnSpc>
            </a:pPr>
            <a:r>
              <a:rPr lang="fi-FI" sz="1300"/>
              <a:t>lähtökohtana asiakkaan tai potilaan tarpeet ja tiedon vastaanottokyky </a:t>
            </a:r>
          </a:p>
          <a:p>
            <a:pPr lvl="2">
              <a:lnSpc>
                <a:spcPct val="90000"/>
              </a:lnSpc>
            </a:pPr>
            <a:r>
              <a:rPr lang="fi-FI" sz="1300"/>
              <a:t>tasa-arvoinen ja kunnioittava vuorovaikutus tärkeä osa vastaanottotilanteen onnistumista </a:t>
            </a:r>
          </a:p>
          <a:p>
            <a:pPr lvl="2">
              <a:lnSpc>
                <a:spcPct val="90000"/>
              </a:lnSpc>
            </a:pPr>
            <a:r>
              <a:rPr lang="fi-FI" sz="1300"/>
              <a:t>parhaimmillaan luottamuksellista ja voimaannuttavaa, mutta esim. vaihtuva henkilöstö ja vaikeudet vastaanotolle pääsemisessä ja ajanvarauksessa voivat lisätä epävarmuutta</a:t>
            </a:r>
          </a:p>
          <a:p>
            <a:pPr>
              <a:lnSpc>
                <a:spcPct val="90000"/>
              </a:lnSpc>
            </a:pPr>
            <a:endParaRPr lang="fi-FI" sz="1300"/>
          </a:p>
          <a:p>
            <a:pPr>
              <a:lnSpc>
                <a:spcPct val="90000"/>
              </a:lnSpc>
            </a:pPr>
            <a:r>
              <a:rPr lang="fi-FI" sz="1300"/>
              <a:t>yhteisötaso</a:t>
            </a:r>
          </a:p>
          <a:p>
            <a:pPr lvl="1">
              <a:lnSpc>
                <a:spcPct val="90000"/>
              </a:lnSpc>
            </a:pPr>
            <a:r>
              <a:rPr lang="fi-FI" sz="1300" b="1"/>
              <a:t>terveyskasvatus </a:t>
            </a:r>
            <a:r>
              <a:rPr lang="fi-FI" sz="1300"/>
              <a:t>= terveyttä edistävien tietojen ja taitojen opettamista ja levittämistä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mm. perhe, päiväkoti, koulu ja harrastukset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vanhemmilla tärkeä rooli lastensa ensimmäisinä terveyden ja hyvinvoinnin vaalijoina </a:t>
            </a:r>
          </a:p>
          <a:p>
            <a:pPr lvl="1">
              <a:lnSpc>
                <a:spcPct val="90000"/>
              </a:lnSpc>
            </a:pPr>
            <a:r>
              <a:rPr lang="fi-FI" sz="1300"/>
              <a:t>koulun </a:t>
            </a:r>
            <a:r>
              <a:rPr lang="fi-FI" sz="1300" b="1"/>
              <a:t>terveystieto</a:t>
            </a:r>
            <a:r>
              <a:rPr lang="fi-FI" sz="1300"/>
              <a:t>-oppiaine tähtää terveysosaamisen kehittämiseen</a:t>
            </a:r>
          </a:p>
          <a:p>
            <a:pPr lvl="1">
              <a:lnSpc>
                <a:spcPct val="90000"/>
              </a:lnSpc>
            </a:pPr>
            <a:endParaRPr lang="fi-FI" sz="1300"/>
          </a:p>
        </p:txBody>
      </p:sp>
    </p:spTree>
    <p:extLst>
      <p:ext uri="{BB962C8B-B14F-4D97-AF65-F5344CB8AC3E}">
        <p14:creationId xmlns:p14="http://schemas.microsoft.com/office/powerpoint/2010/main" val="179999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945C518-7AE1-4E08-ADA5-7D1FDE336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79" y="800392"/>
            <a:ext cx="7698523" cy="1212102"/>
          </a:xfrm>
        </p:spPr>
        <p:txBody>
          <a:bodyPr>
            <a:normAutofit/>
          </a:bodyPr>
          <a:lstStyle/>
          <a:p>
            <a:r>
              <a:rPr lang="fi-FI" sz="3500" b="1">
                <a:solidFill>
                  <a:srgbClr val="FFFFFF"/>
                </a:solidFill>
              </a:rPr>
              <a:t>Terveyttä edistävä terveysviestintä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718" y="2490436"/>
            <a:ext cx="7281746" cy="356717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800"/>
              <a:t>yhteiskuntataso</a:t>
            </a:r>
          </a:p>
          <a:p>
            <a:pPr lvl="1">
              <a:lnSpc>
                <a:spcPct val="90000"/>
              </a:lnSpc>
            </a:pPr>
            <a:r>
              <a:rPr lang="fi-FI" sz="1800" b="1"/>
              <a:t>terveysvalistus</a:t>
            </a:r>
            <a:r>
              <a:rPr lang="fi-FI" sz="1800"/>
              <a:t> = koko väestölle tai sen osalle suunnattua terveyden joukkoviestintää</a:t>
            </a:r>
          </a:p>
          <a:p>
            <a:pPr lvl="1">
              <a:lnSpc>
                <a:spcPct val="90000"/>
              </a:lnSpc>
            </a:pPr>
            <a:r>
              <a:rPr lang="fi-FI" sz="1800" b="1"/>
              <a:t>terveyskampanjoilla </a:t>
            </a:r>
            <a:r>
              <a:rPr lang="fi-FI" sz="1800"/>
              <a:t>pyritään saamaan aikaan muutos ihmisten terveyskäyttäytymisessä tai ajattelussa </a:t>
            </a:r>
          </a:p>
          <a:p>
            <a:pPr lvl="2">
              <a:lnSpc>
                <a:spcPct val="90000"/>
              </a:lnSpc>
            </a:pPr>
            <a:r>
              <a:rPr lang="fi-FI" sz="1800"/>
              <a:t>tietyn ajan kestäviä projekteja, jotka suunnitellaan ja toteutetaan terveys- ja viestintäalan ammattilaisten yhteistyönä</a:t>
            </a:r>
          </a:p>
          <a:p>
            <a:pPr lvl="2">
              <a:lnSpc>
                <a:spcPct val="90000"/>
              </a:lnSpc>
            </a:pPr>
            <a:r>
              <a:rPr lang="fi-FI" sz="1800"/>
              <a:t>mediaa käytetään monipuolisesti ja siihen voi kuulua myös mahdollisuus saada esim. neuvontaa ja  lisätietoja kyseisestä terveysaiheesta </a:t>
            </a:r>
          </a:p>
          <a:p>
            <a:pPr lvl="2">
              <a:lnSpc>
                <a:spcPct val="90000"/>
              </a:lnSpc>
            </a:pPr>
            <a:r>
              <a:rPr lang="fi-FI" sz="1800"/>
              <a:t>runsaasti hyötyjä, mutta voivat myös epäonnistua ja aiheuttaa esim. turhaa huolta ja pelkoja ihmisissä</a:t>
            </a:r>
          </a:p>
          <a:p>
            <a:pPr marL="914400" lvl="2" indent="0">
              <a:lnSpc>
                <a:spcPct val="90000"/>
              </a:lnSpc>
              <a:buNone/>
            </a:pPr>
            <a:endParaRPr lang="fi-FI" sz="1800"/>
          </a:p>
          <a:p>
            <a:pPr>
              <a:lnSpc>
                <a:spcPct val="90000"/>
              </a:lnSpc>
            </a:pPr>
            <a:endParaRPr lang="fi-FI" sz="1800"/>
          </a:p>
        </p:txBody>
      </p:sp>
    </p:spTree>
    <p:extLst>
      <p:ext uri="{BB962C8B-B14F-4D97-AF65-F5344CB8AC3E}">
        <p14:creationId xmlns:p14="http://schemas.microsoft.com/office/powerpoint/2010/main" val="850520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BD0945-558C-44D4-8382-8581C03401BB}"/>
              </a:ext>
            </a:extLst>
          </p:cNvPr>
          <p:cNvSpPr txBox="1">
            <a:spLocks/>
          </p:cNvSpPr>
          <p:nvPr/>
        </p:nvSpPr>
        <p:spPr>
          <a:xfrm>
            <a:off x="718879" y="800392"/>
            <a:ext cx="7698523" cy="1212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Terveysviestintä monipuolistuu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7AEB2-6973-49AF-829E-7424B0DF5F02}"/>
              </a:ext>
            </a:extLst>
          </p:cNvPr>
          <p:cNvSpPr txBox="1">
            <a:spLocks/>
          </p:cNvSpPr>
          <p:nvPr/>
        </p:nvSpPr>
        <p:spPr>
          <a:xfrm>
            <a:off x="1025718" y="2490436"/>
            <a:ext cx="7281746" cy="3567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</a:pPr>
            <a:r>
              <a:rPr lang="en-US" sz="1600"/>
              <a:t>yhteiskunnan </a:t>
            </a:r>
            <a:r>
              <a:rPr lang="en-US" sz="1600" u="sng"/>
              <a:t>medioituminen</a:t>
            </a:r>
            <a:r>
              <a:rPr lang="en-US" sz="1600"/>
              <a:t> on aiheuttanut uusia haasteita perinteiselle terveysviestinnälle ja sen toteuttamistavoille: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/>
              <a:t>Miten erottaa luotettava terveysviestintä epäluotettavasta yhä suuremmassa tietotulvassa?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/>
              <a:t>Tavoittaako sähköinen viestintä koko väestön? 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/>
              <a:t>Kuinka saada esim. iäkkäät, sairaat ja vieraskieliset ihmiset sähköisten terveyspalveluiden käyttäjiksi? </a:t>
            </a:r>
          </a:p>
          <a:p>
            <a:pPr marL="457200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600"/>
          </a:p>
          <a:p>
            <a:pPr indent="-228600">
              <a:lnSpc>
                <a:spcPct val="90000"/>
              </a:lnSpc>
            </a:pPr>
            <a:r>
              <a:rPr lang="en-US" sz="1600"/>
              <a:t>nykyaikaisella, monipuolisesti eri terveysviestinnän keinoja ja välineitä käyttävällä terveysviestinnällä voidaan tavoittaa suuri joukko ihmisiä</a:t>
            </a:r>
          </a:p>
          <a:p>
            <a:pPr marL="0" indent="-228600">
              <a:lnSpc>
                <a:spcPct val="90000"/>
              </a:lnSpc>
            </a:pPr>
            <a:r>
              <a:rPr lang="en-US" sz="1600"/>
              <a:t>       ─ terveyden asiantuntijan rooli säilyy terveysalan ammattilaisilla</a:t>
            </a:r>
          </a:p>
          <a:p>
            <a:pPr marL="0" indent="-228600">
              <a:lnSpc>
                <a:spcPct val="90000"/>
              </a:lnSpc>
            </a:pPr>
            <a:r>
              <a:rPr lang="en-US" sz="1600"/>
              <a:t>        ─ väestön terveyskäyttäytymiseen ja asenteisiin voidaan 	      </a:t>
            </a:r>
          </a:p>
          <a:p>
            <a:pPr marL="0" indent="-228600">
              <a:lnSpc>
                <a:spcPct val="90000"/>
              </a:lnSpc>
            </a:pPr>
            <a:r>
              <a:rPr lang="en-US" sz="1600"/>
              <a:t>           vaikuttaa suhteellisen helposti ja edullisesti </a:t>
            </a:r>
          </a:p>
          <a:p>
            <a:pPr marL="914400" lvl="2">
              <a:lnSpc>
                <a:spcPct val="90000"/>
              </a:lnSpc>
            </a:pPr>
            <a:endParaRPr lang="en-US" sz="1600"/>
          </a:p>
          <a:p>
            <a:pPr indent="-228600">
              <a:lnSpc>
                <a:spcPct val="90000"/>
              </a:lnSpc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299847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352</Words>
  <Application>Microsoft Office PowerPoint</Application>
  <PresentationFormat>Näytössä katseltava diaesitys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Terve 2: Ihminen, ympäristö ja terveys</vt:lpstr>
      <vt:lpstr>Terveysviestintä</vt:lpstr>
      <vt:lpstr>Terveyttä edistävä terveysviestintä (1/2)</vt:lpstr>
      <vt:lpstr>Terveyttä edistävä terveysviestintä (2/2)</vt:lpstr>
      <vt:lpstr>PowerPoint-esitys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1: Terveyden perusteet</dc:title>
  <dc:creator>Hämäläinen Elina</dc:creator>
  <cp:lastModifiedBy>Timo Ryhtä</cp:lastModifiedBy>
  <cp:revision>88</cp:revision>
  <dcterms:created xsi:type="dcterms:W3CDTF">2017-06-09T06:02:13Z</dcterms:created>
  <dcterms:modified xsi:type="dcterms:W3CDTF">2021-10-15T04:30:50Z</dcterms:modified>
</cp:coreProperties>
</file>