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9" r:id="rId4"/>
    <p:sldId id="280" r:id="rId5"/>
    <p:sldId id="281" r:id="rId6"/>
    <p:sldId id="277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930" y="1008993"/>
            <a:ext cx="6923558" cy="354204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7000" b="1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4582814"/>
            <a:ext cx="5349252" cy="1312657"/>
          </a:xfrm>
        </p:spPr>
        <p:txBody>
          <a:bodyPr anchor="t">
            <a:normAutofit/>
          </a:bodyPr>
          <a:lstStyle/>
          <a:p>
            <a:pPr algn="l"/>
            <a:r>
              <a:rPr lang="fi-FI" b="1" dirty="0"/>
              <a:t>Luku 4: Terveys muuttuvassa ympäristössä</a:t>
            </a:r>
            <a:endParaRPr lang="fi-FI" b="1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fi-FI" sz="6300" b="1"/>
              <a:t>Puhdas vesi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/>
              <a:t>terveyden edellytys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juomavesi, ruoanvalmistus, hygienia, ravinnontuotanto, teollisuus</a:t>
            </a:r>
          </a:p>
          <a:p>
            <a:pPr>
              <a:lnSpc>
                <a:spcPct val="90000"/>
              </a:lnSpc>
            </a:pPr>
            <a:r>
              <a:rPr lang="fi-FI" sz="1200"/>
              <a:t>YK:n yleiskokous 2010: puhdas vesi ja toimiva viemäriverkosto kuuluvat ihmisoikeuksiin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200"/>
              <a:t>puhdas vesi ja jätevesien asianmukainen käsittely myös yksi kestävän kehityksen päätavoitteista</a:t>
            </a:r>
          </a:p>
          <a:p>
            <a:pPr marL="457200" indent="-457200">
              <a:lnSpc>
                <a:spcPct val="90000"/>
              </a:lnSpc>
            </a:pPr>
            <a:r>
              <a:rPr lang="fi-FI" sz="1200" b="1"/>
              <a:t>sanitaatio</a:t>
            </a:r>
            <a:r>
              <a:rPr lang="fi-FI" sz="1200"/>
              <a:t> = keinot, joiden avulla ihmisten ulosteet ja virtsa sekä yhdyskuntien jätevedet kerätään hygieenisellä tavalla, jotta ne eivät vaaranna terveyttä ja ympäristöä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200"/>
              <a:t>mm. käymälät ja niiden kunnossapito, viemäriverkosto ja hygieniakasvatus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200"/>
              <a:t>pyritään ehkäisemään loisten ja ulosteiden välityksellä tarttuvien tautien (esim. ripuli, kolera) leviämistä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200"/>
              <a:t>edistää erityisesti kehittyvissä maissa elävien lasten ja naisten terveyttä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200"/>
              <a:t>edistää sosiaalista kestävyyttä</a:t>
            </a:r>
          </a:p>
          <a:p>
            <a:pPr marL="1257300" lvl="3" indent="0">
              <a:lnSpc>
                <a:spcPct val="90000"/>
              </a:lnSpc>
              <a:buNone/>
            </a:pPr>
            <a:endParaRPr lang="fi-FI" sz="1200"/>
          </a:p>
          <a:p>
            <a:pPr marL="400050" lvl="1" indent="0">
              <a:lnSpc>
                <a:spcPct val="90000"/>
              </a:lnSpc>
              <a:buNone/>
            </a:pPr>
            <a:endParaRPr lang="fi-FI" sz="1200"/>
          </a:p>
          <a:p>
            <a:pPr marL="457200" lvl="1" indent="0">
              <a:lnSpc>
                <a:spcPct val="90000"/>
              </a:lnSpc>
              <a:buNone/>
            </a:pP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883494-3DA2-4363-80C1-23E89832C412}"/>
              </a:ext>
            </a:extLst>
          </p:cNvPr>
          <p:cNvSpPr txBox="1">
            <a:spLocks/>
          </p:cNvSpPr>
          <p:nvPr/>
        </p:nvSpPr>
        <p:spPr>
          <a:xfrm>
            <a:off x="963930" y="1050595"/>
            <a:ext cx="6056111" cy="1618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63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Puhdas vesi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C634DD-3D73-428C-A89F-B602FCDA8500}"/>
              </a:ext>
            </a:extLst>
          </p:cNvPr>
          <p:cNvSpPr txBox="1">
            <a:spLocks/>
          </p:cNvSpPr>
          <p:nvPr/>
        </p:nvSpPr>
        <p:spPr>
          <a:xfrm>
            <a:off x="963930" y="2969469"/>
            <a:ext cx="6056111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000" u="sng"/>
              <a:t>kasvava vedenkulutus ja vesivarojen niukkeneminen </a:t>
            </a:r>
            <a:r>
              <a:rPr lang="en-US" sz="1000"/>
              <a:t>maailmanlaajuinen terveys- ja ympäristöongelma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johtuu mm. voimakkaasta väestönkasvusta, kaupungistumisesta, ihmisten kulutustottumusten muutoksista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puhtaan veden tarve kasvaa edelleen, mikäli kehitys jatkuu nykyisen kaltaisena </a:t>
            </a:r>
          </a:p>
          <a:p>
            <a:pPr indent="-228600">
              <a:lnSpc>
                <a:spcPct val="90000"/>
              </a:lnSpc>
            </a:pPr>
            <a:r>
              <a:rPr lang="en-US" sz="1000"/>
              <a:t>veden säästäminen ja tehokas vedenkäyttö tulevat yhä tärkeämmiksi 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 b="1"/>
              <a:t>vesijalanjälki</a:t>
            </a:r>
            <a:r>
              <a:rPr lang="en-US" sz="1000"/>
              <a:t>: kokonaisvedenkulutuksen mittari, joka huomioi talousveden lisäksi tuotteiden ja palveluiden tuotantoon kulutetun piiloveden</a:t>
            </a:r>
          </a:p>
          <a:p>
            <a:pPr marL="1257300" lvl="2">
              <a:lnSpc>
                <a:spcPct val="90000"/>
              </a:lnSpc>
            </a:pPr>
            <a:r>
              <a:rPr lang="en-US" sz="1000"/>
              <a:t>voidaan laskea mm. yksittäiselle ihmiselle, tuotteelle, yritykselle tai valtiolle</a:t>
            </a:r>
          </a:p>
          <a:p>
            <a:pPr marL="1257300" lvl="2">
              <a:lnSpc>
                <a:spcPct val="90000"/>
              </a:lnSpc>
            </a:pPr>
            <a:r>
              <a:rPr lang="en-US" sz="1000"/>
              <a:t>suomalaisilla suhteellisen suuri, lähes puolet muodostuu ulkomailla (mm. elintarvikkeet) </a:t>
            </a:r>
          </a:p>
          <a:p>
            <a:pPr indent="-228600">
              <a:lnSpc>
                <a:spcPct val="90000"/>
              </a:lnSpc>
            </a:pPr>
            <a:r>
              <a:rPr lang="en-US" sz="1000"/>
              <a:t>terveyshaasteita Suomessa: 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ajoittaiset vesijohtoverkoston välityksellä tapahtuvat epidemiat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talousvetenä käytetyn kaivoveden laatu haja-asutusalueilla </a:t>
            </a:r>
            <a:br>
              <a:rPr lang="en-US" sz="1000"/>
            </a:br>
            <a:r>
              <a:rPr lang="en-US" sz="1000"/>
              <a:t>(esim. kohonnut arseenipitoisuus)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uimavesien runsaat sinileväesiintymät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mahdolliset jätevesi- tai öljyvuodot </a:t>
            </a:r>
          </a:p>
          <a:p>
            <a:pPr marL="1257300" lvl="3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265004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883494-3DA2-4363-80C1-23E89832C412}"/>
              </a:ext>
            </a:extLst>
          </p:cNvPr>
          <p:cNvSpPr txBox="1">
            <a:spLocks/>
          </p:cNvSpPr>
          <p:nvPr/>
        </p:nvSpPr>
        <p:spPr>
          <a:xfrm>
            <a:off x="483798" y="1463040"/>
            <a:ext cx="2847230" cy="26909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Puhdas ruoka (1/2)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C634DD-3D73-428C-A89F-B602FCDA8500}"/>
              </a:ext>
            </a:extLst>
          </p:cNvPr>
          <p:cNvSpPr txBox="1">
            <a:spLocks/>
          </p:cNvSpPr>
          <p:nvPr/>
        </p:nvSpPr>
        <p:spPr>
          <a:xfrm>
            <a:off x="4242163" y="1463039"/>
            <a:ext cx="4156790" cy="43004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300"/>
              <a:t>Suomessa tuotetaan kansainvälisestikin vertailtuna puhdasta ja turvallista ruokaa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300"/>
              <a:t>lähtökohtana EU: n elintarvikelainsäädäntö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300"/>
              <a:t>”pellolta pöytään” -periaate: </a:t>
            </a:r>
            <a:r>
              <a:rPr lang="en-US" sz="1300" b="1"/>
              <a:t>Evira</a:t>
            </a:r>
            <a:r>
              <a:rPr lang="en-US" sz="1300"/>
              <a:t> valvoo kotimaassa tuotetun ruoan kaikkia elintarvikeketjun vaiheita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300"/>
              <a:t>ulkomailta tuotuja elintarvikkeita valvoo myös </a:t>
            </a:r>
            <a:r>
              <a:rPr lang="en-US" sz="1300" b="1"/>
              <a:t>Tullilaboratorio</a:t>
            </a: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  <a:p>
            <a:pPr indent="-228600">
              <a:lnSpc>
                <a:spcPct val="90000"/>
              </a:lnSpc>
            </a:pPr>
            <a:r>
              <a:rPr lang="en-US" sz="1300"/>
              <a:t>ruoan tai juomaveden mukana elimistöön kulkeutuneet mikrobit tai niiden tuottamat myrkyt tai myrkylliset sienet tai kasvit voivat aiheuttaa </a:t>
            </a:r>
            <a:r>
              <a:rPr lang="en-US" sz="1300" b="1"/>
              <a:t>ruokamyrkytyksiä</a:t>
            </a:r>
            <a:r>
              <a:rPr lang="en-US" sz="1300"/>
              <a:t>   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300"/>
              <a:t>oireina vatsakivut, ripuli ja oksentelu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300"/>
              <a:t>terve aikuinen toipuu tavallisesti muutamassa päivässä, mutta voi olla vaarallinen mm. pienille lapsille, raskaana oleville ja vanhuksille 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300"/>
              <a:t>voidaan ehkäistä hyvällä hygienialla (käsi- ja keittiöhygienia, oikeat ruoanvalmistus- ja säilytystavat) </a:t>
            </a:r>
          </a:p>
          <a:p>
            <a:pPr marL="1257300" lvl="3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385670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883494-3DA2-4363-80C1-23E89832C412}"/>
              </a:ext>
            </a:extLst>
          </p:cNvPr>
          <p:cNvSpPr txBox="1">
            <a:spLocks/>
          </p:cNvSpPr>
          <p:nvPr/>
        </p:nvSpPr>
        <p:spPr>
          <a:xfrm>
            <a:off x="483798" y="1463040"/>
            <a:ext cx="2847230" cy="26909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Puhdas ruoka (2/2)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C634DD-3D73-428C-A89F-B602FCDA8500}"/>
              </a:ext>
            </a:extLst>
          </p:cNvPr>
          <p:cNvSpPr txBox="1">
            <a:spLocks/>
          </p:cNvSpPr>
          <p:nvPr/>
        </p:nvSpPr>
        <p:spPr>
          <a:xfrm>
            <a:off x="4242163" y="1463039"/>
            <a:ext cx="4156790" cy="43004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000" b="1"/>
              <a:t>ympäristömyrkkyjä</a:t>
            </a:r>
            <a:r>
              <a:rPr lang="en-US" sz="1000"/>
              <a:t> ravinnossa aikaisempaa vähemmän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voivat aiheuttaa mm. kehityshäiriöitä, heikentää immuunipuolustusta ja altistaa syövälle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asetettu saantirajoituksia (</a:t>
            </a:r>
            <a:r>
              <a:rPr lang="en-US" sz="1000" b="1"/>
              <a:t>Evira</a:t>
            </a:r>
            <a:r>
              <a:rPr lang="en-US" sz="1000"/>
              <a:t>)</a:t>
            </a:r>
          </a:p>
          <a:p>
            <a:pPr lvl="2">
              <a:lnSpc>
                <a:spcPct val="90000"/>
              </a:lnSpc>
            </a:pPr>
            <a:r>
              <a:rPr lang="en-US" sz="1000"/>
              <a:t>eri kalalajeja vaihdellen, suurikokoisten petokalojen syönnin välttäminen, riskiryhmille tarkemmat syöntirajoitukset (dioksiini- ja metyylielohopeariski)</a:t>
            </a:r>
          </a:p>
          <a:p>
            <a:pPr lvl="2">
              <a:lnSpc>
                <a:spcPct val="90000"/>
              </a:lnSpc>
            </a:pPr>
            <a:r>
              <a:rPr lang="en-US" sz="1000"/>
              <a:t>öljysiementen turvallinen päivittäinen käyttömäärä aikuisilla noin 15 g eli </a:t>
            </a:r>
            <a:br>
              <a:rPr lang="en-US" sz="1000"/>
            </a:br>
            <a:r>
              <a:rPr lang="en-US" sz="1000"/>
              <a:t>2 rkl (alumiini-, nikkeli-, kadmium- ja arseeniriski)</a:t>
            </a:r>
          </a:p>
          <a:p>
            <a:pPr lvl="2">
              <a:lnSpc>
                <a:spcPct val="90000"/>
              </a:lnSpc>
            </a:pPr>
            <a:endParaRPr lang="en-US" sz="1000"/>
          </a:p>
          <a:p>
            <a:pPr indent="-228600">
              <a:lnSpc>
                <a:spcPct val="90000"/>
              </a:lnSpc>
            </a:pPr>
            <a:r>
              <a:rPr lang="en-US" sz="1000" u="sng"/>
              <a:t>kestävä ruoantuotanto ja kulutus</a:t>
            </a:r>
            <a:r>
              <a:rPr lang="en-US" sz="1000"/>
              <a:t> tukevat terveyttä ja hyvinvointia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ekologinen kestävyys: luonnonvarojen tehokas käyttö ja kierrätys sekä uusiutuvien luonnonvarojen ja energialähteiden käyttö </a:t>
            </a:r>
            <a:br>
              <a:rPr lang="en-US" sz="1000"/>
            </a:br>
            <a:r>
              <a:rPr lang="en-US" sz="1000"/>
              <a:t>(esim. luomuviljely, lähiruoka, ruokahävikin pienentäminen ja punaisen lihan korvaaminen kala- ja kasvisravinnolla)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taloudellinen kestävyys: sopeutuminen maailman talouden muutoksiin, ruuan hinnan määräytyminen, reilun kaupan tuotteet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kulttuurinen kestävyys: ruokakulttuurien tunteminen ja arvostaminen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sosiaalinen kestävyys: aliravitsemuksen ja lihavuuden vähentäminen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84349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606478" y="386930"/>
            <a:ext cx="6927525" cy="1188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Ilmastonmuutoksen terveysvaikutukset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1998368"/>
            <a:ext cx="8771274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595245" y="2599509"/>
            <a:ext cx="7607751" cy="34355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000" b="1"/>
              <a:t>ilmastonmuutos</a:t>
            </a:r>
            <a:r>
              <a:rPr lang="en-US" sz="1000"/>
              <a:t> = ihmisen aiheuttama globaali ilmaston lämpeneminen, joka aiheutuu kasvihuonekaasujen (esim. hiilidioksidi, ja metaani) voimakkaasta lisääntymisestä ilmakehässä</a:t>
            </a:r>
          </a:p>
          <a:p>
            <a:pPr indent="-228600">
              <a:lnSpc>
                <a:spcPct val="90000"/>
              </a:lnSpc>
            </a:pPr>
            <a:r>
              <a:rPr lang="en-US" sz="1000" u="sng"/>
              <a:t>terveysvaikutuksia</a:t>
            </a:r>
            <a:r>
              <a:rPr lang="en-US" sz="1000"/>
              <a:t> vaikea ennustaa, koska vaikutukset erilaisia ja niiden voimakkuus voi vaihdella eri puolilla maailmaa: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sään ääri-ilmiöiden (esim. rankkasateet, myrskyt, helteet) aiheuttamat onnettomuudet ja epidemiat lisääntyvät, lämpöuupumuksen riski kasvaa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ravinnontuotannon alueet muuttuvat ja juomaveden saanti vaikeutuu</a:t>
            </a:r>
          </a:p>
          <a:p>
            <a:pPr lvl="2">
              <a:lnSpc>
                <a:spcPct val="90000"/>
              </a:lnSpc>
            </a:pPr>
            <a:r>
              <a:rPr lang="en-US" sz="1000"/>
              <a:t>merenpinnan nousu pilaa viljelyalueita ja juoma- ja käyttövesiä</a:t>
            </a:r>
          </a:p>
          <a:p>
            <a:pPr lvl="2">
              <a:lnSpc>
                <a:spcPct val="90000"/>
              </a:lnSpc>
            </a:pPr>
            <a:r>
              <a:rPr lang="en-US" sz="1000"/>
              <a:t>kuumuus, kuivuus ja rankkasateet tuhoavat satoja, mikä voi johtaa nälänhätään </a:t>
            </a:r>
          </a:p>
          <a:p>
            <a:pPr lvl="2">
              <a:lnSpc>
                <a:spcPct val="90000"/>
              </a:lnSpc>
            </a:pPr>
            <a:r>
              <a:rPr lang="en-US" sz="1000"/>
              <a:t>vuoristojäätiköiden sulaminen vaikeuttaa vedensaantia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tartuntatautien esiintymisalueet muuttuvat: mm. malaria, denguekuume, borrelioosi ja puutiaisaivokuume yleistyvät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pakolaisuus ja konfliktit yleistyvät mm. nälänhädästä kärsivillä alueilla</a:t>
            </a:r>
          </a:p>
          <a:p>
            <a:pPr indent="-228600">
              <a:lnSpc>
                <a:spcPct val="90000"/>
              </a:lnSpc>
            </a:pPr>
            <a:r>
              <a:rPr lang="en-US" sz="1000"/>
              <a:t>vastuu kuuluu kaikille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maailmanlaajuinen yhteistyö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kestävä kansallinen päätöksenteko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yhteisöjen aktiivinen toiminta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yksilön vastuulliset valinnat  </a:t>
            </a: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indent="-228600">
              <a:lnSpc>
                <a:spcPct val="90000"/>
              </a:lnSpc>
            </a:pPr>
            <a:endParaRPr lang="en-US" sz="1000"/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586</Words>
  <Application>Microsoft Office PowerPoint</Application>
  <PresentationFormat>Näytössä katseltava diaesitys (4:3)</PresentationFormat>
  <Paragraphs>69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Terve 2: Ihminen, ympäristö ja terveys</vt:lpstr>
      <vt:lpstr>Puhdas vesi (1/2)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128</cp:revision>
  <dcterms:created xsi:type="dcterms:W3CDTF">2017-06-09T06:02:13Z</dcterms:created>
  <dcterms:modified xsi:type="dcterms:W3CDTF">2021-10-08T06:23:42Z</dcterms:modified>
</cp:coreProperties>
</file>