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7" r:id="rId4"/>
    <p:sldId id="258" r:id="rId5"/>
    <p:sldId id="261" r:id="rId6"/>
    <p:sldId id="259" r:id="rId7"/>
    <p:sldId id="262" r:id="rId8"/>
    <p:sldId id="269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 Ryhtä" userId="7f132c493bfac37e" providerId="LiveId" clId="{8128CABD-5B6C-4A8E-987D-B9E729122FE9}"/>
    <pc:docChg chg="undo custSel modSld">
      <pc:chgData name="Timo Ryhtä" userId="7f132c493bfac37e" providerId="LiveId" clId="{8128CABD-5B6C-4A8E-987D-B9E729122FE9}" dt="2021-10-08T06:11:11.513" v="11" actId="26606"/>
      <pc:docMkLst>
        <pc:docMk/>
      </pc:docMkLst>
      <pc:sldChg chg="addSp modSp mod setBg">
        <pc:chgData name="Timo Ryhtä" userId="7f132c493bfac37e" providerId="LiveId" clId="{8128CABD-5B6C-4A8E-987D-B9E729122FE9}" dt="2021-10-08T06:09:55.189" v="0" actId="26606"/>
        <pc:sldMkLst>
          <pc:docMk/>
          <pc:sldMk cId="615088155" sldId="256"/>
        </pc:sldMkLst>
        <pc:spChg chg="mo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8" creationId="{6F5A5072-7B47-4D32-B52A-4EBBF590B8A5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10" creationId="{9715DAF0-AE1B-46C9-8A6B-DB2AA05AB91D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12" creationId="{6016219D-510E-4184-9090-6D5578A87BD1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14" creationId="{AFF4A713-7B75-4B21-90D7-5AB19547C728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16" creationId="{DC631C0B-6DA6-4E57-8231-CE32B3434A7E}"/>
          </ac:spMkLst>
        </pc:spChg>
        <pc:spChg chg="add">
          <ac:chgData name="Timo Ryhtä" userId="7f132c493bfac37e" providerId="LiveId" clId="{8128CABD-5B6C-4A8E-987D-B9E729122FE9}" dt="2021-10-08T06:09:55.189" v="0" actId="26606"/>
          <ac:spMkLst>
            <pc:docMk/>
            <pc:sldMk cId="615088155" sldId="256"/>
            <ac:spMk id="18" creationId="{C29501E6-A978-4A61-9689-9085AF97A53A}"/>
          </ac:spMkLst>
        </pc:spChg>
      </pc:sldChg>
      <pc:sldChg chg="addSp modSp mod setBg">
        <pc:chgData name="Timo Ryhtä" userId="7f132c493bfac37e" providerId="LiveId" clId="{8128CABD-5B6C-4A8E-987D-B9E729122FE9}" dt="2021-10-08T06:10:03.464" v="1" actId="26606"/>
        <pc:sldMkLst>
          <pc:docMk/>
          <pc:sldMk cId="33599296" sldId="257"/>
        </pc:sldMkLst>
        <pc:spChg chg="mo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03.464" v="1" actId="26606"/>
          <ac:spMkLst>
            <pc:docMk/>
            <pc:sldMk cId="33599296" sldId="257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0:19.468" v="3" actId="26606"/>
        <pc:sldMkLst>
          <pc:docMk/>
          <pc:sldMk cId="2653096294" sldId="258"/>
        </pc:sldMkLst>
        <pc:spChg chg="mo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19.468" v="3" actId="26606"/>
          <ac:spMkLst>
            <pc:docMk/>
            <pc:sldMk cId="2653096294" sldId="258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0:31.404" v="5" actId="26606"/>
        <pc:sldMkLst>
          <pc:docMk/>
          <pc:sldMk cId="4159332458" sldId="259"/>
        </pc:sldMkLst>
        <pc:spChg chg="mo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31.404" v="5" actId="26606"/>
          <ac:spMkLst>
            <pc:docMk/>
            <pc:sldMk cId="4159332458" sldId="259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0:25.276" v="4" actId="26606"/>
        <pc:sldMkLst>
          <pc:docMk/>
          <pc:sldMk cId="4129019802" sldId="261"/>
        </pc:sldMkLst>
        <pc:spChg chg="mo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25.276" v="4" actId="26606"/>
          <ac:spMkLst>
            <pc:docMk/>
            <pc:sldMk cId="4129019802" sldId="261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0:36.625" v="6" actId="26606"/>
        <pc:sldMkLst>
          <pc:docMk/>
          <pc:sldMk cId="1139216118" sldId="262"/>
        </pc:sldMkLst>
        <pc:spChg chg="mo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36.625" v="6" actId="26606"/>
          <ac:spMkLst>
            <pc:docMk/>
            <pc:sldMk cId="1139216118" sldId="262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1:11.513" v="11" actId="26606"/>
        <pc:sldMkLst>
          <pc:docMk/>
          <pc:sldMk cId="2883739312" sldId="263"/>
        </pc:sldMkLst>
        <pc:spChg chg="mo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1:11.513" v="11" actId="26606"/>
          <ac:spMkLst>
            <pc:docMk/>
            <pc:sldMk cId="2883739312" sldId="263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0:11.706" v="2" actId="26606"/>
        <pc:sldMkLst>
          <pc:docMk/>
          <pc:sldMk cId="1385752426" sldId="267"/>
        </pc:sldMkLst>
        <pc:spChg chg="mod or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11.706" v="2" actId="26606"/>
          <ac:spMkLst>
            <pc:docMk/>
            <pc:sldMk cId="1385752426" sldId="267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8128CABD-5B6C-4A8E-987D-B9E729122FE9}" dt="2021-10-08T06:11:07.767" v="10" actId="1076"/>
        <pc:sldMkLst>
          <pc:docMk/>
          <pc:sldMk cId="430739718" sldId="269"/>
        </pc:sldMkLst>
        <pc:spChg chg="mo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2" creationId="{00000000-0000-0000-0000-000000000000}"/>
          </ac:spMkLst>
        </pc:spChg>
        <pc:spChg chg="mod">
          <ac:chgData name="Timo Ryhtä" userId="7f132c493bfac37e" providerId="LiveId" clId="{8128CABD-5B6C-4A8E-987D-B9E729122FE9}" dt="2021-10-08T06:11:07.767" v="10" actId="1076"/>
          <ac:spMkLst>
            <pc:docMk/>
            <pc:sldMk cId="430739718" sldId="269"/>
            <ac:spMk id="3" creationId="{00000000-0000-0000-0000-000000000000}"/>
          </ac:spMkLst>
        </pc:spChg>
        <pc:spChg chg="ad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8" creationId="{1B15ED52-F352-441B-82BF-E0EA34836D08}"/>
          </ac:spMkLst>
        </pc:spChg>
        <pc:spChg chg="ad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10" creationId="{3B2E3793-BFE6-45A2-9B7B-E18844431C99}"/>
          </ac:spMkLst>
        </pc:spChg>
        <pc:spChg chg="ad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12" creationId="{BC4C4868-CB8F-4AF9-9CDB-8108F2C19B67}"/>
          </ac:spMkLst>
        </pc:spChg>
        <pc:spChg chg="ad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14" creationId="{375E0459-6403-40CD-989D-56A4407CA12E}"/>
          </ac:spMkLst>
        </pc:spChg>
        <pc:spChg chg="add">
          <ac:chgData name="Timo Ryhtä" userId="7f132c493bfac37e" providerId="LiveId" clId="{8128CABD-5B6C-4A8E-987D-B9E729122FE9}" dt="2021-10-08T06:10:42.963" v="7" actId="26606"/>
          <ac:spMkLst>
            <pc:docMk/>
            <pc:sldMk cId="430739718" sldId="269"/>
            <ac:spMk id="16" creationId="{53E5B1A8-3AC9-4BD1-9BBC-78CA94F2D1B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4B5A8-45C2-4A74-87E1-2D1DBBAED990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54EEF-9248-4E7C-86A5-6F5E7E1885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8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32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8.10.2021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200" b="1">
                <a:solidFill>
                  <a:srgbClr val="FFFFFF"/>
                </a:solidFill>
              </a:rPr>
              <a:t>Terve 2: Ihminen, ympäristö ja terveys</a:t>
            </a:r>
            <a:endParaRPr lang="fi-FI" sz="42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lang="fi-FI" b="1" dirty="0"/>
              <a:t>Luku 2: Geneettinen perimä ja sosiaalinen perimä</a:t>
            </a:r>
            <a:endParaRPr lang="fi-FI" b="1"/>
          </a:p>
          <a:p>
            <a:pPr algn="l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200" b="1">
                <a:solidFill>
                  <a:srgbClr val="FFFFFF"/>
                </a:solidFill>
              </a:rPr>
              <a:t>Terveyden geneettinen perusta  </a:t>
            </a:r>
            <a:br>
              <a:rPr lang="fi-FI" sz="3200">
                <a:solidFill>
                  <a:srgbClr val="FFFFFF"/>
                </a:solidFill>
              </a:rPr>
            </a:br>
            <a:endParaRPr lang="fi-FI" sz="3200" b="1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hedelmöittyneen munasolun </a:t>
            </a:r>
            <a:r>
              <a:rPr lang="fi-FI" sz="1700" b="1"/>
              <a:t>geneettinen perimä</a:t>
            </a:r>
            <a:r>
              <a:rPr lang="fi-FI" sz="1700"/>
              <a:t> peräisin isän siittiösolusta ja äidin munasolusta </a:t>
            </a:r>
            <a:br>
              <a:rPr lang="fi-FI" sz="1700"/>
            </a:br>
            <a:r>
              <a:rPr lang="fi-FI" sz="1700">
                <a:sym typeface="Wingdings" panose="05000000000000000000" pitchFamily="2" charset="2"/>
              </a:rPr>
              <a:t></a:t>
            </a:r>
            <a:r>
              <a:rPr lang="fi-FI" sz="1700"/>
              <a:t> puolet geeniperimästä isältä ja puolet äidiltä </a:t>
            </a:r>
          </a:p>
          <a:p>
            <a:r>
              <a:rPr lang="fi-FI" sz="1700"/>
              <a:t>jokaisen perimä yksilöllinen ja ainutlaatuinen </a:t>
            </a:r>
          </a:p>
          <a:p>
            <a:r>
              <a:rPr lang="fi-FI" sz="1700"/>
              <a:t>lähisukulaisten perimät muistuttavat toisiaan, erot kasvavat, mitä kauemmas sukulaisuussuhteissa edetään </a:t>
            </a:r>
          </a:p>
          <a:p>
            <a:r>
              <a:rPr lang="fi-FI" sz="1700"/>
              <a:t>perintötekijät eli </a:t>
            </a:r>
            <a:r>
              <a:rPr lang="fi-FI" sz="1700" b="1"/>
              <a:t>geenit</a:t>
            </a:r>
            <a:r>
              <a:rPr lang="fi-FI" sz="1700"/>
              <a:t> sijaitsevat solun tumassa olevissa kromosomeissa </a:t>
            </a:r>
          </a:p>
          <a:p>
            <a:pPr lvl="1">
              <a:buFontTx/>
              <a:buChar char="-"/>
            </a:pPr>
            <a:r>
              <a:rPr lang="fi-FI" sz="1700"/>
              <a:t>koostuvat DNA:sta</a:t>
            </a:r>
          </a:p>
          <a:p>
            <a:pPr lvl="1">
              <a:buFontTx/>
              <a:buChar char="-"/>
            </a:pPr>
            <a:r>
              <a:rPr lang="fi-FI" sz="1700"/>
              <a:t>sisältävät ohjeet elimistön rakenteita ja toimintoja varten</a:t>
            </a:r>
          </a:p>
          <a:p>
            <a:pPr lvl="1">
              <a:buFontTx/>
              <a:buChar char="-"/>
            </a:pPr>
            <a:r>
              <a:rPr lang="fi-FI" sz="1700"/>
              <a:t>vaikuttavat monien fyysisten ja psykososiaalisten ominaisuuksien kehittymiseen ja ilmenemiseen </a:t>
            </a:r>
            <a:br>
              <a:rPr lang="fi-FI" sz="1700"/>
            </a:br>
            <a:r>
              <a:rPr lang="fi-FI" sz="1700"/>
              <a:t>(esim. pituus ja temperamentti)</a:t>
            </a:r>
            <a:endParaRPr lang="fi-FI" sz="1700" b="1"/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28699" y="294538"/>
            <a:ext cx="7421963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Mutaatiot ja epigeneettiset merkit</a:t>
            </a:r>
          </a:p>
        </p:txBody>
      </p:sp>
      <p:sp>
        <p:nvSpPr>
          <p:cNvPr id="2" name="Suorakulmio 1"/>
          <p:cNvSpPr/>
          <p:nvPr/>
        </p:nvSpPr>
        <p:spPr>
          <a:xfrm>
            <a:off x="1028699" y="2318197"/>
            <a:ext cx="7293023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/>
              <a:t>mutaatio</a:t>
            </a:r>
            <a:r>
              <a:rPr lang="en-US" sz="1300"/>
              <a:t> = muutos solun DNA:ssa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/>
              <a:t>─ </a:t>
            </a:r>
            <a:r>
              <a:rPr lang="en-US" sz="1300"/>
              <a:t>aiheuttajina esim. UV-säteily ja tietyt kemikaalit (esim. alkoholi)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─ elimistö korjaa suurimman osan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─ haittaavat geenien normaalia toimintaa</a:t>
            </a:r>
          </a:p>
          <a:p>
            <a:pPr marL="1257300" lvl="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jos mutaatio tapahtuu tavallisessa solussa (esim. ihosolu), </a:t>
            </a:r>
            <a:br>
              <a:rPr lang="en-US" sz="1300"/>
            </a:br>
            <a:r>
              <a:rPr lang="en-US" sz="1300"/>
              <a:t>voi muodostua paikallisia syöpäkasvaimia</a:t>
            </a:r>
          </a:p>
          <a:p>
            <a:pPr marL="1257300" lvl="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jos mutaatio tapahtuu sukusolussa, se voi periytyä jälkeläiselle ja lisätä riskiä sairastua esim. sydän- ja verisuonitauteihin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─ voi koskea myös kromosomien lukumäärää (esim. Downin syndrooma)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/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/>
              <a:t>epigeneettinen merkki </a:t>
            </a:r>
            <a:r>
              <a:rPr lang="en-US" sz="1300"/>
              <a:t>= perimään väliaikaisesti kiinnittyvä, kemiallinen merkki</a:t>
            </a:r>
            <a:endParaRPr lang="en-US" sz="1300" b="1"/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/>
              <a:t>─ </a:t>
            </a:r>
            <a:r>
              <a:rPr lang="en-US" sz="1300"/>
              <a:t>aiheutuvat esim. ravinnosta, tupakoinnista ja alkoholin käytöstä</a:t>
            </a:r>
            <a:endParaRPr lang="en-US" sz="1300" b="1"/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/>
              <a:t>─ </a:t>
            </a:r>
            <a:r>
              <a:rPr lang="en-US" sz="1300"/>
              <a:t>muuttavat geenien toiminnan säätelyä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─ liittyvät joidenkin sairauksien syntyyn ja periytymiseen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/>
              <a:t>─ terveelliset elämäntavat vaikuttavat myönteisesti geenien säätelyyn</a:t>
            </a:r>
          </a:p>
        </p:txBody>
      </p:sp>
    </p:spTree>
    <p:extLst>
      <p:ext uri="{BB962C8B-B14F-4D97-AF65-F5344CB8AC3E}">
        <p14:creationId xmlns:p14="http://schemas.microsoft.com/office/powerpoint/2010/main" val="138575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200" b="1">
                <a:solidFill>
                  <a:srgbClr val="FFFFFF"/>
                </a:solidFill>
              </a:rPr>
              <a:t>Terveyttä ja toimintakykyä </a:t>
            </a:r>
            <a:br>
              <a:rPr lang="fi-FI" sz="3200" b="1">
                <a:solidFill>
                  <a:srgbClr val="FFFFFF"/>
                </a:solidFill>
              </a:rPr>
            </a:br>
            <a:r>
              <a:rPr lang="fi-FI" sz="3200" b="1">
                <a:solidFill>
                  <a:srgbClr val="FFFFFF"/>
                </a:solidFill>
              </a:rPr>
              <a:t>tukevat geenit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elimistön normaali toiminta perustuu siihen, että solut toimivat geenien ohjeiden mukaan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b="1"/>
              <a:t>mahdollistavat</a:t>
            </a:r>
            <a:r>
              <a:rPr lang="fi-FI" sz="1700"/>
              <a:t> hyvän terveyden ja toimintakyvyn</a:t>
            </a:r>
          </a:p>
          <a:p>
            <a:pPr lvl="1"/>
            <a:r>
              <a:rPr lang="fi-FI" sz="1700"/>
              <a:t>ohjaavat esim. aistien ja energia-aineenvaihdunnan rakentumista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b="1"/>
              <a:t>suojaavat</a:t>
            </a:r>
            <a:r>
              <a:rPr lang="fi-FI" sz="1700"/>
              <a:t> terveyttä ja toimintakykyä </a:t>
            </a:r>
          </a:p>
          <a:p>
            <a:pPr lvl="1"/>
            <a:r>
              <a:rPr lang="fi-FI" sz="1700"/>
              <a:t>vähentävät vaaraa sairastua moniin sairauksiin </a:t>
            </a:r>
            <a:br>
              <a:rPr lang="fi-FI" sz="1700"/>
            </a:br>
            <a:r>
              <a:rPr lang="fi-FI" sz="1700"/>
              <a:t>(esim. tartuntataudit, sydän- ja verisuonisairaudet)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b="1"/>
              <a:t>edistävät</a:t>
            </a:r>
            <a:r>
              <a:rPr lang="fi-FI" sz="1700"/>
              <a:t> terveyttä ja toimintakykyä</a:t>
            </a:r>
          </a:p>
          <a:p>
            <a:pPr lvl="1"/>
            <a:r>
              <a:rPr lang="fi-FI" sz="1700"/>
              <a:t>voivat vaikuttaa esim. hyvän lihasvoiman tai stressinsietokyvyn rakentumiseen ja kognitiivisten taitojen (esim. muisti, oppiminen) kehittymiseen</a:t>
            </a:r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200" b="1">
                <a:solidFill>
                  <a:srgbClr val="FFFFFF"/>
                </a:solidFill>
              </a:rPr>
              <a:t>Perinnölliset ja monitekijäiset 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geeniperimä voi myös </a:t>
            </a:r>
            <a:r>
              <a:rPr lang="fi-FI" sz="1400" b="1"/>
              <a:t>rajoittaa</a:t>
            </a:r>
            <a:r>
              <a:rPr lang="fi-FI" sz="1400"/>
              <a:t> ja </a:t>
            </a:r>
            <a:r>
              <a:rPr lang="fi-FI" sz="1400" b="1"/>
              <a:t>heikentää</a:t>
            </a:r>
            <a:r>
              <a:rPr lang="fi-FI" sz="1400"/>
              <a:t> terveyttä ja toimintakykyä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vaikuttaa esim. alttiuteen sairastua ja taudinkulkuun lähes kaikissa sairauksissa</a:t>
            </a:r>
          </a:p>
          <a:p>
            <a:pPr>
              <a:lnSpc>
                <a:spcPct val="90000"/>
              </a:lnSpc>
            </a:pPr>
            <a:r>
              <a:rPr lang="fi-FI" sz="1400" b="1"/>
              <a:t>Perinnölliset sairaudet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perimällä tärkeä osuus synnyssä ja kehittymisessä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yksi virheellinen geeni tai geenipari </a:t>
            </a:r>
            <a:r>
              <a:rPr lang="fi-FI" sz="1400" b="1"/>
              <a:t>aiheuttaa</a:t>
            </a:r>
            <a:r>
              <a:rPr lang="fi-FI" sz="1400"/>
              <a:t> sairauden lähes ympäristöolosuhteista riippumatta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ilmenevät yleensä aikuisikään mennessä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harvinaisia (esim. AGU-tauti)</a:t>
            </a:r>
          </a:p>
          <a:p>
            <a:pPr>
              <a:lnSpc>
                <a:spcPct val="90000"/>
              </a:lnSpc>
            </a:pPr>
            <a:r>
              <a:rPr lang="fi-FI" sz="1400" b="1"/>
              <a:t>Monitekijäiset sairaudet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perimä </a:t>
            </a:r>
            <a:r>
              <a:rPr lang="fi-FI" sz="1400" b="1"/>
              <a:t>altistaa</a:t>
            </a:r>
            <a:r>
              <a:rPr lang="fi-FI" sz="1400"/>
              <a:t> sairauksille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geenit, ympäristötekijät ja elämäntavat vaikuttavat sairauksien syntyyn ja kehittymiseen yhdessä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kehittyvät hitaasti ja ilmenevät keski-iässä ja vanhuudessa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väestössä suhteellisen yleisiä (esim. sydän- ja verisuonitaudit)</a:t>
            </a:r>
          </a:p>
          <a:p>
            <a:pPr lvl="1">
              <a:lnSpc>
                <a:spcPct val="90000"/>
              </a:lnSpc>
            </a:pPr>
            <a:endParaRPr lang="fi-FI" sz="1400"/>
          </a:p>
          <a:p>
            <a:pPr lvl="2">
              <a:lnSpc>
                <a:spcPct val="90000"/>
              </a:lnSpc>
            </a:pPr>
            <a:endParaRPr lang="fi-FI" sz="1400"/>
          </a:p>
          <a:p>
            <a:pPr>
              <a:lnSpc>
                <a:spcPct val="90000"/>
              </a:lnSpc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Sosiaalinen perimä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perheessä, koulussa ja yhteiskunnassa vallitsevat arvot, asenteet, kokemukset ja käyttäytymismallit sekä monenlaiset elämässä selviytymiseen liittyvät tiedot, taidot ja tavat </a:t>
            </a:r>
          </a:p>
          <a:p>
            <a:r>
              <a:rPr lang="fi-FI" sz="1700"/>
              <a:t>siirtyy sukupolvelta toiselle sosiaalisissa vuorovaikutussuhteissa</a:t>
            </a:r>
          </a:p>
          <a:p>
            <a:r>
              <a:rPr lang="fi-FI" sz="1700"/>
              <a:t>voi olla terveyden kannalta </a:t>
            </a:r>
            <a:r>
              <a:rPr lang="fi-FI" sz="1700" b="1"/>
              <a:t>myönteistä</a:t>
            </a:r>
            <a:r>
              <a:rPr lang="fi-FI" sz="1700"/>
              <a:t> tai </a:t>
            </a:r>
            <a:r>
              <a:rPr lang="fi-FI" sz="1700" b="1"/>
              <a:t>kielteistä</a:t>
            </a:r>
          </a:p>
          <a:p>
            <a:pPr lvl="1"/>
            <a:r>
              <a:rPr lang="fi-FI" sz="1700"/>
              <a:t>parhaimmillaan vahvistaa yksilön voimavaroja ja näkyy esim. terveellisten elämäntapojen omaksumisena vanhemmilta tai isovanhemmilta</a:t>
            </a:r>
          </a:p>
          <a:p>
            <a:pPr lvl="1"/>
            <a:r>
              <a:rPr lang="fi-FI" sz="1700"/>
              <a:t>voi vaarantaa terveyden ja näkyä esim. päihteiden käytön siirtymisenä vanhemmilta jälkipolville  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Sosiaalinen pääoma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kuvaa ihmisten tai yhteisöjen (esim. perhe) välisiä sosiaalisia suhteita ja niissä syntyvää vuorovaikutusta, luottamusta ja yhteisöllisyyttä</a:t>
            </a:r>
          </a:p>
          <a:p>
            <a:r>
              <a:rPr lang="fi-FI" sz="1700"/>
              <a:t>yksilö </a:t>
            </a:r>
            <a:r>
              <a:rPr lang="fi-FI" sz="1700" b="1"/>
              <a:t>perii </a:t>
            </a:r>
            <a:r>
              <a:rPr lang="fi-FI" sz="1700"/>
              <a:t>sosiaalista pääomaa vanhemmiltaan</a:t>
            </a:r>
          </a:p>
          <a:p>
            <a:pPr lvl="1"/>
            <a:r>
              <a:rPr lang="fi-FI" sz="1700"/>
              <a:t>esim. perheen sosiaaliset suhteet voivat vaikuttaa sosiaalisten taitojen ja suhteiden kehitykseen koko elämän ajan </a:t>
            </a:r>
          </a:p>
          <a:p>
            <a:r>
              <a:rPr lang="fi-FI" sz="1700"/>
              <a:t>yksilö myös </a:t>
            </a:r>
            <a:r>
              <a:rPr lang="fi-FI" sz="1700" b="1"/>
              <a:t>omaksuu</a:t>
            </a:r>
            <a:r>
              <a:rPr lang="fi-FI" sz="1700"/>
              <a:t> sosiaalista pääomaa esim. päiväkodissa ja koulussa </a:t>
            </a:r>
          </a:p>
          <a:p>
            <a:pPr lvl="1"/>
            <a:r>
              <a:rPr lang="fi-FI" sz="1700"/>
              <a:t>jos kasvuympäristössä riittävästi tukea ja luottamusta, halu toimia yhdessä ja yhteisön hyväksi vahvistuu ja yksilölle muodostuu lisää sosiaalista pääomaa </a:t>
            </a:r>
          </a:p>
          <a:p>
            <a:pPr lvl="1"/>
            <a:r>
              <a:rPr lang="fi-FI" sz="1700"/>
              <a:t>yksilön sosiaalinen pääoma </a:t>
            </a:r>
            <a:r>
              <a:rPr lang="fi-FI" sz="1700" b="1"/>
              <a:t>karttuu</a:t>
            </a:r>
            <a:r>
              <a:rPr lang="fi-FI" sz="1700"/>
              <a:t> koko elämän ajan</a:t>
            </a:r>
          </a:p>
          <a:p>
            <a:pPr marL="457200" lvl="1" indent="0">
              <a:buNone/>
            </a:pPr>
            <a:endParaRPr lang="fi-FI" sz="1700"/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Sosiaalinen pääoma (2/2)</a:t>
            </a:r>
            <a:endParaRPr lang="fi-FI" sz="35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996952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 dirty="0"/>
              <a:t>joskus terveyden kannalta </a:t>
            </a:r>
            <a:r>
              <a:rPr lang="fi-FI" sz="1700" b="1" dirty="0"/>
              <a:t>riittämätön</a:t>
            </a:r>
          </a:p>
          <a:p>
            <a:pPr lvl="1"/>
            <a:r>
              <a:rPr lang="fi-FI" sz="1700" dirty="0"/>
              <a:t>voi johtua esim. vanhempien heikosta toimeentulosta tai sosiaalisesta asemasta ja erilaisten ongelmien kasaantumisesta lapsuuden kasvuympäristössä</a:t>
            </a:r>
          </a:p>
          <a:p>
            <a:r>
              <a:rPr lang="fi-FI" sz="1700" dirty="0"/>
              <a:t>sosiaalista pääomaa voi </a:t>
            </a:r>
            <a:r>
              <a:rPr lang="fi-FI" sz="1700" b="1" dirty="0"/>
              <a:t>vahvistaa</a:t>
            </a:r>
            <a:r>
              <a:rPr lang="fi-FI" sz="1700" dirty="0"/>
              <a:t> läpi elämän</a:t>
            </a:r>
          </a:p>
          <a:p>
            <a:pPr lvl="1"/>
            <a:r>
              <a:rPr lang="fi-FI" sz="1700" dirty="0"/>
              <a:t>esim. työ, vapaaehtoistoiminta ja harrastukset vahvistavat vuorovaikutustaitoja ja sosiaalisia verkostoja </a:t>
            </a:r>
          </a:p>
          <a:p>
            <a:pPr lvl="1"/>
            <a:r>
              <a:rPr lang="fi-FI" sz="1700" dirty="0"/>
              <a:t>yhteisön (esim. perhe, ystävät, päiväkoti, koulu) antama aika ja tuki tärkeää</a:t>
            </a:r>
          </a:p>
          <a:p>
            <a:r>
              <a:rPr lang="fi-FI" sz="1700" dirty="0"/>
              <a:t>lainsäädäntö, sosiaalipolitiikka ja vakaa talouden tila voivat tukea sosiaalisen pääoman muodostumista yhteiskuntatasolla </a:t>
            </a:r>
          </a:p>
          <a:p>
            <a:endParaRPr lang="fi-FI" sz="1700" dirty="0"/>
          </a:p>
          <a:p>
            <a:pPr lvl="1"/>
            <a:endParaRPr lang="fi-FI" sz="1700" dirty="0"/>
          </a:p>
          <a:p>
            <a:pPr lvl="1"/>
            <a:endParaRPr lang="fi-FI" sz="1700" dirty="0"/>
          </a:p>
          <a:p>
            <a:pPr lvl="1"/>
            <a:endParaRPr lang="fi-FI" sz="1700" dirty="0"/>
          </a:p>
          <a:p>
            <a:pPr lvl="1"/>
            <a:endParaRPr lang="fi-FI" sz="1700" dirty="0"/>
          </a:p>
          <a:p>
            <a:endParaRPr lang="fi-FI" sz="1700" dirty="0"/>
          </a:p>
          <a:p>
            <a:pPr lvl="1"/>
            <a:endParaRPr lang="fi-FI" sz="1700" b="1" dirty="0"/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430739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200" b="1">
                <a:solidFill>
                  <a:srgbClr val="FFFFFF"/>
                </a:solidFill>
              </a:rPr>
              <a:t>Sosiaalisen perimän ja pääoman terveysvaikutukset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 b="1"/>
              <a:t>yksilö</a:t>
            </a:r>
          </a:p>
          <a:p>
            <a:pPr lvl="1"/>
            <a:r>
              <a:rPr lang="fi-FI" sz="1700"/>
              <a:t>lapsuuden suotuisat kasvuolosuhteet tuottavat aikuisiän terveyttä ja toimintakykyä – epäsuotuisat  voivat johtaa terveyden heikkenemiseen</a:t>
            </a:r>
          </a:p>
          <a:p>
            <a:pPr lvl="1"/>
            <a:r>
              <a:rPr lang="fi-FI" sz="1700"/>
              <a:t>sosiaalinen pääoma suojaa yksinäisyydeltä ja edistää mielenterveyttä – riittämätön  sosiaalinen pääoma laskee elämänlaatua ja saattaa johtaa esim. syrjäytymiseen</a:t>
            </a:r>
          </a:p>
          <a:p>
            <a:r>
              <a:rPr lang="fi-FI" sz="1700" b="1"/>
              <a:t>yhteisö</a:t>
            </a:r>
          </a:p>
          <a:p>
            <a:pPr lvl="1"/>
            <a:r>
              <a:rPr lang="fi-FI" sz="1700"/>
              <a:t>yhteisön tarjoama sosiaalinen tuki ja mahdollisuudet osallistua luovat yksilöille onnistumisen tunteita </a:t>
            </a:r>
            <a:r>
              <a:rPr lang="fi-FI" sz="1700">
                <a:sym typeface="Wingdings" panose="05000000000000000000" pitchFamily="2" charset="2"/>
              </a:rPr>
              <a:t></a:t>
            </a:r>
            <a:r>
              <a:rPr lang="fi-FI" sz="1700"/>
              <a:t> kartuttaa yhteisön sosiaalista pääomaa ja lisää yhteisöllisyyttä  </a:t>
            </a:r>
          </a:p>
          <a:p>
            <a:pPr lvl="1"/>
            <a:r>
              <a:rPr lang="fi-FI" sz="1700"/>
              <a:t>sosiaalinen pääoma edistää terveyttä ja hyvinvointia sekä lisää luottamusta yhteiskunnan toimintaan 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654</Words>
  <Application>Microsoft Office PowerPoint</Application>
  <PresentationFormat>Näytössä katseltava diaesitys (4:3)</PresentationFormat>
  <Paragraphs>80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Terve 2: Ihminen, ympäristö ja terveys</vt:lpstr>
      <vt:lpstr>Terveyden geneettinen perusta   </vt:lpstr>
      <vt:lpstr>PowerPoint-esitys</vt:lpstr>
      <vt:lpstr>Terveyttä ja toimintakykyä  tukevat geenit </vt:lpstr>
      <vt:lpstr>Perinnölliset ja monitekijäiset sairaudet</vt:lpstr>
      <vt:lpstr>Sosiaalinen perimä </vt:lpstr>
      <vt:lpstr>Sosiaalinen pääoma (1/2)</vt:lpstr>
      <vt:lpstr>Sosiaalinen pääoma (2/2)</vt:lpstr>
      <vt:lpstr>Sosiaalisen perimän ja pääoman terveysvaikutukset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80</cp:revision>
  <dcterms:created xsi:type="dcterms:W3CDTF">2017-06-12T08:33:39Z</dcterms:created>
  <dcterms:modified xsi:type="dcterms:W3CDTF">2021-10-08T06:11:14Z</dcterms:modified>
</cp:coreProperties>
</file>