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6" r:id="rId6"/>
    <p:sldId id="277" r:id="rId7"/>
    <p:sldId id="270" r:id="rId8"/>
    <p:sldId id="271" r:id="rId9"/>
    <p:sldId id="278" r:id="rId10"/>
    <p:sldId id="279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/>
    <p:restoredTop sz="94674"/>
  </p:normalViewPr>
  <p:slideViewPr>
    <p:cSldViewPr>
      <p:cViewPr varScale="1">
        <p:scale>
          <a:sx n="154" d="100"/>
          <a:sy n="154" d="100"/>
        </p:scale>
        <p:origin x="1278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86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65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698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337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9326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991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507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52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674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244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009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251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Kasvi versoo betonissa olevasta halkeamasta">
            <a:extLst>
              <a:ext uri="{FF2B5EF4-FFF2-40B4-BE49-F238E27FC236}">
                <a16:creationId xmlns:a16="http://schemas.microsoft.com/office/drawing/2014/main" id="{D857C451-A64D-448B-8D00-4A4D245C79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6720" b="-1"/>
          <a:stretch/>
        </p:blipFill>
        <p:spPr>
          <a:xfrm>
            <a:off x="2642616" y="10"/>
            <a:ext cx="6501384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317450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485" y="1122363"/>
            <a:ext cx="3017520" cy="3204134"/>
          </a:xfrm>
        </p:spPr>
        <p:txBody>
          <a:bodyPr anchor="b">
            <a:normAutofit/>
          </a:bodyPr>
          <a:lstStyle/>
          <a:p>
            <a:pPr algn="l"/>
            <a:r>
              <a:rPr lang="fi-FI" sz="4200" b="1"/>
              <a:t>Terve 2: Ihminen, ympäristö ja terveys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485" y="4872922"/>
            <a:ext cx="3017519" cy="1208141"/>
          </a:xfrm>
        </p:spPr>
        <p:txBody>
          <a:bodyPr>
            <a:normAutofit/>
          </a:bodyPr>
          <a:lstStyle/>
          <a:p>
            <a:pPr algn="l"/>
            <a:r>
              <a:rPr lang="fi-FI" sz="1700" b="1"/>
              <a:t>Luku 10: Mielenterveyttä kuormittavia tekijöitä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29832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597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26720"/>
            <a:ext cx="7879842" cy="1919141"/>
          </a:xfrm>
        </p:spPr>
        <p:txBody>
          <a:bodyPr anchor="b">
            <a:normAutofit/>
          </a:bodyPr>
          <a:lstStyle/>
          <a:p>
            <a:r>
              <a:rPr lang="fi-FI" sz="5200" b="1"/>
              <a:t>Stressin hallintakeinot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936" y="3337269"/>
            <a:ext cx="7882128" cy="290568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600"/>
              <a:t>rajanveto haitallisen ja hyödyllisen stressin välille vaikeaa</a:t>
            </a:r>
          </a:p>
          <a:p>
            <a:pPr lvl="1">
              <a:lnSpc>
                <a:spcPct val="90000"/>
              </a:lnSpc>
            </a:pPr>
            <a:r>
              <a:rPr lang="fi-FI" sz="1600"/>
              <a:t>itse ei aina tunnista stressaantumistaan</a:t>
            </a:r>
          </a:p>
          <a:p>
            <a:pPr lvl="1">
              <a:lnSpc>
                <a:spcPct val="90000"/>
              </a:lnSpc>
            </a:pPr>
            <a:r>
              <a:rPr lang="fi-FI" sz="1600"/>
              <a:t>toiselle stressiä aiheuttava asia voi olla toiselle voimavara ja mielihyvän lähde</a:t>
            </a:r>
          </a:p>
          <a:p>
            <a:pPr>
              <a:lnSpc>
                <a:spcPct val="90000"/>
              </a:lnSpc>
            </a:pPr>
            <a:r>
              <a:rPr lang="fi-FI" sz="1600"/>
              <a:t>elämään liittyy kokemuksia ja tunteita, joita ei voi järjellä ratkaista</a:t>
            </a:r>
          </a:p>
          <a:p>
            <a:pPr>
              <a:lnSpc>
                <a:spcPct val="90000"/>
              </a:lnSpc>
            </a:pPr>
            <a:r>
              <a:rPr lang="fi-FI" sz="1600"/>
              <a:t>tunteita kannattaa oppia tunnistamaan ja toteamaan hyväksyvästi niiden olemassaolo</a:t>
            </a:r>
          </a:p>
          <a:p>
            <a:pPr>
              <a:lnSpc>
                <a:spcPct val="90000"/>
              </a:lnSpc>
            </a:pPr>
            <a:r>
              <a:rPr lang="fi-FI" sz="1600"/>
              <a:t>oman kehon reagointitapoja kannattaa myös opetella tunnistamaan (= </a:t>
            </a:r>
            <a:r>
              <a:rPr lang="fi-FI" sz="1600" b="1"/>
              <a:t>kehotietoisuus</a:t>
            </a:r>
            <a:r>
              <a:rPr lang="fi-FI" sz="1600"/>
              <a:t>): stressioireiden kuuntelu ja niihin reagointi olennainen osa hyvinvointia ja terveyttä</a:t>
            </a:r>
          </a:p>
          <a:p>
            <a:pPr>
              <a:lnSpc>
                <a:spcPct val="90000"/>
              </a:lnSpc>
            </a:pPr>
            <a:r>
              <a:rPr lang="fi-FI" sz="1600"/>
              <a:t>hyödyllistä käyttää useita erilaisia stressinhallintakeinoja (yksilöllisyys)</a:t>
            </a:r>
          </a:p>
          <a:p>
            <a:pPr>
              <a:lnSpc>
                <a:spcPct val="90000"/>
              </a:lnSpc>
            </a:pPr>
            <a:r>
              <a:rPr lang="fi-FI" sz="1600"/>
              <a:t>hyvät ja toimivat keinot vaikuttavat usein viiveellä</a:t>
            </a:r>
          </a:p>
          <a:p>
            <a:pPr lvl="1">
              <a:lnSpc>
                <a:spcPct val="90000"/>
              </a:lnSpc>
            </a:pPr>
            <a:endParaRPr lang="fi-FI" sz="1600"/>
          </a:p>
          <a:p>
            <a:pPr>
              <a:lnSpc>
                <a:spcPct val="90000"/>
              </a:lnSpc>
            </a:pPr>
            <a:endParaRPr lang="fi-FI" sz="1600"/>
          </a:p>
        </p:txBody>
      </p:sp>
    </p:spTree>
    <p:extLst>
      <p:ext uri="{BB962C8B-B14F-4D97-AF65-F5344CB8AC3E}">
        <p14:creationId xmlns:p14="http://schemas.microsoft.com/office/powerpoint/2010/main" val="4126987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fi-FI" sz="4700" b="1"/>
              <a:t>Uupumus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500"/>
              <a:t>syntyy pitkäaikaisesta </a:t>
            </a:r>
            <a:r>
              <a:rPr lang="fi-FI" sz="1500" b="1"/>
              <a:t>distressistä </a:t>
            </a:r>
            <a:r>
              <a:rPr lang="fi-FI" sz="1500"/>
              <a:t>–</a:t>
            </a:r>
            <a:r>
              <a:rPr lang="fi-FI" sz="1500" b="1"/>
              <a:t> </a:t>
            </a:r>
            <a:r>
              <a:rPr lang="fi-FI" sz="1500"/>
              <a:t>mikään määrä unta ei tunnu korjaavan oloa </a:t>
            </a:r>
          </a:p>
          <a:p>
            <a:pPr>
              <a:lnSpc>
                <a:spcPct val="90000"/>
              </a:lnSpc>
            </a:pPr>
            <a:r>
              <a:rPr lang="fi-FI" sz="1500"/>
              <a:t>hälytysmerkkejä esim. muistin heikkeneminen, keskittymiskyvyttömyys, unihäiriöt, vatsaoireet, sydämen rytmihäiriöt, yleinen paha olo</a:t>
            </a:r>
          </a:p>
          <a:p>
            <a:pPr>
              <a:lnSpc>
                <a:spcPct val="90000"/>
              </a:lnSpc>
            </a:pPr>
            <a:r>
              <a:rPr lang="fi-FI" sz="1500"/>
              <a:t>opiskelu- tai työuupumus ei lääketieteen mukaan sairaus, mutta lisää riskiä sairastua vakaviin mielenterveyden häiriöihin ja voi johtaa työkyvyttömyyteen </a:t>
            </a:r>
          </a:p>
          <a:p>
            <a:pPr lvl="1">
              <a:lnSpc>
                <a:spcPct val="90000"/>
              </a:lnSpc>
            </a:pPr>
            <a:r>
              <a:rPr lang="fi-FI" sz="1500"/>
              <a:t>voi olla myös univajeesta johtuvaa pitkäaikaista väsymystä, joka korjaantuu riittävällä nukkumisella</a:t>
            </a:r>
          </a:p>
          <a:p>
            <a:pPr lvl="1">
              <a:lnSpc>
                <a:spcPct val="90000"/>
              </a:lnSpc>
            </a:pPr>
            <a:r>
              <a:rPr lang="fi-FI" sz="1500"/>
              <a:t>joskus syynä erityisen hankala yksityiselämän tilanne</a:t>
            </a:r>
          </a:p>
          <a:p>
            <a:pPr>
              <a:lnSpc>
                <a:spcPct val="90000"/>
              </a:lnSpc>
            </a:pPr>
            <a:r>
              <a:rPr lang="fi-FI" sz="1500"/>
              <a:t>pitkäaikaista työkyvyttömyyttä aiheuttavaa työuupumusta noin 2–3  % suomalaisista, lievää sekä ohimenevää uupumusta kokee joka neljäs</a:t>
            </a:r>
          </a:p>
          <a:p>
            <a:pPr lvl="1">
              <a:lnSpc>
                <a:spcPct val="90000"/>
              </a:lnSpc>
            </a:pPr>
            <a:r>
              <a:rPr lang="fi-FI" sz="1500"/>
              <a:t>syitä löytyy työstä, työyhteisöstä kuin työntekijästä, joskus myös kotiolosuhteista </a:t>
            </a:r>
          </a:p>
          <a:p>
            <a:pPr lvl="1">
              <a:lnSpc>
                <a:spcPct val="90000"/>
              </a:lnSpc>
            </a:pPr>
            <a:r>
              <a:rPr lang="fi-FI" sz="1500"/>
              <a:t>esim. liian suuri työmäärä, työpaikan vuorovaikutusristiriidat, vähäiset vaikuttamismahdollisuudet, vähäinen sosiaalinen tuki, koettu epäoikeudenmukaisuus</a:t>
            </a:r>
          </a:p>
          <a:p>
            <a:pPr>
              <a:lnSpc>
                <a:spcPct val="90000"/>
              </a:lnSpc>
            </a:pPr>
            <a:r>
              <a:rPr lang="fi-FI" sz="1500"/>
              <a:t>perussyy: ihminen joutuu pitkään kamppailemaan voimavarojensa ylärajoilla ilman, että hän voi itse vaikuttaa tilanteeseen</a:t>
            </a:r>
          </a:p>
          <a:p>
            <a:pPr>
              <a:lnSpc>
                <a:spcPct val="90000"/>
              </a:lnSpc>
            </a:pPr>
            <a:r>
              <a:rPr lang="fi-FI" sz="1500"/>
              <a:t>vakava terveyttä vaarantava uupumus eli </a:t>
            </a:r>
            <a:r>
              <a:rPr lang="fi-FI" sz="1500" b="1"/>
              <a:t>burnout</a:t>
            </a:r>
            <a:r>
              <a:rPr lang="fi-FI" sz="1500"/>
              <a:t> = täydellinen voimattomuus, rankka uupuminen ja motivaation katoaminen</a:t>
            </a:r>
          </a:p>
        </p:txBody>
      </p:sp>
    </p:spTree>
    <p:extLst>
      <p:ext uri="{BB962C8B-B14F-4D97-AF65-F5344CB8AC3E}">
        <p14:creationId xmlns:p14="http://schemas.microsoft.com/office/powerpoint/2010/main" val="2056951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fi-FI" sz="3500" b="1"/>
              <a:t>Stressin ja uupumuksen </a:t>
            </a:r>
            <a:br>
              <a:rPr lang="fi-FI" sz="3500" b="1"/>
            </a:br>
            <a:r>
              <a:rPr lang="fi-FI" sz="3500" b="1"/>
              <a:t>ehkäisy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676" y="2481943"/>
            <a:ext cx="7626096" cy="36950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fi-FI" sz="1600"/>
          </a:p>
          <a:p>
            <a:pPr>
              <a:lnSpc>
                <a:spcPct val="90000"/>
              </a:lnSpc>
            </a:pPr>
            <a:r>
              <a:rPr lang="fi-FI" sz="1600"/>
              <a:t>arvioimalla ja kehittämällä olosuhteita</a:t>
            </a:r>
          </a:p>
          <a:p>
            <a:pPr>
              <a:lnSpc>
                <a:spcPct val="90000"/>
              </a:lnSpc>
            </a:pPr>
            <a:r>
              <a:rPr lang="fi-FI" sz="1600"/>
              <a:t>vahvistamalla yksilön ja yhteisön työ- ja toimintakykyä</a:t>
            </a:r>
          </a:p>
          <a:p>
            <a:pPr>
              <a:lnSpc>
                <a:spcPct val="90000"/>
              </a:lnSpc>
            </a:pPr>
            <a:r>
              <a:rPr lang="fi-FI" sz="1600"/>
              <a:t>työpaikalla yhteistyö johdon, työntekijän ja työterveyshuollon välillä </a:t>
            </a:r>
          </a:p>
          <a:p>
            <a:pPr>
              <a:lnSpc>
                <a:spcPct val="90000"/>
              </a:lnSpc>
            </a:pPr>
            <a:r>
              <a:rPr lang="fi-FI" sz="1600" b="1"/>
              <a:t>varhaisen tuen malli </a:t>
            </a:r>
          </a:p>
          <a:p>
            <a:pPr lvl="1">
              <a:lnSpc>
                <a:spcPct val="90000"/>
              </a:lnSpc>
            </a:pPr>
            <a:r>
              <a:rPr lang="fi-FI" sz="1600"/>
              <a:t>auttaa opiskeluhuollossa tai työpaikalla huomaamaan hälytysmerkkejä, jolloin niihin voidaan vaikuttaa jo kuormituksen alkuvaiheessa</a:t>
            </a:r>
          </a:p>
          <a:p>
            <a:pPr lvl="1">
              <a:lnSpc>
                <a:spcPct val="90000"/>
              </a:lnSpc>
            </a:pPr>
            <a:r>
              <a:rPr lang="fi-FI" sz="1600"/>
              <a:t>mahdollisuus ja oikeus päästä opiskelu/työterveyshuoltoon, jonka tehtävänä edistää hyvinvointia, terveyttä ja opiskelu-/työkykyä sekä tunnistaa pulmia, jotta opiskelu-/työuupumusta ei pääse syntymään</a:t>
            </a:r>
          </a:p>
          <a:p>
            <a:pPr lvl="1">
              <a:lnSpc>
                <a:spcPct val="90000"/>
              </a:lnSpc>
            </a:pPr>
            <a:r>
              <a:rPr lang="fi-FI" sz="1600"/>
              <a:t>moniammatillisen asiantuntijaryhmän osaamisen avulla toipuminen</a:t>
            </a:r>
          </a:p>
          <a:p>
            <a:pPr lvl="1">
              <a:lnSpc>
                <a:spcPct val="90000"/>
              </a:lnSpc>
            </a:pPr>
            <a:r>
              <a:rPr lang="fi-FI" sz="1600"/>
              <a:t>työntekijä tai opiskelija velvollinen huolehtimaan palautumisesta ja terveellisten elämäntapojen noudattamisesta</a:t>
            </a:r>
          </a:p>
        </p:txBody>
      </p:sp>
    </p:spTree>
    <p:extLst>
      <p:ext uri="{BB962C8B-B14F-4D97-AF65-F5344CB8AC3E}">
        <p14:creationId xmlns:p14="http://schemas.microsoft.com/office/powerpoint/2010/main" val="4282844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fi-FI" sz="4700" b="1"/>
              <a:t>Kriisi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300"/>
              <a:t>niin vaikea elämäntilanne, että ihminen ei heti tiedä, miten siitä selviäisi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aikaisemmat kokemukset ja selviytymiskeinot eivät riitä tilanteen psyykkiseen ymmärtämiseen ja hallitsemiseen </a:t>
            </a:r>
          </a:p>
          <a:p>
            <a:pPr>
              <a:lnSpc>
                <a:spcPct val="90000"/>
              </a:lnSpc>
            </a:pPr>
            <a:r>
              <a:rPr lang="fi-FI" sz="1300"/>
              <a:t>kaikki ihmiset kohtaavat kriisejä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useimmiten ihmisen psyykkiset voimavarat riittävät kriisien käsittelyyn, mutta joskus vakavissa tilanteissa mielenterveys järkkyy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fi-FI" sz="1300" b="1"/>
              <a:t>kehityskriisit 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ihmisessä tapahtuu psykofyysistä kasvua ja kehitystä (esim. murrosikä)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fi-FI" sz="1300" b="1"/>
              <a:t>elämänkriisit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voivat syntyä positiivisina tai negatiivisina pidetyistä tapahtumista </a:t>
            </a:r>
            <a:br>
              <a:rPr lang="fi-FI" sz="1300"/>
            </a:br>
            <a:r>
              <a:rPr lang="fi-FI" sz="1300"/>
              <a:t>(esim. seurustelun aloittaminen tai sairastuminen pitkäaikaissairauteen)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fi-FI" sz="1300" b="1"/>
              <a:t>äkilliset kriisit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yhtäkkinen, odottamaton, epätavallinen voimakas tapahtuma, joka aiheuttaa kärsimystä </a:t>
            </a:r>
            <a:br>
              <a:rPr lang="fi-FI" sz="1300"/>
            </a:br>
            <a:r>
              <a:rPr lang="fi-FI" sz="1300"/>
              <a:t>(esim. liikenneonnettomuus, kodin tulipalo, läheisen yllättävä kuolema, väkivallan kohteeksi joutuminen, luonnonkatastrofit)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tarvitaan yleensä psyykkistä ensiapua ja ammattilaisten kriisiapua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useimmilla ihmisillä </a:t>
            </a:r>
            <a:r>
              <a:rPr lang="fi-FI" sz="1300" u="sng"/>
              <a:t>traumaattisessa kriisissä </a:t>
            </a:r>
            <a:r>
              <a:rPr lang="fi-FI" sz="1300"/>
              <a:t>sokki-, reaktio-, työstämis- ja uudelleensuuntaamisvaiheet (yksilöllistä)</a:t>
            </a:r>
          </a:p>
        </p:txBody>
      </p:sp>
    </p:spTree>
    <p:extLst>
      <p:ext uri="{BB962C8B-B14F-4D97-AF65-F5344CB8AC3E}">
        <p14:creationId xmlns:p14="http://schemas.microsoft.com/office/powerpoint/2010/main" val="2713260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01221"/>
            <a:ext cx="7886700" cy="134806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4300" b="1">
                <a:solidFill>
                  <a:srgbClr val="FFFFFF"/>
                </a:solidFill>
              </a:rPr>
              <a:t>Mielenterveyttä </a:t>
            </a:r>
            <a:br>
              <a:rPr lang="fi-FI" sz="4300" b="1">
                <a:solidFill>
                  <a:srgbClr val="FFFFFF"/>
                </a:solidFill>
              </a:rPr>
            </a:br>
            <a:r>
              <a:rPr lang="fi-FI" sz="4300" b="1">
                <a:solidFill>
                  <a:srgbClr val="FFFFFF"/>
                </a:solidFill>
              </a:rPr>
              <a:t>kuormittavat tekijät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86789"/>
            <a:ext cx="7886700" cy="3590174"/>
          </a:xfrm>
        </p:spPr>
        <p:txBody>
          <a:bodyPr>
            <a:normAutofit/>
          </a:bodyPr>
          <a:lstStyle/>
          <a:p>
            <a:pPr marL="343260">
              <a:lnSpc>
                <a:spcPct val="90000"/>
              </a:lnSpc>
              <a:buClr>
                <a:srgbClr val="000000"/>
              </a:buClr>
            </a:pPr>
            <a:endParaRPr lang="fi-FI" sz="1500"/>
          </a:p>
          <a:p>
            <a:pPr marL="343260">
              <a:lnSpc>
                <a:spcPct val="90000"/>
              </a:lnSpc>
              <a:buClr>
                <a:srgbClr val="000000"/>
              </a:buClr>
            </a:pPr>
            <a:r>
              <a:rPr lang="fi-FI" sz="1500"/>
              <a:t>esim. yksinäisyys, stressi, uupuminen, erilaisten kriisien kohtaaminen</a:t>
            </a:r>
          </a:p>
          <a:p>
            <a:pPr marL="343260">
              <a:lnSpc>
                <a:spcPct val="90000"/>
              </a:lnSpc>
              <a:buClr>
                <a:srgbClr val="000000"/>
              </a:buClr>
            </a:pPr>
            <a:r>
              <a:rPr lang="fi-FI" sz="1500" u="sng"/>
              <a:t>vakavuusaste</a:t>
            </a:r>
            <a:r>
              <a:rPr lang="fi-FI" sz="1500"/>
              <a:t> vaihtelee</a:t>
            </a:r>
          </a:p>
          <a:p>
            <a:pPr marL="743310" lvl="1">
              <a:lnSpc>
                <a:spcPct val="90000"/>
              </a:lnSpc>
              <a:buClr>
                <a:srgbClr val="000000"/>
              </a:buClr>
            </a:pPr>
            <a:r>
              <a:rPr lang="fi-FI" sz="1500"/>
              <a:t>hyvin lievinä eivät haittaa paljon </a:t>
            </a:r>
            <a:br>
              <a:rPr lang="fi-FI" sz="1500"/>
            </a:br>
            <a:r>
              <a:rPr lang="fi-FI" sz="1500"/>
              <a:t>(hyödyllistä kuitenkin pohtia ja hakea tukea, jotta eivät muutu terveyttä uhkaaviksi tekijöiksi) </a:t>
            </a:r>
          </a:p>
          <a:p>
            <a:pPr marL="743310" lvl="1">
              <a:lnSpc>
                <a:spcPct val="90000"/>
              </a:lnSpc>
              <a:buClr>
                <a:srgbClr val="000000"/>
              </a:buClr>
            </a:pPr>
            <a:r>
              <a:rPr lang="fi-FI" sz="1500"/>
              <a:t>vakavina voivat aiheuttaa merkittäviä ongelmia </a:t>
            </a:r>
            <a:r>
              <a:rPr lang="fi-FI" sz="1500">
                <a:sym typeface="Wingdings" panose="05000000000000000000" pitchFamily="2" charset="2"/>
              </a:rPr>
              <a:t> avunsaanti tärkeää</a:t>
            </a:r>
            <a:br>
              <a:rPr lang="fi-FI" sz="1500"/>
            </a:br>
            <a:r>
              <a:rPr lang="fi-FI" sz="1500"/>
              <a:t>(esim. voimakkaasti stressaavat elämäntapahtumat lapsuudessa ja aikuisuudessa ennustavat kohonnutta mielenterveyshäiriöiden riskiä) </a:t>
            </a:r>
          </a:p>
          <a:p>
            <a:pPr marL="343260">
              <a:lnSpc>
                <a:spcPct val="90000"/>
              </a:lnSpc>
              <a:buClr>
                <a:srgbClr val="000000"/>
              </a:buClr>
            </a:pPr>
            <a:r>
              <a:rPr lang="fi-FI" sz="1500"/>
              <a:t>esim. ihmissuhdeongelmat tai sairastuminen aiheuttavat jokaiselle psyykkistä pahoinvointia</a:t>
            </a:r>
          </a:p>
          <a:p>
            <a:pPr marL="743310" lvl="1">
              <a:lnSpc>
                <a:spcPct val="90000"/>
              </a:lnSpc>
              <a:buClr>
                <a:srgbClr val="000000"/>
              </a:buClr>
            </a:pPr>
            <a:r>
              <a:rPr lang="fi-FI" sz="1500"/>
              <a:t>jokaisella joskus stressiä, alakuloisuutta, haastavia ja vaikeasti käsiteltäviä tunteita </a:t>
            </a:r>
          </a:p>
          <a:p>
            <a:pPr marL="743310" lvl="1">
              <a:lnSpc>
                <a:spcPct val="90000"/>
              </a:lnSpc>
              <a:buClr>
                <a:srgbClr val="000000"/>
              </a:buClr>
            </a:pPr>
            <a:r>
              <a:rPr lang="fi-FI" sz="1500"/>
              <a:t>paha olo, suru, jopa kärsimys kuuluvat elämään, eikä niiltä kokonaan voi välttyä </a:t>
            </a:r>
          </a:p>
          <a:p>
            <a:pPr marL="343260">
              <a:lnSpc>
                <a:spcPct val="90000"/>
              </a:lnSpc>
              <a:buClr>
                <a:srgbClr val="000000"/>
              </a:buClr>
            </a:pPr>
            <a:r>
              <a:rPr lang="fi-FI" sz="1500"/>
              <a:t>ihmisen </a:t>
            </a:r>
            <a:r>
              <a:rPr lang="fi-FI" sz="1500" u="sng"/>
              <a:t>tapa käsitellä vaikeuksia ja selviytyä niistä </a:t>
            </a:r>
            <a:r>
              <a:rPr lang="fi-FI" sz="1500"/>
              <a:t>merkittävässä asemassa psykososiaalisen hyvinvoinnin kannalta</a:t>
            </a:r>
          </a:p>
        </p:txBody>
      </p:sp>
    </p:spTree>
    <p:extLst>
      <p:ext uri="{BB962C8B-B14F-4D97-AF65-F5344CB8AC3E}">
        <p14:creationId xmlns:p14="http://schemas.microsoft.com/office/powerpoint/2010/main" val="2750984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fi-FI" sz="3500" b="1"/>
              <a:t>Yksinäisyys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676" y="2481943"/>
            <a:ext cx="7626096" cy="36950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800"/>
              <a:t>subjektiivista kokemus yksin olemisesta, joka ei ole vapaaehtoista</a:t>
            </a:r>
          </a:p>
          <a:p>
            <a:pPr>
              <a:lnSpc>
                <a:spcPct val="90000"/>
              </a:lnSpc>
            </a:pPr>
            <a:r>
              <a:rPr lang="fi-FI" sz="1800"/>
              <a:t>ohimenevä tunne tai pitkäkestoisempi elämänvaihe</a:t>
            </a:r>
          </a:p>
          <a:p>
            <a:pPr>
              <a:lnSpc>
                <a:spcPct val="90000"/>
              </a:lnSpc>
            </a:pPr>
            <a:r>
              <a:rPr lang="fi-FI" sz="1800" u="sng"/>
              <a:t>yleistä</a:t>
            </a:r>
            <a:r>
              <a:rPr lang="fi-FI" sz="1800"/>
              <a:t>, kaikenikäisillä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suomalaisten kokema yksinäisyys on yleistynyt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joka kymmenes suomalainen on ollut yksinäinen yli vuoden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Suomessa yksinäisyydestä kärsivät erityisesti pojat ja miehet (yhteydessä moniin muihin ongelmiin)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yleistä myös maahanmuuttajataustaisilla nuorilla</a:t>
            </a:r>
          </a:p>
          <a:p>
            <a:pPr>
              <a:lnSpc>
                <a:spcPct val="90000"/>
              </a:lnSpc>
            </a:pPr>
            <a:r>
              <a:rPr lang="fi-FI" sz="1800" u="sng"/>
              <a:t>yksin oleminen </a:t>
            </a:r>
            <a:r>
              <a:rPr lang="fi-FI" sz="1800"/>
              <a:t>eri asia kuin yksinäisyys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toisinaan on hyvä olla yksin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rauhoittuminen ja omien ajatusten kuuntelu vahvistavat itsetuntemusta ja terveyttä</a:t>
            </a:r>
          </a:p>
          <a:p>
            <a:pPr>
              <a:lnSpc>
                <a:spcPct val="90000"/>
              </a:lnSpc>
            </a:pPr>
            <a:endParaRPr lang="fi-FI" sz="1800"/>
          </a:p>
        </p:txBody>
      </p:sp>
    </p:spTree>
    <p:extLst>
      <p:ext uri="{BB962C8B-B14F-4D97-AF65-F5344CB8AC3E}">
        <p14:creationId xmlns:p14="http://schemas.microsoft.com/office/powerpoint/2010/main" val="1897372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26720"/>
            <a:ext cx="7879842" cy="1919141"/>
          </a:xfrm>
        </p:spPr>
        <p:txBody>
          <a:bodyPr anchor="b">
            <a:normAutofit/>
          </a:bodyPr>
          <a:lstStyle/>
          <a:p>
            <a:r>
              <a:rPr lang="fi-FI" sz="5200" b="1"/>
              <a:t>Yksinäisyyden muodot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936" y="3337269"/>
            <a:ext cx="7882128" cy="290568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300" b="1"/>
              <a:t>emotionaalinen yksinäisyys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ihmisellä ei ole yhtään läheistä ystävää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voidaan kokea myös silloin, kun parisuhde päättyy tai läheinen ihminen kuolee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jos vuorovaikutus parisuhteessa ei ole rehellistä tai suhteesta puuttuu aito kiintymys ja välittäminen</a:t>
            </a:r>
          </a:p>
          <a:p>
            <a:pPr>
              <a:lnSpc>
                <a:spcPct val="90000"/>
              </a:lnSpc>
            </a:pPr>
            <a:endParaRPr lang="fi-FI" sz="1300" b="1"/>
          </a:p>
          <a:p>
            <a:pPr>
              <a:lnSpc>
                <a:spcPct val="90000"/>
              </a:lnSpc>
            </a:pPr>
            <a:r>
              <a:rPr lang="fi-FI" sz="1300" b="1"/>
              <a:t>sosiaalinen yksinäisyys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ihmisellä ei ole </a:t>
            </a:r>
            <a:r>
              <a:rPr lang="fi-FI" sz="1300" u="sng"/>
              <a:t>haluamaansa</a:t>
            </a:r>
            <a:r>
              <a:rPr lang="fi-FI" sz="1300"/>
              <a:t> seuraa, parasta ystävää tai kumppania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ei tunne kuuluvansa mihinkään ryhmään tai tavoittelemaansa sosiaaliseen verkostoon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jos ihmisen arvot erilaiset kuin muiden ympärillä olevien ihmisten, yksinäisyyden tunne voi olla voimakas, vaikka ihminen on osa ryhmää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ei ole merkitystä sosiaalisten kontaktien määrällä tai muiden kanssa vietetyllä ajalla, jos tuntee, että ei ole ystävää, jolle haluaa ja voi avautua</a:t>
            </a:r>
          </a:p>
        </p:txBody>
      </p:sp>
    </p:spTree>
    <p:extLst>
      <p:ext uri="{BB962C8B-B14F-4D97-AF65-F5344CB8AC3E}">
        <p14:creationId xmlns:p14="http://schemas.microsoft.com/office/powerpoint/2010/main" val="3942104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fi-FI" sz="3500" b="1"/>
              <a:t>Yksinäisyyden </a:t>
            </a:r>
            <a:br>
              <a:rPr lang="fi-FI" sz="3500" b="1"/>
            </a:br>
            <a:r>
              <a:rPr lang="fi-FI" sz="3500" b="1"/>
              <a:t>vaikutukset terveyteen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676" y="2481943"/>
            <a:ext cx="7626096" cy="36950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fi-FI" sz="1800"/>
          </a:p>
          <a:p>
            <a:pPr>
              <a:lnSpc>
                <a:spcPct val="90000"/>
              </a:lnSpc>
            </a:pPr>
            <a:r>
              <a:rPr lang="fi-FI" sz="1800"/>
              <a:t>vaikuttaa eri tavalla eri elämänvaiheissa</a:t>
            </a:r>
          </a:p>
          <a:p>
            <a:pPr>
              <a:lnSpc>
                <a:spcPct val="90000"/>
              </a:lnSpc>
            </a:pPr>
            <a:r>
              <a:rPr lang="fi-FI" sz="1800"/>
              <a:t>lisää kuolleisuutta enemmän kuin lihavuus tai huono fyysinen kunto</a:t>
            </a:r>
          </a:p>
          <a:p>
            <a:pPr>
              <a:lnSpc>
                <a:spcPct val="90000"/>
              </a:lnSpc>
            </a:pPr>
            <a:r>
              <a:rPr lang="fi-FI" sz="1800"/>
              <a:t>heikentää puolustusjärjestelmää </a:t>
            </a:r>
            <a:r>
              <a:rPr lang="fi-FI" sz="1800">
                <a:sym typeface="Wingdings" panose="05000000000000000000" pitchFamily="2" charset="2"/>
              </a:rPr>
              <a:t></a:t>
            </a:r>
            <a:r>
              <a:rPr lang="fi-FI" sz="1800"/>
              <a:t> enemmän tarttuvia tauteja </a:t>
            </a:r>
          </a:p>
          <a:p>
            <a:pPr>
              <a:lnSpc>
                <a:spcPct val="90000"/>
              </a:lnSpc>
            </a:pPr>
            <a:r>
              <a:rPr lang="fi-FI" sz="1800"/>
              <a:t>enemmän haitallista stressiä ja pitkäaikaista kohonnutta verenpainetta </a:t>
            </a:r>
            <a:r>
              <a:rPr lang="fi-FI" sz="1800">
                <a:sym typeface="Wingdings" panose="05000000000000000000" pitchFamily="2" charset="2"/>
              </a:rPr>
              <a:t> </a:t>
            </a:r>
            <a:r>
              <a:rPr lang="fi-FI" sz="1800"/>
              <a:t>riski saada sydän- ja verisuonisairaus </a:t>
            </a:r>
          </a:p>
          <a:p>
            <a:pPr>
              <a:lnSpc>
                <a:spcPct val="90000"/>
              </a:lnSpc>
            </a:pPr>
            <a:r>
              <a:rPr lang="fi-FI" sz="1800"/>
              <a:t>voi aiheuttaa ahdistuneisuutta, masennusta, päihteiden käyttöä, itsetuhoisuutta</a:t>
            </a:r>
          </a:p>
          <a:p>
            <a:pPr>
              <a:lnSpc>
                <a:spcPct val="90000"/>
              </a:lnSpc>
            </a:pPr>
            <a:r>
              <a:rPr lang="fi-FI" sz="1800"/>
              <a:t>pahimmillaan katkeroittaa ja voi herättää kostonhimoa muita ihmisiä ja yhteiskuntaa kohtaan</a:t>
            </a:r>
          </a:p>
          <a:p>
            <a:pPr>
              <a:lnSpc>
                <a:spcPct val="90000"/>
              </a:lnSpc>
            </a:pPr>
            <a:r>
              <a:rPr lang="fi-FI" sz="1800"/>
              <a:t>muut mielenterveyttä kuormittavat tekijät ja mielenterveyden häiriöt voivat aiheuttaa yksinäisyyttä </a:t>
            </a:r>
            <a:br>
              <a:rPr lang="fi-FI" sz="1800"/>
            </a:br>
            <a:r>
              <a:rPr lang="fi-FI" sz="1800"/>
              <a:t>= kaksisuuntainen ilmiö</a:t>
            </a:r>
          </a:p>
        </p:txBody>
      </p:sp>
    </p:spTree>
    <p:extLst>
      <p:ext uri="{BB962C8B-B14F-4D97-AF65-F5344CB8AC3E}">
        <p14:creationId xmlns:p14="http://schemas.microsoft.com/office/powerpoint/2010/main" val="2565094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3397"/>
            <a:ext cx="7886700" cy="1273233"/>
          </a:xfrm>
        </p:spPr>
        <p:txBody>
          <a:bodyPr>
            <a:normAutofit/>
          </a:bodyPr>
          <a:lstStyle/>
          <a:p>
            <a:r>
              <a:rPr lang="fi-FI" sz="3500" b="1"/>
              <a:t>Yksinäisyyden ”hoito”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78024"/>
            <a:ext cx="7886700" cy="369417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900"/>
              <a:t>mahdollista oppia käsittelemään ja työstämään </a:t>
            </a:r>
          </a:p>
          <a:p>
            <a:pPr lvl="1">
              <a:lnSpc>
                <a:spcPct val="90000"/>
              </a:lnSpc>
            </a:pPr>
            <a:r>
              <a:rPr lang="fi-FI" sz="1900"/>
              <a:t>edellytys omien yksinäisyydestä syntyvien tunteiden tunnistaminen ja tilanteesta aiheutuvien haittojen rehellinen myöntäminen</a:t>
            </a:r>
          </a:p>
          <a:p>
            <a:pPr>
              <a:lnSpc>
                <a:spcPct val="90000"/>
              </a:lnSpc>
            </a:pPr>
            <a:r>
              <a:rPr lang="fi-FI" sz="1900"/>
              <a:t>kun yksinäisyys ei ole kasvanut liian suureksi ongelmaksi, </a:t>
            </a:r>
            <a:br>
              <a:rPr lang="fi-FI" sz="1900"/>
            </a:br>
            <a:r>
              <a:rPr lang="fi-FI" sz="1900" u="sng"/>
              <a:t>itsehoito-ohjeet</a:t>
            </a:r>
            <a:r>
              <a:rPr lang="fi-FI" sz="1900"/>
              <a:t> ja hakeutuminen ihmisten pariin voivat auttaa</a:t>
            </a:r>
          </a:p>
          <a:p>
            <a:pPr lvl="1">
              <a:lnSpc>
                <a:spcPct val="90000"/>
              </a:lnSpc>
            </a:pPr>
            <a:r>
              <a:rPr lang="fi-FI" sz="1900"/>
              <a:t>uuden harrastuksen aloittaminen</a:t>
            </a:r>
          </a:p>
          <a:p>
            <a:pPr lvl="1">
              <a:lnSpc>
                <a:spcPct val="90000"/>
              </a:lnSpc>
            </a:pPr>
            <a:r>
              <a:rPr lang="fi-FI" sz="1900"/>
              <a:t>musiikki- ja liikuntatapahtumat</a:t>
            </a:r>
          </a:p>
          <a:p>
            <a:pPr lvl="1">
              <a:lnSpc>
                <a:spcPct val="90000"/>
              </a:lnSpc>
            </a:pPr>
            <a:r>
              <a:rPr lang="fi-FI" sz="1900"/>
              <a:t>erilaiset näyttelyt ja kirjastot</a:t>
            </a:r>
          </a:p>
          <a:p>
            <a:pPr lvl="1">
              <a:lnSpc>
                <a:spcPct val="90000"/>
              </a:lnSpc>
            </a:pPr>
            <a:r>
              <a:rPr lang="fi-FI" sz="1900"/>
              <a:t>järjestetyt ulkoilu- ja retkeilymatkat</a:t>
            </a:r>
          </a:p>
          <a:p>
            <a:pPr>
              <a:lnSpc>
                <a:spcPct val="90000"/>
              </a:lnSpc>
            </a:pPr>
            <a:r>
              <a:rPr lang="fi-FI" sz="1900"/>
              <a:t>joskus </a:t>
            </a:r>
            <a:r>
              <a:rPr lang="fi-FI" sz="1900" u="sng"/>
              <a:t>kielteiset ajatusmallit </a:t>
            </a:r>
            <a:r>
              <a:rPr lang="fi-FI" sz="1900"/>
              <a:t>(esim. ”Kukaan ei halua olla kanssani” tai ”Ihmissuhteeni epäonnistuvat aina”) ylläpitävät yksinäisyyttä </a:t>
            </a:r>
            <a:br>
              <a:rPr lang="fi-FI" sz="1900"/>
            </a:br>
            <a:r>
              <a:rPr lang="fi-FI" sz="1900">
                <a:sym typeface="Wingdings" panose="05000000000000000000" pitchFamily="2" charset="2"/>
              </a:rPr>
              <a:t> n</a:t>
            </a:r>
            <a:r>
              <a:rPr lang="fi-FI" sz="1900"/>
              <a:t>egatiivisten ajatusten työstämiseen kannattaa hakea apua</a:t>
            </a:r>
          </a:p>
        </p:txBody>
      </p:sp>
    </p:spTree>
    <p:extLst>
      <p:ext uri="{BB962C8B-B14F-4D97-AF65-F5344CB8AC3E}">
        <p14:creationId xmlns:p14="http://schemas.microsoft.com/office/powerpoint/2010/main" val="1026608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26720"/>
            <a:ext cx="7879842" cy="1919141"/>
          </a:xfrm>
        </p:spPr>
        <p:txBody>
          <a:bodyPr anchor="b">
            <a:normAutofit/>
          </a:bodyPr>
          <a:lstStyle/>
          <a:p>
            <a:r>
              <a:rPr lang="fi-FI" sz="5200" b="1"/>
              <a:t>Eustressi ja distressi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936" y="3337269"/>
            <a:ext cx="7882128" cy="290568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300" b="1"/>
              <a:t>eustressi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myönteistä, hyvää, lyhytaikaista stressiä, joka saa motivoitumaan, toimimaan ja yrittämään parhaansa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haasteiden kohtaamista, tehtävien tekemistä ja kokemusten etsimistä niin, että niistä saa mielihyvää ja myönteistä voimaa, luovuutta ja elämäniloa</a:t>
            </a:r>
          </a:p>
          <a:p>
            <a:pPr lvl="1">
              <a:lnSpc>
                <a:spcPct val="90000"/>
              </a:lnSpc>
            </a:pPr>
            <a:r>
              <a:rPr lang="fi-FI" sz="1300" u="sng"/>
              <a:t>flow-kokemukset</a:t>
            </a:r>
            <a:r>
              <a:rPr lang="fi-FI" sz="1300"/>
              <a:t> lisäävät yksilön psyykkisiä voimavaroja ja onnellisuutta</a:t>
            </a:r>
          </a:p>
          <a:p>
            <a:pPr>
              <a:lnSpc>
                <a:spcPct val="90000"/>
              </a:lnSpc>
            </a:pPr>
            <a:endParaRPr lang="fi-FI" sz="1300" b="1"/>
          </a:p>
          <a:p>
            <a:pPr>
              <a:lnSpc>
                <a:spcPct val="90000"/>
              </a:lnSpc>
            </a:pPr>
            <a:r>
              <a:rPr lang="fi-FI" sz="1300" b="1"/>
              <a:t>distressi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niin paljon haasteita ja vaatimuksia, että käytettävissä olevat fyysiset, psyykkiset tai sosiaaliset voimavarat ovat tiukoilla tai jopa ylittyvät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pitkäaikainen olotila, jonka ihminen kokee ahdistavaksi ja kuormittavaksi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työikäisistä yksi kymmenestä ilmoittaa kokevansa haitallista distressiä</a:t>
            </a:r>
          </a:p>
        </p:txBody>
      </p:sp>
    </p:spTree>
    <p:extLst>
      <p:ext uri="{BB962C8B-B14F-4D97-AF65-F5344CB8AC3E}">
        <p14:creationId xmlns:p14="http://schemas.microsoft.com/office/powerpoint/2010/main" val="2255975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777E57D-6A88-4B5B-A068-2BA7FF4E8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502920"/>
            <a:ext cx="7882128" cy="1975104"/>
          </a:xfrm>
        </p:spPr>
        <p:txBody>
          <a:bodyPr anchor="b">
            <a:normAutofit/>
          </a:bodyPr>
          <a:lstStyle/>
          <a:p>
            <a:r>
              <a:rPr lang="fi-FI" sz="4700" b="1"/>
              <a:t>Stressireaktio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079" y="0"/>
            <a:ext cx="7879842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2894076"/>
            <a:ext cx="787984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936" y="3328416"/>
            <a:ext cx="7882128" cy="271576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600"/>
              <a:t>kehon tapa reagoida paineisiin tai uhkaaviin tilanteisiin</a:t>
            </a:r>
          </a:p>
          <a:p>
            <a:pPr>
              <a:lnSpc>
                <a:spcPct val="90000"/>
              </a:lnSpc>
            </a:pPr>
            <a:r>
              <a:rPr lang="fi-FI" sz="1600"/>
              <a:t>aivojen ja kehon hälytyskäsky </a:t>
            </a:r>
            <a:r>
              <a:rPr lang="fi-FI" sz="1600">
                <a:sym typeface="Wingdings" panose="05000000000000000000" pitchFamily="2" charset="2"/>
              </a:rPr>
              <a:t></a:t>
            </a:r>
            <a:r>
              <a:rPr lang="fi-FI" sz="1600"/>
              <a:t> erilaisia </a:t>
            </a:r>
            <a:r>
              <a:rPr lang="fi-FI" sz="1600" u="sng"/>
              <a:t>stressihormoneja</a:t>
            </a:r>
            <a:r>
              <a:rPr lang="fi-FI" sz="1600"/>
              <a:t> (esim. adrenaliini ja kortisoli) erittyy elimistöön</a:t>
            </a:r>
          </a:p>
          <a:p>
            <a:pPr lvl="1">
              <a:lnSpc>
                <a:spcPct val="90000"/>
              </a:lnSpc>
            </a:pPr>
            <a:r>
              <a:rPr lang="fi-FI" sz="1600"/>
              <a:t>tehtävänä lisätä fyysistä ja psyykkistä suorituskykyä ja vahvistaa elimistön vastustuskykyä</a:t>
            </a:r>
          </a:p>
          <a:p>
            <a:pPr lvl="1">
              <a:lnSpc>
                <a:spcPct val="90000"/>
              </a:lnSpc>
            </a:pPr>
            <a:r>
              <a:rPr lang="fi-FI" sz="1600"/>
              <a:t>ihmisen hälytysjärjestelmä ei erottele, onko uhka todellinen vai kuviteltu</a:t>
            </a:r>
          </a:p>
          <a:p>
            <a:pPr lvl="1">
              <a:lnSpc>
                <a:spcPct val="90000"/>
              </a:lnSpc>
            </a:pPr>
            <a:r>
              <a:rPr lang="fi-FI" sz="1600"/>
              <a:t>vaikutusmekanismit kaksisuuntaisia eli oma toiminta ja ajatukset voivat pahentaa stressiä</a:t>
            </a:r>
          </a:p>
          <a:p>
            <a:pPr lvl="2">
              <a:lnSpc>
                <a:spcPct val="90000"/>
              </a:lnSpc>
            </a:pPr>
            <a:r>
              <a:rPr lang="fi-FI" sz="1600"/>
              <a:t>kognitiivinen arviointi vaikuttaa reaktion voimakkuuteen ja ihmisen valitsemiin selviytymis- ja toimintatapoihin</a:t>
            </a:r>
          </a:p>
          <a:p>
            <a:pPr lvl="1">
              <a:lnSpc>
                <a:spcPct val="90000"/>
              </a:lnSpc>
            </a:pPr>
            <a:endParaRPr lang="fi-FI" sz="1600"/>
          </a:p>
        </p:txBody>
      </p:sp>
    </p:spTree>
    <p:extLst>
      <p:ext uri="{BB962C8B-B14F-4D97-AF65-F5344CB8AC3E}">
        <p14:creationId xmlns:p14="http://schemas.microsoft.com/office/powerpoint/2010/main" val="3727617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3397"/>
            <a:ext cx="7886700" cy="1273233"/>
          </a:xfrm>
        </p:spPr>
        <p:txBody>
          <a:bodyPr>
            <a:normAutofit/>
          </a:bodyPr>
          <a:lstStyle/>
          <a:p>
            <a:r>
              <a:rPr lang="fi-FI" sz="3500" b="1"/>
              <a:t>Stressin vaikutukset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78024"/>
            <a:ext cx="7886700" cy="369417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500"/>
              <a:t>lyhytaikainen </a:t>
            </a:r>
            <a:r>
              <a:rPr lang="fi-FI" sz="1500" b="1"/>
              <a:t>eustressi</a:t>
            </a:r>
            <a:r>
              <a:rPr lang="fi-FI" sz="1500"/>
              <a:t> ei ole vaarallista</a:t>
            </a:r>
          </a:p>
          <a:p>
            <a:pPr>
              <a:lnSpc>
                <a:spcPct val="90000"/>
              </a:lnSpc>
            </a:pPr>
            <a:endParaRPr lang="fi-FI" sz="1500"/>
          </a:p>
          <a:p>
            <a:pPr>
              <a:lnSpc>
                <a:spcPct val="90000"/>
              </a:lnSpc>
            </a:pPr>
            <a:r>
              <a:rPr lang="fi-FI" sz="1500"/>
              <a:t>pitkään jatkunut </a:t>
            </a:r>
            <a:r>
              <a:rPr lang="fi-FI" sz="1500" b="1"/>
              <a:t>distressi</a:t>
            </a:r>
            <a:r>
              <a:rPr lang="fi-FI" sz="1500"/>
              <a:t> voi muuttua ihmisen mielessä normaaliksi olotilaksi – kuitenkin rasitustila </a:t>
            </a:r>
            <a:br>
              <a:rPr lang="fi-FI" sz="1500"/>
            </a:br>
            <a:r>
              <a:rPr lang="fi-FI" sz="1500"/>
              <a:t>(aineenvaihdunta ja hermosto ärsytystilassa)</a:t>
            </a:r>
          </a:p>
          <a:p>
            <a:pPr lvl="1">
              <a:lnSpc>
                <a:spcPct val="90000"/>
              </a:lnSpc>
            </a:pPr>
            <a:r>
              <a:rPr lang="fi-FI" sz="1500"/>
              <a:t>lisää mielenterveyshäiriöiden sekä monien fyysisten sairauksien riskiä</a:t>
            </a:r>
          </a:p>
          <a:p>
            <a:pPr lvl="1">
              <a:lnSpc>
                <a:spcPct val="90000"/>
              </a:lnSpc>
            </a:pPr>
            <a:r>
              <a:rPr lang="fi-FI" sz="1500"/>
              <a:t>stressihormonit kohottavat verenpainetta sekä vaikuttavat epäedullisesti veren sokeri- ja kolesteroliarvoihin</a:t>
            </a:r>
          </a:p>
          <a:p>
            <a:pPr lvl="1">
              <a:lnSpc>
                <a:spcPct val="90000"/>
              </a:lnSpc>
            </a:pPr>
            <a:r>
              <a:rPr lang="fi-FI" sz="1500"/>
              <a:t>pahentaa jo olemassa olevia sairauksia (esim. sydän- ja verisuonisairauksia, reumaa, astmaa ja masennusta) </a:t>
            </a:r>
          </a:p>
          <a:p>
            <a:pPr lvl="1">
              <a:lnSpc>
                <a:spcPct val="90000"/>
              </a:lnSpc>
            </a:pPr>
            <a:r>
              <a:rPr lang="fi-FI" sz="1500"/>
              <a:t>voi tehdä kivun tuntemuksesta voimakkaamman</a:t>
            </a:r>
          </a:p>
          <a:p>
            <a:pPr lvl="1">
              <a:lnSpc>
                <a:spcPct val="90000"/>
              </a:lnSpc>
            </a:pPr>
            <a:r>
              <a:rPr lang="fi-FI" sz="1500"/>
              <a:t>heikentää kehon kykyä suojautua bakteereilta ja viruksilta </a:t>
            </a:r>
            <a:br>
              <a:rPr lang="fi-FI" sz="1500"/>
            </a:br>
            <a:r>
              <a:rPr lang="fi-FI" sz="1500">
                <a:sym typeface="Wingdings" panose="05000000000000000000" pitchFamily="2" charset="2"/>
              </a:rPr>
              <a:t> helpommin </a:t>
            </a:r>
            <a:r>
              <a:rPr lang="fi-FI" sz="1500"/>
              <a:t>infektiotauteja </a:t>
            </a:r>
          </a:p>
          <a:p>
            <a:pPr lvl="1">
              <a:lnSpc>
                <a:spcPct val="90000"/>
              </a:lnSpc>
            </a:pPr>
            <a:r>
              <a:rPr lang="fi-FI" sz="1500"/>
              <a:t>tuki-ja liikuntaelimistön oireet voivat olla merkkejä liiallisesta kuormituksesta</a:t>
            </a:r>
          </a:p>
          <a:p>
            <a:pPr lvl="1">
              <a:lnSpc>
                <a:spcPct val="90000"/>
              </a:lnSpc>
            </a:pPr>
            <a:r>
              <a:rPr lang="fi-FI" sz="1500"/>
              <a:t>yleistä haluttomuutta tai uupumusta, ahdistuneisuutta ja masennusta</a:t>
            </a:r>
          </a:p>
          <a:p>
            <a:pPr>
              <a:lnSpc>
                <a:spcPct val="90000"/>
              </a:lnSpc>
            </a:pPr>
            <a:endParaRPr lang="fi-FI" sz="1500"/>
          </a:p>
        </p:txBody>
      </p:sp>
    </p:spTree>
    <p:extLst>
      <p:ext uri="{BB962C8B-B14F-4D97-AF65-F5344CB8AC3E}">
        <p14:creationId xmlns:p14="http://schemas.microsoft.com/office/powerpoint/2010/main" val="476887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1121</Words>
  <Application>Microsoft Office PowerPoint</Application>
  <PresentationFormat>Näytössä katseltava diaesitys (4:3)</PresentationFormat>
  <Paragraphs>123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Terve 2: Ihminen, ympäristö ja terveys</vt:lpstr>
      <vt:lpstr>Mielenterveyttä  kuormittavat tekijät</vt:lpstr>
      <vt:lpstr>Yksinäisyys</vt:lpstr>
      <vt:lpstr>Yksinäisyyden muodot</vt:lpstr>
      <vt:lpstr>Yksinäisyyden  vaikutukset terveyteen</vt:lpstr>
      <vt:lpstr>Yksinäisyyden ”hoito”</vt:lpstr>
      <vt:lpstr>Eustressi ja distressi</vt:lpstr>
      <vt:lpstr>Stressireaktio</vt:lpstr>
      <vt:lpstr>Stressin vaikutukset</vt:lpstr>
      <vt:lpstr>Stressin hallintakeinot</vt:lpstr>
      <vt:lpstr>Uupumus</vt:lpstr>
      <vt:lpstr>Stressin ja uupumuksen  ehkäisy</vt:lpstr>
      <vt:lpstr>Kriisi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 1: Terveyden perusteet</dc:title>
  <dc:creator>Hämäläinen Elina</dc:creator>
  <cp:lastModifiedBy>Timo Ryhtä</cp:lastModifiedBy>
  <cp:revision>752</cp:revision>
  <dcterms:created xsi:type="dcterms:W3CDTF">2017-06-09T06:02:13Z</dcterms:created>
  <dcterms:modified xsi:type="dcterms:W3CDTF">2021-11-02T18:59:34Z</dcterms:modified>
</cp:coreProperties>
</file>