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sldIdLst>
    <p:sldId id="256" r:id="rId5"/>
    <p:sldId id="269" r:id="rId6"/>
    <p:sldId id="270" r:id="rId7"/>
    <p:sldId id="263" r:id="rId8"/>
    <p:sldId id="271" r:id="rId9"/>
    <p:sldId id="273" r:id="rId10"/>
    <p:sldId id="257" r:id="rId11"/>
    <p:sldId id="258" r:id="rId12"/>
    <p:sldId id="274" r:id="rId13"/>
    <p:sldId id="261" r:id="rId14"/>
    <p:sldId id="262" r:id="rId15"/>
    <p:sldId id="265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5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6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7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3/19/2026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24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3/19/2026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3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19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3/19/2026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7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3/19/2026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08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3/19/2026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14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3/19/2026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1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3/19/2026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3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3/19/2026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3/19/2026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3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3/19/2026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75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0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8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3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69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37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41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257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510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1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9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9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0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05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6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1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3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7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8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March 19,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9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17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62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33FAB6-9EF0-09C1-0517-801A5735B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r>
              <a:rPr lang="fi-FI" dirty="0"/>
              <a:t>KPL 14 ja 15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18DE42-13FC-34CC-D39F-68AF275DE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D967ACC-2285-316D-E3DF-D838D109EF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56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86A2C-493D-4E0D-AC9E-FA1B0D5F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61937"/>
            <a:ext cx="6268721" cy="1557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Terveyskäyttäytymisen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malleja</a:t>
            </a:r>
            <a:r>
              <a:rPr lang="en-US" sz="4000" dirty="0">
                <a:solidFill>
                  <a:schemeClr val="tx1"/>
                </a:solidFill>
              </a:rPr>
              <a:t> ja </a:t>
            </a:r>
            <a:r>
              <a:rPr lang="en-US" sz="4000" dirty="0" err="1">
                <a:solidFill>
                  <a:schemeClr val="tx1"/>
                </a:solidFill>
              </a:rPr>
              <a:t>teorioita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7E733-DDA2-4D53-9426-F66D1781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162175"/>
            <a:ext cx="6573520" cy="40100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Terveyskäyttäytymistä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pyritään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havainnollistamaan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ymmärtämään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ennustamaan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teorioiden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avulla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ovat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monitieteisiä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niiden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näkökulmat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vaihtelevat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32076FE-7D56-497E-990E-7A1CA5B31D44}"/>
              </a:ext>
            </a:extLst>
          </p:cNvPr>
          <p:cNvSpPr txBox="1"/>
          <p:nvPr/>
        </p:nvSpPr>
        <p:spPr>
          <a:xfrm rot="5400000">
            <a:off x="10445532" y="3333603"/>
            <a:ext cx="3185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Unsplash.com/Ferenc Horvath</a:t>
            </a:r>
          </a:p>
        </p:txBody>
      </p:sp>
      <p:pic>
        <p:nvPicPr>
          <p:cNvPr id="9" name="Sisällön paikkamerkki 8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41602CAB-D390-4C28-8B14-010345E4F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21" y="261937"/>
            <a:ext cx="5313680" cy="6334125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C2CB23-8810-4FE8-8056-A3BCBC5B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C18CDD-5FA1-465A-91ED-407F481F6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E2185-A122-4F9C-8AA4-0C4B354D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"/>
            <a:ext cx="9153525" cy="110743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Terveyskäyttäytymistä selittäviä malleja</a:t>
            </a:r>
          </a:p>
        </p:txBody>
      </p:sp>
      <p:pic>
        <p:nvPicPr>
          <p:cNvPr id="6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BBB543E5-68EE-4632-9E2A-533FDCB4C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26" y="1107440"/>
            <a:ext cx="1433574" cy="5750559"/>
          </a:xfrm>
        </p:spPr>
      </p:pic>
      <p:pic>
        <p:nvPicPr>
          <p:cNvPr id="7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F992DC97-AD76-44AD-8C5E-7F0F568B9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26160"/>
            <a:ext cx="1433572" cy="58318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31B7ED6-8036-4428-AA61-1C7F9968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5F935CF-022A-435B-9917-8F70033EC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CE6D33-694C-4B39-B6CE-D268F6C4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572" y="1026160"/>
            <a:ext cx="9324856" cy="58318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8600" indent="0">
              <a:buNone/>
            </a:pPr>
            <a:r>
              <a:rPr lang="fi-FI" sz="2600" b="1" dirty="0"/>
              <a:t>Sosiaalis-kognitiivinen teoria</a:t>
            </a:r>
          </a:p>
          <a:p>
            <a:r>
              <a:rPr lang="fi-FI" sz="2400" dirty="0">
                <a:solidFill>
                  <a:srgbClr val="31321C"/>
                </a:solidFill>
              </a:rPr>
              <a:t>Korostaa yksilöllisten tekijöiden ja ympäristön välistä vuorovaikutusta (esim. mallioppiminen).</a:t>
            </a:r>
          </a:p>
          <a:p>
            <a:pPr marL="228600" indent="0">
              <a:buNone/>
            </a:pPr>
            <a:r>
              <a:rPr lang="fi-FI" sz="2600" b="1" dirty="0"/>
              <a:t>Terveysuskomusmalli</a:t>
            </a:r>
          </a:p>
          <a:p>
            <a:r>
              <a:rPr lang="fi-FI" sz="2400">
                <a:solidFill>
                  <a:srgbClr val="31321C"/>
                </a:solidFill>
              </a:rPr>
              <a:t>Henkilökohtaiset uskomukset muutoksen seurauksista ja </a:t>
            </a:r>
            <a:r>
              <a:rPr lang="fi-FI" sz="2400" dirty="0">
                <a:solidFill>
                  <a:srgbClr val="31321C"/>
                </a:solidFill>
              </a:rPr>
              <a:t>mahdollisista esteistä voivat vaikuttaa terveyskäyttäytymiseen</a:t>
            </a:r>
          </a:p>
          <a:p>
            <a:pPr marL="228600" indent="0">
              <a:buNone/>
            </a:pPr>
            <a:r>
              <a:rPr lang="fi-FI" sz="2600" b="1" dirty="0"/>
              <a:t>Suunnitellun käyttäytymisen teoria</a:t>
            </a:r>
          </a:p>
          <a:p>
            <a:r>
              <a:rPr lang="fi-FI" sz="2400" dirty="0"/>
              <a:t>Korostaa yksilön omaa suunnitelmaa/ aikomusta muuttaa terveyskäyttäytymistään</a:t>
            </a:r>
          </a:p>
          <a:p>
            <a:pPr marL="228600" indent="0">
              <a:buNone/>
            </a:pPr>
            <a:r>
              <a:rPr lang="fi-FI" sz="2600" b="1" dirty="0"/>
              <a:t>Muutosvaihemalli</a:t>
            </a:r>
          </a:p>
          <a:p>
            <a:r>
              <a:rPr lang="fi-FI" sz="2400" dirty="0"/>
              <a:t>Terveyskäyttäytyminen muuttuu vaiheittain: suunnitelmallisesti ja tavoitteellisesti tai joskus repsahtaen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2BC954E-1D84-4A15-B462-51C1F8A747C2}"/>
              </a:ext>
            </a:extLst>
          </p:cNvPr>
          <p:cNvSpPr txBox="1"/>
          <p:nvPr/>
        </p:nvSpPr>
        <p:spPr>
          <a:xfrm rot="16200000">
            <a:off x="8726922" y="3485931"/>
            <a:ext cx="3755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Hans-Peter </a:t>
            </a:r>
            <a:r>
              <a:rPr lang="en-US" sz="1400" dirty="0" err="1"/>
              <a:t>Gauster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22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FAE98-40D7-4E38-90EC-5D0CEA46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242885"/>
            <a:ext cx="4441348" cy="1881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Oman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terveyskäyttäytymisen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muuttaminen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4F247-2577-4FEB-BA19-60D7FC15B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" y="2648362"/>
            <a:ext cx="6251098" cy="40381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On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aina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yksilöllistä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Mikä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sopii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yhdelle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sovi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kaikille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Saattaa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viedä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aikaa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Uusi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vaatii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Uuden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omaksumista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Vanhoista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tavoista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poisoppimista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Vakiintunut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terveellinen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palkitsee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ajan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kuluessa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" name="Sisällön paikkamerkki 9" descr="Kuva, joka sisältää kohteen henkilö, hedelmä, ruoho, ulko&#10;&#10;Kuvaus luotu automaattisesti">
            <a:extLst>
              <a:ext uri="{FF2B5EF4-FFF2-40B4-BE49-F238E27FC236}">
                <a16:creationId xmlns:a16="http://schemas.microsoft.com/office/drawing/2014/main" id="{8EEC66D3-E672-4B66-A0E0-B6503879A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48" y="242887"/>
            <a:ext cx="4951475" cy="64436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8FE6E71-CF4C-42E9-9A89-134323CB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E12BB2C-D5AF-4816-8D89-2D796A9D4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FA2F458C-4C64-4641-A956-E7DBE23E1655}"/>
              </a:ext>
            </a:extLst>
          </p:cNvPr>
          <p:cNvSpPr txBox="1"/>
          <p:nvPr/>
        </p:nvSpPr>
        <p:spPr>
          <a:xfrm rot="5400000">
            <a:off x="10225625" y="3462330"/>
            <a:ext cx="3612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</a:t>
            </a:r>
            <a:r>
              <a:rPr lang="en-US" sz="1400" dirty="0" err="1"/>
              <a:t>Caju</a:t>
            </a:r>
            <a:r>
              <a:rPr lang="en-US" sz="1400" dirty="0"/>
              <a:t> Gomes</a:t>
            </a:r>
          </a:p>
        </p:txBody>
      </p:sp>
      <p:pic>
        <p:nvPicPr>
          <p:cNvPr id="5" name="Kuva 4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D20F4688-8E41-4AF8-AD79-20C814686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002">
            <a:off x="288205" y="222458"/>
            <a:ext cx="1822885" cy="2203446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DB9754E-6F10-4B93-A89A-FA64130DADFA}"/>
              </a:ext>
            </a:extLst>
          </p:cNvPr>
          <p:cNvSpPr txBox="1"/>
          <p:nvPr/>
        </p:nvSpPr>
        <p:spPr>
          <a:xfrm rot="16200000">
            <a:off x="-1504247" y="2766611"/>
            <a:ext cx="3346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Unsplash.com/Alysha </a:t>
            </a:r>
            <a:r>
              <a:rPr lang="en-US" sz="1400" dirty="0" err="1"/>
              <a:t>Rosly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97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47EB8-D87E-4516-B8D5-31DE960E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6631"/>
            <a:ext cx="7975601" cy="783471"/>
          </a:xfrm>
        </p:spPr>
        <p:txBody>
          <a:bodyPr>
            <a:noAutofit/>
          </a:bodyPr>
          <a:lstStyle/>
          <a:p>
            <a:r>
              <a:rPr lang="fi-FI" sz="3600" dirty="0"/>
              <a:t>Medikalisaatio eli lääketieteellistyminen</a:t>
            </a:r>
            <a:br>
              <a:rPr lang="fi-FI" sz="3600" dirty="0">
                <a:solidFill>
                  <a:schemeClr val="tx1"/>
                </a:solidFill>
              </a:rPr>
            </a:br>
            <a:br>
              <a:rPr lang="fi-FI" sz="3200" b="1" dirty="0"/>
            </a:b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C99425-0DCE-4850-979F-152629C4D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19" y="1302584"/>
            <a:ext cx="6426017" cy="512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* Aikaisemmin </a:t>
            </a:r>
            <a:r>
              <a:rPr lang="fi-FI" b="1" dirty="0"/>
              <a:t>tavallisia elämään kuuluvia asioita aletaan tutkia ja hoitaa </a:t>
            </a:r>
            <a:r>
              <a:rPr lang="fi-FI" dirty="0"/>
              <a:t>lääketieteellisin menetelmin esim. suru, hikoilu, kaljuuntuminen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r>
              <a:rPr lang="fi-FI" dirty="0"/>
              <a:t>Lääketieteen ja teknologian nopea kehitys</a:t>
            </a:r>
          </a:p>
          <a:p>
            <a:r>
              <a:rPr lang="fi-FI" dirty="0"/>
              <a:t>Lisääntynyt kiinnostus terveyttä kohtaan</a:t>
            </a:r>
          </a:p>
          <a:p>
            <a:r>
              <a:rPr lang="fi-FI" dirty="0"/>
              <a:t>Media ylläpitää ja ruokkii kiinnostusta</a:t>
            </a:r>
          </a:p>
          <a:p>
            <a:r>
              <a:rPr lang="fi-FI" dirty="0"/>
              <a:t>Ihmiset ovat valmiita investoimaan terveyteen</a:t>
            </a:r>
          </a:p>
          <a:p>
            <a:r>
              <a:rPr lang="fi-FI" dirty="0"/>
              <a:t>Terveysmarkkinoilla pyörii suuret rahat, monet tahot kiinnostuneita saamaan oman osansa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D611120-1BFD-4B3D-AC93-9353423B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59DB0C5-5D5B-45F5-94F8-E904A6DE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78A8D21E-5225-4814-A884-16F2D3CF2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6" y="1045408"/>
            <a:ext cx="5031487" cy="5031486"/>
          </a:xfr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210E9A5B-7FF4-4BA9-96DC-E232811CA19A}"/>
              </a:ext>
            </a:extLst>
          </p:cNvPr>
          <p:cNvSpPr txBox="1"/>
          <p:nvPr/>
        </p:nvSpPr>
        <p:spPr>
          <a:xfrm rot="5400000">
            <a:off x="9766399" y="4003774"/>
            <a:ext cx="4543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16781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4" descr="Kuva, joka sisältää kohteen hammasharja, sulje&#10;&#10;Kuvaus luotu automaattisesti">
            <a:extLst>
              <a:ext uri="{FF2B5EF4-FFF2-40B4-BE49-F238E27FC236}">
                <a16:creationId xmlns:a16="http://schemas.microsoft.com/office/drawing/2014/main" id="{CD9117AD-4174-47EA-91D9-4694AF910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r="20051" b="2"/>
          <a:stretch/>
        </p:blipFill>
        <p:spPr>
          <a:xfrm>
            <a:off x="406899" y="679868"/>
            <a:ext cx="4073933" cy="546282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3395682-06D2-43A1-83B0-FA73B549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23576"/>
            <a:ext cx="10538258" cy="737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Medikaalisaation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aiheuttamat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haitat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00DBDC-1765-4D74-859B-A1CCC940B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765" y="1304925"/>
            <a:ext cx="7028420" cy="4837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Käsitykset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terveydestä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sairaudesta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muuttuvat</a:t>
            </a:r>
            <a:endParaRPr lang="en-US" sz="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normaalit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asiat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häiriöinä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huoli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terveydentilasta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kasvaa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Turhat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hoidot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kuormittavat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terveydenhuoltoa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aiheuttavat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kustannuksia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Uskomus</a:t>
            </a:r>
            <a:r>
              <a:rPr lang="en-US" sz="2800" dirty="0">
                <a:solidFill>
                  <a:schemeClr val="tx1"/>
                </a:solidFill>
              </a:rPr>
              <a:t> ”</a:t>
            </a:r>
            <a:r>
              <a:rPr lang="en-US" sz="2800" dirty="0" err="1">
                <a:solidFill>
                  <a:schemeClr val="tx1"/>
                </a:solidFill>
              </a:rPr>
              <a:t>terveys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ostettavissa</a:t>
            </a:r>
            <a:r>
              <a:rPr lang="en-US" sz="2800" dirty="0">
                <a:solidFill>
                  <a:schemeClr val="tx1"/>
                </a:solidFill>
              </a:rPr>
              <a:t>” </a:t>
            </a:r>
            <a:r>
              <a:rPr lang="en-US" sz="2800" dirty="0" err="1">
                <a:solidFill>
                  <a:schemeClr val="tx1"/>
                </a:solidFill>
              </a:rPr>
              <a:t>voi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heikentää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omaa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vastuunottokykyä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Epärealistiset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odotukset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pettymys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Terveysriskit</a:t>
            </a: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B1164D-6D55-4319-89D0-807DA5102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AE56125-6381-4947-B177-DAAAD4A8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0442D04F-83A0-499A-BC40-DF7B66639ADE}"/>
              </a:ext>
            </a:extLst>
          </p:cNvPr>
          <p:cNvSpPr txBox="1"/>
          <p:nvPr/>
        </p:nvSpPr>
        <p:spPr>
          <a:xfrm>
            <a:off x="409951" y="5819794"/>
            <a:ext cx="4073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Kuva: Unsplash.com/Michael Longmire</a:t>
            </a:r>
          </a:p>
        </p:txBody>
      </p:sp>
    </p:spTree>
    <p:extLst>
      <p:ext uri="{BB962C8B-B14F-4D97-AF65-F5344CB8AC3E}">
        <p14:creationId xmlns:p14="http://schemas.microsoft.com/office/powerpoint/2010/main" val="336296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F6F21-6997-41B7-A9C9-25B63396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0"/>
            <a:ext cx="11771377" cy="825993"/>
          </a:xfrm>
        </p:spPr>
        <p:txBody>
          <a:bodyPr>
            <a:normAutofit fontScale="90000"/>
          </a:bodyPr>
          <a:lstStyle/>
          <a:p>
            <a:br>
              <a:rPr lang="fi-FI" sz="4000" dirty="0"/>
            </a:br>
            <a:r>
              <a:rPr lang="fi-FI" sz="4000" dirty="0"/>
              <a:t>Terveyteen sairastuminen</a:t>
            </a:r>
            <a:br>
              <a:rPr lang="fi-FI" sz="4000" dirty="0"/>
            </a:br>
            <a:br>
              <a:rPr lang="fi-FI" sz="4900" dirty="0"/>
            </a:br>
            <a:r>
              <a:rPr lang="fi-FI" sz="4000" dirty="0"/>
              <a:t>					    </a:t>
            </a:r>
            <a:r>
              <a:rPr lang="fi-FI" sz="2200" b="1" dirty="0"/>
              <a:t>Terveyden tavoittelu muuttuu pakonomaiseksi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957FCA-FA40-41BE-BDA2-191BD18D3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554480"/>
            <a:ext cx="4984496" cy="44775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/>
              <a:t>Syitä ilmiön taustalla</a:t>
            </a:r>
          </a:p>
          <a:p>
            <a:pPr lvl="1"/>
            <a:r>
              <a:rPr lang="fi-FI" sz="2400" dirty="0"/>
              <a:t>Terveyden ihannointi</a:t>
            </a:r>
          </a:p>
          <a:p>
            <a:pPr lvl="1"/>
            <a:r>
              <a:rPr lang="fi-FI" sz="2400" dirty="0"/>
              <a:t>Ulkonäköön kohdistuvat paineet</a:t>
            </a:r>
          </a:p>
          <a:p>
            <a:pPr lvl="1"/>
            <a:r>
              <a:rPr lang="fi-FI" sz="2400" dirty="0"/>
              <a:t>Suorituskeskeisyys</a:t>
            </a:r>
          </a:p>
          <a:p>
            <a:pPr marL="0" indent="0">
              <a:buNone/>
            </a:pPr>
            <a:r>
              <a:rPr lang="fi-FI" b="1" dirty="0"/>
              <a:t>Haittoja</a:t>
            </a:r>
          </a:p>
          <a:p>
            <a:pPr lvl="1"/>
            <a:r>
              <a:rPr lang="fi-FI" sz="2400" dirty="0"/>
              <a:t>Muut arvokkaat asiat omassa elämässä muuttuvat toissijaisiksi</a:t>
            </a:r>
          </a:p>
          <a:p>
            <a:pPr lvl="1"/>
            <a:r>
              <a:rPr lang="fi-FI" sz="2400" dirty="0"/>
              <a:t>Jatkuva itsenä tarkkailu</a:t>
            </a:r>
          </a:p>
          <a:p>
            <a:pPr lvl="1"/>
            <a:r>
              <a:rPr lang="fi-FI" sz="2400" dirty="0"/>
              <a:t>Suhteet ystäviin ja läheisiin heikkenevät</a:t>
            </a:r>
          </a:p>
          <a:p>
            <a:pPr lvl="1"/>
            <a:r>
              <a:rPr lang="fi-FI" sz="2400" dirty="0"/>
              <a:t>Syyllisyyden tunteet</a:t>
            </a:r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0B2AB62-2BA2-4379-819E-7E4526073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99" y="2099931"/>
            <a:ext cx="5902960" cy="4329444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487B4E-6344-4FAE-9EC0-D13BE04F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B7096E0-5CD5-40EF-B22C-869BD451A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D3AE9EE2-3DE9-49D0-A58A-F077C1A4AE2A}"/>
              </a:ext>
            </a:extLst>
          </p:cNvPr>
          <p:cNvSpPr txBox="1"/>
          <p:nvPr/>
        </p:nvSpPr>
        <p:spPr>
          <a:xfrm>
            <a:off x="6014720" y="6429375"/>
            <a:ext cx="3219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Unsplash.com/Marcos Paulo Prado</a:t>
            </a:r>
          </a:p>
        </p:txBody>
      </p:sp>
    </p:spTree>
    <p:extLst>
      <p:ext uri="{BB962C8B-B14F-4D97-AF65-F5344CB8AC3E}">
        <p14:creationId xmlns:p14="http://schemas.microsoft.com/office/powerpoint/2010/main" val="116782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CCF9E-1242-4C49-8027-8D5B3F0A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63" y="703765"/>
            <a:ext cx="6035795" cy="6202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 err="1"/>
              <a:t>Lääketieteen</a:t>
            </a:r>
            <a:r>
              <a:rPr lang="en-US" sz="3600" b="1" dirty="0"/>
              <a:t> </a:t>
            </a:r>
            <a:r>
              <a:rPr lang="en-US" sz="3600" b="1" dirty="0" err="1"/>
              <a:t>ulkopuoliset</a:t>
            </a:r>
            <a:r>
              <a:rPr lang="en-US" sz="3600" b="1" dirty="0"/>
              <a:t> </a:t>
            </a:r>
            <a:r>
              <a:rPr lang="en-US" sz="3600" b="1" dirty="0" err="1"/>
              <a:t>hoidot</a:t>
            </a:r>
            <a:endParaRPr lang="en-US" sz="36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D4F933-CB27-485F-ABEB-34BB2591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24" y="1685924"/>
            <a:ext cx="6035794" cy="45042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Voivat</a:t>
            </a:r>
            <a:r>
              <a:rPr lang="en-US" sz="2800" b="1" dirty="0"/>
              <a:t> </a:t>
            </a:r>
            <a:r>
              <a:rPr lang="en-US" sz="2800" b="1" dirty="0" err="1"/>
              <a:t>aiheuttaa</a:t>
            </a:r>
            <a:r>
              <a:rPr lang="en-US" sz="2800" b="1" dirty="0"/>
              <a:t> </a:t>
            </a:r>
            <a:r>
              <a:rPr lang="en-US" sz="2800" b="1" dirty="0" err="1"/>
              <a:t>vakavia</a:t>
            </a:r>
            <a:r>
              <a:rPr lang="en-US" sz="2800" b="1" dirty="0"/>
              <a:t> </a:t>
            </a:r>
            <a:r>
              <a:rPr lang="en-US" sz="2800" b="1" dirty="0" err="1"/>
              <a:t>haittoja</a:t>
            </a:r>
            <a:endParaRPr lang="en-US" sz="2800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Vaikutuksista</a:t>
            </a:r>
            <a:r>
              <a:rPr lang="en-US" dirty="0"/>
              <a:t> ja </a:t>
            </a:r>
            <a:r>
              <a:rPr lang="en-US" dirty="0" err="1"/>
              <a:t>toimivuudesta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lääketieteellistä</a:t>
            </a:r>
            <a:r>
              <a:rPr lang="en-US" dirty="0"/>
              <a:t> </a:t>
            </a:r>
            <a:r>
              <a:rPr lang="en-US" dirty="0" err="1"/>
              <a:t>näyttöä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käytetä</a:t>
            </a:r>
            <a:r>
              <a:rPr lang="en-US" dirty="0"/>
              <a:t> </a:t>
            </a:r>
            <a:r>
              <a:rPr lang="en-US" dirty="0" err="1"/>
              <a:t>terveydenhuollossa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valvota</a:t>
            </a:r>
            <a:r>
              <a:rPr lang="en-US" dirty="0"/>
              <a:t> </a:t>
            </a: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Hoitojen</a:t>
            </a:r>
            <a:r>
              <a:rPr lang="en-US" dirty="0"/>
              <a:t> </a:t>
            </a:r>
            <a:r>
              <a:rPr lang="en-US" dirty="0" err="1"/>
              <a:t>antajat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tavallisesti</a:t>
            </a:r>
            <a:r>
              <a:rPr lang="en-US" dirty="0"/>
              <a:t> ole </a:t>
            </a:r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ammattilaisia</a:t>
            </a:r>
            <a:endParaRPr lang="en-US" sz="800" dirty="0"/>
          </a:p>
          <a:p>
            <a:pPr marL="0" indent="0">
              <a:lnSpc>
                <a:spcPts val="2800"/>
              </a:lnSpc>
              <a:buNone/>
            </a:pPr>
            <a:r>
              <a:rPr lang="en-US" sz="2800" b="1" dirty="0" err="1"/>
              <a:t>Paljon</a:t>
            </a:r>
            <a:r>
              <a:rPr lang="en-US" sz="2800" b="1" dirty="0"/>
              <a:t> </a:t>
            </a:r>
            <a:r>
              <a:rPr lang="en-US" sz="2800" b="1" dirty="0" err="1"/>
              <a:t>erilaisia</a:t>
            </a:r>
            <a:r>
              <a:rPr lang="en-US" sz="2800" b="1" dirty="0"/>
              <a:t> </a:t>
            </a:r>
            <a:r>
              <a:rPr lang="en-US" sz="2800" b="1" dirty="0" err="1"/>
              <a:t>nimityksiä</a:t>
            </a:r>
            <a:endParaRPr lang="en-US" sz="2800" b="1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/>
              <a:t>Vaihtoehtohoidot</a:t>
            </a:r>
            <a:r>
              <a:rPr lang="en-US" dirty="0"/>
              <a:t>, </a:t>
            </a:r>
            <a:r>
              <a:rPr lang="en-US" dirty="0" err="1"/>
              <a:t>uskomushoidot</a:t>
            </a:r>
            <a:r>
              <a:rPr lang="en-US" dirty="0"/>
              <a:t>, </a:t>
            </a:r>
            <a:r>
              <a:rPr lang="en-US" dirty="0" err="1"/>
              <a:t>luontaishoidot</a:t>
            </a:r>
            <a:endParaRPr lang="en-US" dirty="0"/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1800" dirty="0"/>
          </a:p>
        </p:txBody>
      </p:sp>
      <p:pic>
        <p:nvPicPr>
          <p:cNvPr id="5" name="Sisällön paikkamerkki 1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FD1A96A-91F8-4C37-90DB-3CC17E0B9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7174"/>
          <a:stretch/>
        </p:blipFill>
        <p:spPr>
          <a:xfrm>
            <a:off x="7060826" y="714971"/>
            <a:ext cx="4780026" cy="5468435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EAD9EB-B6CF-44C7-85AF-2B7D2E864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16852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98C7AA9-5C05-4184-8EFB-B2CC15B08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61BC5991-4E43-4444-8161-F660B9F41949}"/>
              </a:ext>
            </a:extLst>
          </p:cNvPr>
          <p:cNvSpPr txBox="1"/>
          <p:nvPr/>
        </p:nvSpPr>
        <p:spPr>
          <a:xfrm>
            <a:off x="7063540" y="6249891"/>
            <a:ext cx="3631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Unsplash.com/Katherine Hanlon</a:t>
            </a:r>
          </a:p>
        </p:txBody>
      </p:sp>
    </p:spTree>
    <p:extLst>
      <p:ext uri="{BB962C8B-B14F-4D97-AF65-F5344CB8AC3E}">
        <p14:creationId xmlns:p14="http://schemas.microsoft.com/office/powerpoint/2010/main" val="222971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8F0079-8BA9-45A8-8943-6C38EEA2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4" y="802783"/>
            <a:ext cx="7264395" cy="1198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Lääketieteen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ulkopuoliset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hoidot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houkuttelevat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asiakkaita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monilla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keinoilla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" name="Sisällön paikkamerkki 9" descr="Kuva, joka sisältää kohteen sisä, laskuri, minibaari&#10;&#10;Kuvaus luotu automaattisesti">
            <a:extLst>
              <a:ext uri="{FF2B5EF4-FFF2-40B4-BE49-F238E27FC236}">
                <a16:creationId xmlns:a16="http://schemas.microsoft.com/office/drawing/2014/main" id="{0963D256-8CC1-449C-A8FE-7E5F669BE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1265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673DA-667D-4D67-8F90-EF1235DBC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5" y="2286000"/>
            <a:ext cx="6870330" cy="3856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Korostetaan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luonnonmukaisuutta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se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ole </a:t>
            </a:r>
            <a:r>
              <a:rPr lang="en-US" sz="2800" dirty="0" err="1">
                <a:solidFill>
                  <a:schemeClr val="tx1"/>
                </a:solidFill>
              </a:rPr>
              <a:t>tae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terveellisyydestä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Kuvaillaan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yksittäisten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ihmisten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kokemuksia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sz="2800" dirty="0" err="1">
                <a:solidFill>
                  <a:schemeClr val="tx1"/>
                </a:solidFill>
              </a:rPr>
              <a:t>vaikka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vaikutuksia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pystytä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selittämään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tieteellisesti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Kerrotaan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että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keksintö</a:t>
            </a:r>
            <a:r>
              <a:rPr lang="en-US" sz="2800" dirty="0">
                <a:solidFill>
                  <a:schemeClr val="tx1"/>
                </a:solidFill>
              </a:rPr>
              <a:t> on </a:t>
            </a:r>
            <a:r>
              <a:rPr lang="en-US" sz="2800" dirty="0" err="1">
                <a:solidFill>
                  <a:schemeClr val="tx1"/>
                </a:solidFill>
              </a:rPr>
              <a:t>joko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uusi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muinainen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perinne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 err="1">
                <a:solidFill>
                  <a:schemeClr val="tx1"/>
                </a:solidFill>
              </a:rPr>
              <a:t>Luvataan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tuloksia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paljon</a:t>
            </a:r>
            <a:r>
              <a:rPr lang="en-US" sz="2800" dirty="0">
                <a:solidFill>
                  <a:schemeClr val="tx1"/>
                </a:solidFill>
              </a:rPr>
              <a:t> ja </a:t>
            </a:r>
            <a:r>
              <a:rPr lang="en-US" sz="2800" dirty="0" err="1">
                <a:solidFill>
                  <a:schemeClr val="tx1"/>
                </a:solidFill>
              </a:rPr>
              <a:t>nopesti</a:t>
            </a:r>
            <a:r>
              <a:rPr lang="en-US" sz="2800" dirty="0">
                <a:solidFill>
                  <a:schemeClr val="tx1"/>
                </a:solidFill>
              </a:rPr>
              <a:t> tai </a:t>
            </a:r>
            <a:r>
              <a:rPr lang="en-US" sz="2800" dirty="0" err="1">
                <a:solidFill>
                  <a:schemeClr val="tx1"/>
                </a:solidFill>
              </a:rPr>
              <a:t>edellytetään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pitkää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hoitoa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96E51D5-7CCC-471F-AD97-FE35636A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F382E86-FA2D-46B1-B90B-FE5180D4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6B89D900-FD6F-4104-B422-5E7ECAF96166}"/>
              </a:ext>
            </a:extLst>
          </p:cNvPr>
          <p:cNvSpPr txBox="1"/>
          <p:nvPr/>
        </p:nvSpPr>
        <p:spPr>
          <a:xfrm>
            <a:off x="413003" y="6226731"/>
            <a:ext cx="4073933" cy="36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Kuva: Unsplash.com/</a:t>
            </a:r>
            <a:r>
              <a:rPr lang="en-US" dirty="0"/>
              <a:t>Jan </a:t>
            </a:r>
            <a:r>
              <a:rPr lang="en-US" dirty="0" err="1"/>
              <a:t>Ranft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773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74D5A98-8CAA-4A77-BEF7-9DB1B246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32360"/>
            <a:ext cx="5825801" cy="8737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Terveyskäyttäytyminen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666334-5ACB-4B15-8BFB-88D7C3C2F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57350"/>
            <a:ext cx="6162676" cy="4914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Terveyteen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vaikuttavia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tietoisia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tiedostamattomia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valintoja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tottumuksia</a:t>
            </a:r>
            <a:endParaRPr lang="en-US" dirty="0" err="1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Esim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syömiseen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nukkumiseen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liikkumiseen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liittyvät</a:t>
            </a:r>
            <a:r>
              <a:rPr lang="en-US" dirty="0">
                <a:solidFill>
                  <a:srgbClr val="002060"/>
                </a:solidFill>
              </a:rPr>
              <a:t>  </a:t>
            </a:r>
            <a:r>
              <a:rPr lang="en-US" dirty="0" err="1">
                <a:solidFill>
                  <a:srgbClr val="002060"/>
                </a:solidFill>
              </a:rPr>
              <a:t>tavat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Alkavat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muotoutua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jo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varhaisessa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lapsuudessa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Voivat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olla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terveyttä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ylläpitäviä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tai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heikentäviä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1" name="Sisällön paikkamerkki 10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761D9C6E-0229-4525-8A28-C9A833D0A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7512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3FF26C-4A76-438A-8432-AD84870C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F584242-C794-46DB-8727-01C37FD5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91DA1E44-8F13-4005-90A6-FFF837BFAF4D}"/>
              </a:ext>
            </a:extLst>
          </p:cNvPr>
          <p:cNvSpPr txBox="1"/>
          <p:nvPr/>
        </p:nvSpPr>
        <p:spPr>
          <a:xfrm rot="16200000">
            <a:off x="4778422" y="3285884"/>
            <a:ext cx="456380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David Straight</a:t>
            </a:r>
          </a:p>
        </p:txBody>
      </p:sp>
    </p:spTree>
    <p:extLst>
      <p:ext uri="{BB962C8B-B14F-4D97-AF65-F5344CB8AC3E}">
        <p14:creationId xmlns:p14="http://schemas.microsoft.com/office/powerpoint/2010/main" val="104075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AF409-6A9A-4253-A98D-904474DA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00340"/>
            <a:ext cx="5606425" cy="12046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Terveyskäyttäytymiseen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vaikuttavia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tekijöitä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1FCF6B-0EC0-494F-A18E-78443AC7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704975"/>
            <a:ext cx="5606425" cy="46644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Yksilötason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Ikä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sukupuoli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Koulutustaso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varallisuus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Perhe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ystävät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harrastus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työyhteisö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Yhteiskuntatason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Sosiaali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 ja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terveydenhuoltopalvelut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Terveyskampanjat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6" name="Sisällön paikkamerkki 5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93D5853F-FA99-49AE-A100-8DFB54DAD7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r="2" b="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9146BB2-E93E-450C-B709-AAD2E823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7E47B7F-7A47-45D5-A79E-077FBD8B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075D4991-9B37-416E-B72E-2225D69A5158}"/>
              </a:ext>
            </a:extLst>
          </p:cNvPr>
          <p:cNvSpPr txBox="1"/>
          <p:nvPr/>
        </p:nvSpPr>
        <p:spPr>
          <a:xfrm>
            <a:off x="6094476" y="6429375"/>
            <a:ext cx="3257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Unsplash.com/Jade </a:t>
            </a:r>
            <a:r>
              <a:rPr lang="en-US" sz="1400" dirty="0" err="1"/>
              <a:t>Masri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44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58CAE-8912-4202-B9D2-77F489BE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802784"/>
            <a:ext cx="5963920" cy="184897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1">
                    <a:lumMod val="50000"/>
                  </a:schemeClr>
                </a:solidFill>
              </a:rPr>
              <a:t>Jokainen voi itse vaikuttaa omaan terveyskäyttäytymiseensä</a:t>
            </a:r>
          </a:p>
        </p:txBody>
      </p:sp>
      <p:pic>
        <p:nvPicPr>
          <p:cNvPr id="8" name="Sisällön paikkamerkki 7" descr="Kuva, joka sisältää kohteen puu, ulko, maa, kasvi&#10;&#10;Kuvaus luotu automaattisesti">
            <a:extLst>
              <a:ext uri="{FF2B5EF4-FFF2-40B4-BE49-F238E27FC236}">
                <a16:creationId xmlns:a16="http://schemas.microsoft.com/office/drawing/2014/main" id="{0042E0F1-EB5D-47F5-8AF7-2B06CD2E5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9920" cy="685800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005C2-C520-4182-9CC6-EA9E9337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280" y="2651760"/>
            <a:ext cx="5963920" cy="3525202"/>
          </a:xfrm>
        </p:spPr>
        <p:txBody>
          <a:bodyPr/>
          <a:lstStyle/>
          <a:p>
            <a:pPr marL="228600" indent="0">
              <a:buNone/>
            </a:pPr>
            <a:r>
              <a:rPr lang="fi-FI" dirty="0"/>
              <a:t>Edellytyksiä</a:t>
            </a:r>
          </a:p>
          <a:p>
            <a:pPr lvl="1"/>
            <a:r>
              <a:rPr lang="fi-FI" sz="2800" dirty="0"/>
              <a:t>Motivaatio</a:t>
            </a:r>
          </a:p>
          <a:p>
            <a:pPr lvl="1"/>
            <a:r>
              <a:rPr lang="fi-FI" sz="2800" dirty="0"/>
              <a:t>Terveysosaaminen</a:t>
            </a:r>
          </a:p>
          <a:p>
            <a:pPr lvl="1"/>
            <a:r>
              <a:rPr lang="fi-FI" sz="2800" dirty="0"/>
              <a:t>Sosiaalinen tuki</a:t>
            </a:r>
          </a:p>
          <a:p>
            <a:pPr lvl="1"/>
            <a:r>
              <a:rPr lang="fi-FI" sz="2800" dirty="0"/>
              <a:t>Tarvittaessa terveyden huollon asiantuntijan ohjaus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E6CD3CB-5B2D-48B1-989B-C99EA07E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BFC1C21-1DF3-41B3-AED2-0EE5F006F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92D3295-0A07-4032-83E6-69C13293BC4E}"/>
              </a:ext>
            </a:extLst>
          </p:cNvPr>
          <p:cNvSpPr txBox="1"/>
          <p:nvPr/>
        </p:nvSpPr>
        <p:spPr>
          <a:xfrm>
            <a:off x="5709920" y="6461224"/>
            <a:ext cx="6080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Unsplash.com/Vladislav </a:t>
            </a:r>
            <a:r>
              <a:rPr lang="en-US" sz="1400" dirty="0" err="1"/>
              <a:t>Babienko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8420083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085a8d24-0fb1-4ba2-93c4-29d43f15bfbc" xsi:nil="true"/>
    <MigrationWizId xmlns="085a8d24-0fb1-4ba2-93c4-29d43f15bfbc" xsi:nil="true"/>
    <MigrationWizIdPermissions xmlns="085a8d24-0fb1-4ba2-93c4-29d43f15bfbc" xsi:nil="true"/>
    <MigrationWizIdPermissionLevels xmlns="085a8d24-0fb1-4ba2-93c4-29d43f15bfbc" xsi:nil="true"/>
    <MigrationWizIdSecurityGroups xmlns="085a8d24-0fb1-4ba2-93c4-29d43f15bfbc" xsi:nil="true"/>
    <_activity xmlns="085a8d24-0fb1-4ba2-93c4-29d43f15bf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F393C5DCE39849841340C4AAFA810E" ma:contentTypeVersion="22" ma:contentTypeDescription="Luo uusi asiakirja." ma:contentTypeScope="" ma:versionID="4bc1a420572dc6c9db8738b36a492028">
  <xsd:schema xmlns:xsd="http://www.w3.org/2001/XMLSchema" xmlns:xs="http://www.w3.org/2001/XMLSchema" xmlns:p="http://schemas.microsoft.com/office/2006/metadata/properties" xmlns:ns3="085a8d24-0fb1-4ba2-93c4-29d43f15bfbc" xmlns:ns4="a95e183c-3b42-4dc8-b6fd-490d22c28ac1" targetNamespace="http://schemas.microsoft.com/office/2006/metadata/properties" ma:root="true" ma:fieldsID="8d2a4ab08a1f3f6ac92077a03d09d84f" ns3:_="" ns4:_="">
    <xsd:import namespace="085a8d24-0fb1-4ba2-93c4-29d43f15bfbc"/>
    <xsd:import namespace="a95e183c-3b42-4dc8-b6fd-490d22c28ac1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a8d24-0fb1-4ba2-93c4-29d43f15bfbc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e183c-3b42-4dc8-b6fd-490d22c28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EFE87E-7F56-4A65-BE9A-C1DFBCB5AE93}">
  <ds:schemaRefs>
    <ds:schemaRef ds:uri="http://purl.org/dc/dcmitype/"/>
    <ds:schemaRef ds:uri="http://schemas.microsoft.com/office/infopath/2007/PartnerControls"/>
    <ds:schemaRef ds:uri="http://purl.org/dc/terms/"/>
    <ds:schemaRef ds:uri="085a8d24-0fb1-4ba2-93c4-29d43f15bfb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95e183c-3b42-4dc8-b6fd-490d22c28ac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299177-E70C-4E8B-BA50-DD4FC9522F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C14F99-E333-451A-B7D3-5EBD6E66C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a8d24-0fb1-4ba2-93c4-29d43f15bfbc"/>
    <ds:schemaRef ds:uri="a95e183c-3b42-4dc8-b6fd-490d22c28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497</Words>
  <Application>Microsoft Office PowerPoint</Application>
  <PresentationFormat>Laajakuva</PresentationFormat>
  <Paragraphs>96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Neue Haas Grotesk Text Pro</vt:lpstr>
      <vt:lpstr>Wingdings 2</vt:lpstr>
      <vt:lpstr>Helena</vt:lpstr>
      <vt:lpstr>KPL 14 ja 15</vt:lpstr>
      <vt:lpstr>Medikalisaatio eli lääketieteellistyminen  </vt:lpstr>
      <vt:lpstr>Medikaalisaation aiheuttamat haitat</vt:lpstr>
      <vt:lpstr> Terveyteen sairastuminen           Terveyden tavoittelu muuttuu pakonomaiseksi</vt:lpstr>
      <vt:lpstr>Lääketieteen ulkopuoliset hoidot</vt:lpstr>
      <vt:lpstr>Lääketieteen ulkopuoliset hoidot houkuttelevat asiakkaita monilla keinoilla</vt:lpstr>
      <vt:lpstr>Terveyskäyttäytyminen</vt:lpstr>
      <vt:lpstr>Terveyskäyttäytymiseen vaikuttavia tekijöitä</vt:lpstr>
      <vt:lpstr>Jokainen voi itse vaikuttaa omaan terveyskäyttäytymiseensä</vt:lpstr>
      <vt:lpstr>Terveyskäyttäytymisen malleja ja teorioita</vt:lpstr>
      <vt:lpstr>Terveyskäyttäytymistä selittäviä malleja</vt:lpstr>
      <vt:lpstr>Oman terveyskäyttäytymisen muuttaminen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 Ryhtä</dc:creator>
  <cp:lastModifiedBy>Timo Ryhtä</cp:lastModifiedBy>
  <cp:revision>2</cp:revision>
  <dcterms:created xsi:type="dcterms:W3CDTF">2026-03-19T19:13:26Z</dcterms:created>
  <dcterms:modified xsi:type="dcterms:W3CDTF">2026-03-19T19:27:05Z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0x0101008FF393C5DCE39849841340C4AAFA810E</vt:lpwstr>
  </property>
</Properties>
</file>